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5"/>
  </p:notesMasterIdLst>
  <p:sldIdLst>
    <p:sldId id="422" r:id="rId2"/>
    <p:sldId id="272" r:id="rId3"/>
    <p:sldId id="488" r:id="rId4"/>
    <p:sldId id="529" r:id="rId5"/>
    <p:sldId id="489" r:id="rId6"/>
    <p:sldId id="472" r:id="rId7"/>
    <p:sldId id="473" r:id="rId8"/>
    <p:sldId id="476" r:id="rId9"/>
    <p:sldId id="475" r:id="rId10"/>
    <p:sldId id="479" r:id="rId11"/>
    <p:sldId id="480" r:id="rId12"/>
    <p:sldId id="478" r:id="rId13"/>
    <p:sldId id="505" r:id="rId14"/>
    <p:sldId id="506" r:id="rId15"/>
    <p:sldId id="508" r:id="rId16"/>
    <p:sldId id="465" r:id="rId17"/>
    <p:sldId id="484" r:id="rId18"/>
    <p:sldId id="485" r:id="rId19"/>
    <p:sldId id="481" r:id="rId20"/>
    <p:sldId id="501" r:id="rId21"/>
    <p:sldId id="483" r:id="rId22"/>
    <p:sldId id="490" r:id="rId23"/>
    <p:sldId id="491" r:id="rId24"/>
    <p:sldId id="492" r:id="rId25"/>
    <p:sldId id="493" r:id="rId26"/>
    <p:sldId id="482" r:id="rId27"/>
    <p:sldId id="495" r:id="rId28"/>
    <p:sldId id="494" r:id="rId29"/>
    <p:sldId id="530" r:id="rId30"/>
    <p:sldId id="531" r:id="rId31"/>
    <p:sldId id="496" r:id="rId32"/>
    <p:sldId id="509" r:id="rId33"/>
    <p:sldId id="510" r:id="rId34"/>
    <p:sldId id="512" r:id="rId35"/>
    <p:sldId id="511" r:id="rId36"/>
    <p:sldId id="546" r:id="rId37"/>
    <p:sldId id="498" r:id="rId38"/>
    <p:sldId id="532" r:id="rId39"/>
    <p:sldId id="535" r:id="rId40"/>
    <p:sldId id="533" r:id="rId41"/>
    <p:sldId id="536" r:id="rId42"/>
    <p:sldId id="537" r:id="rId43"/>
    <p:sldId id="538" r:id="rId44"/>
    <p:sldId id="547" r:id="rId45"/>
    <p:sldId id="516" r:id="rId46"/>
    <p:sldId id="544" r:id="rId47"/>
    <p:sldId id="520" r:id="rId48"/>
    <p:sldId id="539" r:id="rId49"/>
    <p:sldId id="540" r:id="rId50"/>
    <p:sldId id="502" r:id="rId51"/>
    <p:sldId id="541" r:id="rId52"/>
    <p:sldId id="542" r:id="rId53"/>
    <p:sldId id="543" r:id="rId54"/>
    <p:sldId id="523" r:id="rId55"/>
    <p:sldId id="548" r:id="rId56"/>
    <p:sldId id="549" r:id="rId57"/>
    <p:sldId id="525" r:id="rId58"/>
    <p:sldId id="527" r:id="rId59"/>
    <p:sldId id="528" r:id="rId60"/>
    <p:sldId id="521" r:id="rId61"/>
    <p:sldId id="524" r:id="rId62"/>
    <p:sldId id="526" r:id="rId63"/>
    <p:sldId id="54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E7E7"/>
    <a:srgbClr val="78C6E8"/>
    <a:srgbClr val="F6A350"/>
    <a:srgbClr val="66FF33"/>
    <a:srgbClr val="82C650"/>
    <a:srgbClr val="E6E6E6"/>
    <a:srgbClr val="EC6A9C"/>
    <a:srgbClr val="30C800"/>
    <a:srgbClr val="20E88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2" autoAdjust="0"/>
    <p:restoredTop sz="94660"/>
  </p:normalViewPr>
  <p:slideViewPr>
    <p:cSldViewPr snapToGrid="0">
      <p:cViewPr varScale="1">
        <p:scale>
          <a:sx n="64" d="100"/>
          <a:sy n="64" d="100"/>
        </p:scale>
        <p:origin x="966"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D36A2-3A04-4372-9CC0-823C9D9DD56A}"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B04DFC-4A08-4D00-AC07-86B7D3E6C6F3}" type="slidenum">
              <a:rPr lang="en-US" smtClean="0"/>
              <a:t>‹#›</a:t>
            </a:fld>
            <a:endParaRPr lang="en-US"/>
          </a:p>
        </p:txBody>
      </p:sp>
    </p:spTree>
    <p:extLst>
      <p:ext uri="{BB962C8B-B14F-4D97-AF65-F5344CB8AC3E}">
        <p14:creationId xmlns:p14="http://schemas.microsoft.com/office/powerpoint/2010/main" val="375657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B04DFC-4A08-4D00-AC07-86B7D3E6C6F3}" type="slidenum">
              <a:rPr lang="en-US" smtClean="0"/>
              <a:t>2</a:t>
            </a:fld>
            <a:endParaRPr lang="en-US"/>
          </a:p>
        </p:txBody>
      </p:sp>
    </p:spTree>
    <p:extLst>
      <p:ext uri="{BB962C8B-B14F-4D97-AF65-F5344CB8AC3E}">
        <p14:creationId xmlns:p14="http://schemas.microsoft.com/office/powerpoint/2010/main" val="198065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B04DFC-4A08-4D00-AC07-86B7D3E6C6F3}" type="slidenum">
              <a:rPr lang="en-US" smtClean="0"/>
              <a:t>22</a:t>
            </a:fld>
            <a:endParaRPr lang="en-US"/>
          </a:p>
        </p:txBody>
      </p:sp>
    </p:spTree>
    <p:extLst>
      <p:ext uri="{BB962C8B-B14F-4D97-AF65-F5344CB8AC3E}">
        <p14:creationId xmlns:p14="http://schemas.microsoft.com/office/powerpoint/2010/main" val="3689605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B04DFC-4A08-4D00-AC07-86B7D3E6C6F3}" type="slidenum">
              <a:rPr lang="en-US" smtClean="0"/>
              <a:t>23</a:t>
            </a:fld>
            <a:endParaRPr lang="en-US"/>
          </a:p>
        </p:txBody>
      </p:sp>
    </p:spTree>
    <p:extLst>
      <p:ext uri="{BB962C8B-B14F-4D97-AF65-F5344CB8AC3E}">
        <p14:creationId xmlns:p14="http://schemas.microsoft.com/office/powerpoint/2010/main" val="4131272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B04DFC-4A08-4D00-AC07-86B7D3E6C6F3}" type="slidenum">
              <a:rPr lang="en-US" smtClean="0"/>
              <a:t>24</a:t>
            </a:fld>
            <a:endParaRPr lang="en-US"/>
          </a:p>
        </p:txBody>
      </p:sp>
    </p:spTree>
    <p:extLst>
      <p:ext uri="{BB962C8B-B14F-4D97-AF65-F5344CB8AC3E}">
        <p14:creationId xmlns:p14="http://schemas.microsoft.com/office/powerpoint/2010/main" val="2115170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57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836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642026" y="504885"/>
            <a:ext cx="11254700"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86A0D6C2-A76A-4223-876B-8C7DB3EC30CF}"/>
              </a:ext>
            </a:extLst>
          </p:cNvPr>
          <p:cNvGrpSpPr/>
          <p:nvPr userDrawn="1"/>
        </p:nvGrpSpPr>
        <p:grpSpPr>
          <a:xfrm>
            <a:off x="267789" y="259889"/>
            <a:ext cx="11666560" cy="1003883"/>
            <a:chOff x="267789" y="259889"/>
            <a:chExt cx="11666560" cy="1003883"/>
          </a:xfrm>
        </p:grpSpPr>
        <p:sp>
          <p:nvSpPr>
            <p:cNvPr id="4" name="Rectangle 3">
              <a:extLst>
                <a:ext uri="{FF2B5EF4-FFF2-40B4-BE49-F238E27FC236}">
                  <a16:creationId xmlns:a16="http://schemas.microsoft.com/office/drawing/2014/main" id="{29326D76-7FBA-47E6-B315-5F8D19934DE4}"/>
                </a:ext>
              </a:extLst>
            </p:cNvPr>
            <p:cNvSpPr/>
            <p:nvPr/>
          </p:nvSpPr>
          <p:spPr>
            <a:xfrm>
              <a:off x="321468" y="1163862"/>
              <a:ext cx="11612881" cy="99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153EEB3-473A-40B9-BE2D-726297E964B4}"/>
                </a:ext>
              </a:extLst>
            </p:cNvPr>
            <p:cNvSpPr/>
            <p:nvPr/>
          </p:nvSpPr>
          <p:spPr>
            <a:xfrm>
              <a:off x="321468" y="492850"/>
              <a:ext cx="102086" cy="731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56F8C27-F65A-4A86-BD24-83FF54F72259}"/>
                </a:ext>
              </a:extLst>
            </p:cNvPr>
            <p:cNvSpPr/>
            <p:nvPr/>
          </p:nvSpPr>
          <p:spPr>
            <a:xfrm>
              <a:off x="1234409" y="492850"/>
              <a:ext cx="102086" cy="1615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E197040-221C-42EA-A4AA-2FFBFCB531C4}"/>
                </a:ext>
              </a:extLst>
            </p:cNvPr>
            <p:cNvSpPr/>
            <p:nvPr/>
          </p:nvSpPr>
          <p:spPr>
            <a:xfrm rot="2877153">
              <a:off x="557862" y="-30184"/>
              <a:ext cx="102086" cy="682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04EA981-E3BD-4EB2-9D20-1D105D29210D}"/>
                </a:ext>
              </a:extLst>
            </p:cNvPr>
            <p:cNvSpPr/>
            <p:nvPr userDrawn="1"/>
          </p:nvSpPr>
          <p:spPr>
            <a:xfrm rot="18722847" flipH="1">
              <a:off x="997957" y="-30184"/>
              <a:ext cx="102086" cy="682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7838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5B8CE5-8DE7-4B1E-A438-23286B4532FA}"/>
              </a:ext>
            </a:extLst>
          </p:cNvPr>
          <p:cNvSpPr/>
          <p:nvPr userDrawn="1"/>
        </p:nvSpPr>
        <p:spPr>
          <a:xfrm>
            <a:off x="0" y="0"/>
            <a:ext cx="378089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B70290CC-81EF-4E15-9C76-9825C872E73D}"/>
              </a:ext>
            </a:extLst>
          </p:cNvPr>
          <p:cNvSpPr/>
          <p:nvPr userDrawn="1"/>
        </p:nvSpPr>
        <p:spPr>
          <a:xfrm>
            <a:off x="67749" y="2190042"/>
            <a:ext cx="1825371" cy="4705764"/>
          </a:xfrm>
          <a:custGeom>
            <a:avLst/>
            <a:gdLst>
              <a:gd name="connsiteX0" fmla="*/ 15747 w 1825371"/>
              <a:gd name="connsiteY0" fmla="*/ 1352 h 3047785"/>
              <a:gd name="connsiteX1" fmla="*/ 83062 w 1825371"/>
              <a:gd name="connsiteY1" fmla="*/ 34837 h 3047785"/>
              <a:gd name="connsiteX2" fmla="*/ 961270 w 1825371"/>
              <a:gd name="connsiteY2" fmla="*/ 755975 h 3047785"/>
              <a:gd name="connsiteX3" fmla="*/ 1239162 w 1825371"/>
              <a:gd name="connsiteY3" fmla="*/ 1001764 h 3047785"/>
              <a:gd name="connsiteX4" fmla="*/ 1276445 w 1825371"/>
              <a:gd name="connsiteY4" fmla="*/ 1025928 h 3047785"/>
              <a:gd name="connsiteX5" fmla="*/ 1316489 w 1825371"/>
              <a:gd name="connsiteY5" fmla="*/ 1009704 h 3047785"/>
              <a:gd name="connsiteX6" fmla="*/ 1345141 w 1825371"/>
              <a:gd name="connsiteY6" fmla="*/ 948602 h 3047785"/>
              <a:gd name="connsiteX7" fmla="*/ 1407624 w 1825371"/>
              <a:gd name="connsiteY7" fmla="*/ 869894 h 3047785"/>
              <a:gd name="connsiteX8" fmla="*/ 1749379 w 1825371"/>
              <a:gd name="connsiteY8" fmla="*/ 590967 h 3047785"/>
              <a:gd name="connsiteX9" fmla="*/ 1808066 w 1825371"/>
              <a:gd name="connsiteY9" fmla="*/ 545399 h 3047785"/>
              <a:gd name="connsiteX10" fmla="*/ 1825326 w 1825371"/>
              <a:gd name="connsiteY10" fmla="*/ 554375 h 3047785"/>
              <a:gd name="connsiteX11" fmla="*/ 1811172 w 1825371"/>
              <a:gd name="connsiteY11" fmla="*/ 590277 h 3047785"/>
              <a:gd name="connsiteX12" fmla="*/ 1721073 w 1825371"/>
              <a:gd name="connsiteY12" fmla="*/ 698326 h 3047785"/>
              <a:gd name="connsiteX13" fmla="*/ 1385877 w 1825371"/>
              <a:gd name="connsiteY13" fmla="*/ 1068389 h 3047785"/>
              <a:gd name="connsiteX14" fmla="*/ 1376211 w 1825371"/>
              <a:gd name="connsiteY14" fmla="*/ 1098421 h 3047785"/>
              <a:gd name="connsiteX15" fmla="*/ 1361366 w 1825371"/>
              <a:gd name="connsiteY15" fmla="*/ 1135359 h 3047785"/>
              <a:gd name="connsiteX16" fmla="*/ 1355153 w 1825371"/>
              <a:gd name="connsiteY16" fmla="*/ 1169879 h 3047785"/>
              <a:gd name="connsiteX17" fmla="*/ 1409696 w 1825371"/>
              <a:gd name="connsiteY17" fmla="*/ 1384253 h 3047785"/>
              <a:gd name="connsiteX18" fmla="*/ 1524994 w 1825371"/>
              <a:gd name="connsiteY18" fmla="*/ 1739817 h 3047785"/>
              <a:gd name="connsiteX19" fmla="*/ 1659971 w 1825371"/>
              <a:gd name="connsiteY19" fmla="*/ 2199288 h 3047785"/>
              <a:gd name="connsiteX20" fmla="*/ 1782864 w 1825371"/>
              <a:gd name="connsiteY20" fmla="*/ 2697077 h 3047785"/>
              <a:gd name="connsiteX21" fmla="*/ 1794257 w 1825371"/>
              <a:gd name="connsiteY21" fmla="*/ 2767845 h 3047785"/>
              <a:gd name="connsiteX22" fmla="*/ 1791840 w 1825371"/>
              <a:gd name="connsiteY22" fmla="*/ 2778202 h 3047785"/>
              <a:gd name="connsiteX23" fmla="*/ 1784245 w 1825371"/>
              <a:gd name="connsiteY23" fmla="*/ 2770607 h 3047785"/>
              <a:gd name="connsiteX24" fmla="*/ 1746617 w 1825371"/>
              <a:gd name="connsiteY24" fmla="*/ 2660831 h 3047785"/>
              <a:gd name="connsiteX25" fmla="*/ 1513602 w 1825371"/>
              <a:gd name="connsiteY25" fmla="*/ 1875484 h 3047785"/>
              <a:gd name="connsiteX26" fmla="*/ 1297158 w 1825371"/>
              <a:gd name="connsiteY26" fmla="*/ 1267919 h 3047785"/>
              <a:gd name="connsiteX27" fmla="*/ 1275064 w 1825371"/>
              <a:gd name="connsiteY27" fmla="*/ 1217173 h 3047785"/>
              <a:gd name="connsiteX28" fmla="*/ 1248483 w 1825371"/>
              <a:gd name="connsiteY28" fmla="*/ 1193353 h 3047785"/>
              <a:gd name="connsiteX29" fmla="*/ 1232949 w 1825371"/>
              <a:gd name="connsiteY29" fmla="*/ 1222351 h 3047785"/>
              <a:gd name="connsiteX30" fmla="*/ 1230877 w 1825371"/>
              <a:gd name="connsiteY30" fmla="*/ 1283108 h 3047785"/>
              <a:gd name="connsiteX31" fmla="*/ 1243305 w 1825371"/>
              <a:gd name="connsiteY31" fmla="*/ 1522336 h 3047785"/>
              <a:gd name="connsiteX32" fmla="*/ 1261256 w 1825371"/>
              <a:gd name="connsiteY32" fmla="*/ 1854772 h 3047785"/>
              <a:gd name="connsiteX33" fmla="*/ 1272647 w 1825371"/>
              <a:gd name="connsiteY33" fmla="*/ 2086061 h 3047785"/>
              <a:gd name="connsiteX34" fmla="*/ 1288528 w 1825371"/>
              <a:gd name="connsiteY34" fmla="*/ 2674639 h 3047785"/>
              <a:gd name="connsiteX35" fmla="*/ 1297493 w 1825371"/>
              <a:gd name="connsiteY35" fmla="*/ 3047785 h 3047785"/>
              <a:gd name="connsiteX36" fmla="*/ 1048951 w 1825371"/>
              <a:gd name="connsiteY36" fmla="*/ 3047785 h 3047785"/>
              <a:gd name="connsiteX37" fmla="*/ 1053441 w 1825371"/>
              <a:gd name="connsiteY37" fmla="*/ 2920082 h 3047785"/>
              <a:gd name="connsiteX38" fmla="*/ 1066213 w 1825371"/>
              <a:gd name="connsiteY38" fmla="*/ 2573839 h 3047785"/>
              <a:gd name="connsiteX39" fmla="*/ 1077951 w 1825371"/>
              <a:gd name="connsiteY39" fmla="*/ 2236916 h 3047785"/>
              <a:gd name="connsiteX40" fmla="*/ 1093485 w 1825371"/>
              <a:gd name="connsiteY40" fmla="*/ 1882733 h 3047785"/>
              <a:gd name="connsiteX41" fmla="*/ 1107983 w 1825371"/>
              <a:gd name="connsiteY41" fmla="*/ 1608293 h 3047785"/>
              <a:gd name="connsiteX42" fmla="*/ 1125245 w 1825371"/>
              <a:gd name="connsiteY42" fmla="*/ 1293464 h 3047785"/>
              <a:gd name="connsiteX43" fmla="*/ 1096247 w 1825371"/>
              <a:gd name="connsiteY43" fmla="*/ 1270681 h 3047785"/>
              <a:gd name="connsiteX44" fmla="*/ 984400 w 1825371"/>
              <a:gd name="connsiteY44" fmla="*/ 1242374 h 3047785"/>
              <a:gd name="connsiteX45" fmla="*/ 977149 w 1825371"/>
              <a:gd name="connsiteY45" fmla="*/ 1225458 h 3047785"/>
              <a:gd name="connsiteX46" fmla="*/ 983019 w 1825371"/>
              <a:gd name="connsiteY46" fmla="*/ 1189902 h 3047785"/>
              <a:gd name="connsiteX47" fmla="*/ 1016158 w 1825371"/>
              <a:gd name="connsiteY47" fmla="*/ 1097041 h 3047785"/>
              <a:gd name="connsiteX48" fmla="*/ 1055513 w 1825371"/>
              <a:gd name="connsiteY48" fmla="*/ 1078055 h 3047785"/>
              <a:gd name="connsiteX49" fmla="*/ 1097628 w 1825371"/>
              <a:gd name="connsiteY49" fmla="*/ 1104290 h 3047785"/>
              <a:gd name="connsiteX50" fmla="*/ 1115579 w 1825371"/>
              <a:gd name="connsiteY50" fmla="*/ 1107743 h 3047785"/>
              <a:gd name="connsiteX51" fmla="*/ 1177026 w 1825371"/>
              <a:gd name="connsiteY51" fmla="*/ 1087375 h 3047785"/>
              <a:gd name="connsiteX52" fmla="*/ 1179787 w 1825371"/>
              <a:gd name="connsiteY52" fmla="*/ 1073913 h 3047785"/>
              <a:gd name="connsiteX53" fmla="*/ 1135255 w 1825371"/>
              <a:gd name="connsiteY53" fmla="*/ 1041117 h 3047785"/>
              <a:gd name="connsiteX54" fmla="*/ 939868 w 1825371"/>
              <a:gd name="connsiteY54" fmla="*/ 883702 h 3047785"/>
              <a:gd name="connsiteX55" fmla="*/ 549783 w 1825371"/>
              <a:gd name="connsiteY55" fmla="*/ 496379 h 3047785"/>
              <a:gd name="connsiteX56" fmla="*/ 40947 w 1825371"/>
              <a:gd name="connsiteY56" fmla="*/ 48990 h 3047785"/>
              <a:gd name="connsiteX57" fmla="*/ 5735 w 1825371"/>
              <a:gd name="connsiteY57" fmla="*/ 17231 h 3047785"/>
              <a:gd name="connsiteX58" fmla="*/ 902 w 1825371"/>
              <a:gd name="connsiteY58" fmla="*/ 4114 h 3047785"/>
              <a:gd name="connsiteX59" fmla="*/ 15747 w 1825371"/>
              <a:gd name="connsiteY59" fmla="*/ 1352 h 3047785"/>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3047785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4685667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97493 w 1825371"/>
              <a:gd name="connsiteY34" fmla="*/ 4685667 h 4705763"/>
              <a:gd name="connsiteX35" fmla="*/ 938419 w 1825371"/>
              <a:gd name="connsiteY35" fmla="*/ 4705763 h 4705763"/>
              <a:gd name="connsiteX36" fmla="*/ 1053441 w 1825371"/>
              <a:gd name="connsiteY36" fmla="*/ 2920082 h 4705763"/>
              <a:gd name="connsiteX37" fmla="*/ 1066213 w 1825371"/>
              <a:gd name="connsiteY37" fmla="*/ 2573839 h 4705763"/>
              <a:gd name="connsiteX38" fmla="*/ 1077951 w 1825371"/>
              <a:gd name="connsiteY38" fmla="*/ 2236916 h 4705763"/>
              <a:gd name="connsiteX39" fmla="*/ 1093485 w 1825371"/>
              <a:gd name="connsiteY39" fmla="*/ 1882733 h 4705763"/>
              <a:gd name="connsiteX40" fmla="*/ 1107983 w 1825371"/>
              <a:gd name="connsiteY40" fmla="*/ 1608293 h 4705763"/>
              <a:gd name="connsiteX41" fmla="*/ 1125245 w 1825371"/>
              <a:gd name="connsiteY41" fmla="*/ 1293464 h 4705763"/>
              <a:gd name="connsiteX42" fmla="*/ 1096247 w 1825371"/>
              <a:gd name="connsiteY42" fmla="*/ 1270681 h 4705763"/>
              <a:gd name="connsiteX43" fmla="*/ 984400 w 1825371"/>
              <a:gd name="connsiteY43" fmla="*/ 1242374 h 4705763"/>
              <a:gd name="connsiteX44" fmla="*/ 977149 w 1825371"/>
              <a:gd name="connsiteY44" fmla="*/ 1225458 h 4705763"/>
              <a:gd name="connsiteX45" fmla="*/ 983019 w 1825371"/>
              <a:gd name="connsiteY45" fmla="*/ 1189902 h 4705763"/>
              <a:gd name="connsiteX46" fmla="*/ 1016158 w 1825371"/>
              <a:gd name="connsiteY46" fmla="*/ 1097041 h 4705763"/>
              <a:gd name="connsiteX47" fmla="*/ 1055513 w 1825371"/>
              <a:gd name="connsiteY47" fmla="*/ 1078055 h 4705763"/>
              <a:gd name="connsiteX48" fmla="*/ 1097628 w 1825371"/>
              <a:gd name="connsiteY48" fmla="*/ 1104290 h 4705763"/>
              <a:gd name="connsiteX49" fmla="*/ 1115579 w 1825371"/>
              <a:gd name="connsiteY49" fmla="*/ 1107743 h 4705763"/>
              <a:gd name="connsiteX50" fmla="*/ 1177026 w 1825371"/>
              <a:gd name="connsiteY50" fmla="*/ 1087375 h 4705763"/>
              <a:gd name="connsiteX51" fmla="*/ 1179787 w 1825371"/>
              <a:gd name="connsiteY51" fmla="*/ 1073913 h 4705763"/>
              <a:gd name="connsiteX52" fmla="*/ 1135255 w 1825371"/>
              <a:gd name="connsiteY52" fmla="*/ 1041117 h 4705763"/>
              <a:gd name="connsiteX53" fmla="*/ 939868 w 1825371"/>
              <a:gd name="connsiteY53" fmla="*/ 883702 h 4705763"/>
              <a:gd name="connsiteX54" fmla="*/ 549783 w 1825371"/>
              <a:gd name="connsiteY54" fmla="*/ 496379 h 4705763"/>
              <a:gd name="connsiteX55" fmla="*/ 40947 w 1825371"/>
              <a:gd name="connsiteY55" fmla="*/ 48990 h 4705763"/>
              <a:gd name="connsiteX56" fmla="*/ 5735 w 1825371"/>
              <a:gd name="connsiteY56" fmla="*/ 17231 h 4705763"/>
              <a:gd name="connsiteX57" fmla="*/ 902 w 1825371"/>
              <a:gd name="connsiteY57" fmla="*/ 4114 h 4705763"/>
              <a:gd name="connsiteX58" fmla="*/ 15747 w 1825371"/>
              <a:gd name="connsiteY58"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97493 w 1825371"/>
              <a:gd name="connsiteY33" fmla="*/ 4685667 h 4705763"/>
              <a:gd name="connsiteX34" fmla="*/ 938419 w 1825371"/>
              <a:gd name="connsiteY34" fmla="*/ 4705763 h 4705763"/>
              <a:gd name="connsiteX35" fmla="*/ 1053441 w 1825371"/>
              <a:gd name="connsiteY35" fmla="*/ 2920082 h 4705763"/>
              <a:gd name="connsiteX36" fmla="*/ 1066213 w 1825371"/>
              <a:gd name="connsiteY36" fmla="*/ 2573839 h 4705763"/>
              <a:gd name="connsiteX37" fmla="*/ 1077951 w 1825371"/>
              <a:gd name="connsiteY37" fmla="*/ 2236916 h 4705763"/>
              <a:gd name="connsiteX38" fmla="*/ 1093485 w 1825371"/>
              <a:gd name="connsiteY38" fmla="*/ 1882733 h 4705763"/>
              <a:gd name="connsiteX39" fmla="*/ 1107983 w 1825371"/>
              <a:gd name="connsiteY39" fmla="*/ 1608293 h 4705763"/>
              <a:gd name="connsiteX40" fmla="*/ 1125245 w 1825371"/>
              <a:gd name="connsiteY40" fmla="*/ 1293464 h 4705763"/>
              <a:gd name="connsiteX41" fmla="*/ 1096247 w 1825371"/>
              <a:gd name="connsiteY41" fmla="*/ 1270681 h 4705763"/>
              <a:gd name="connsiteX42" fmla="*/ 984400 w 1825371"/>
              <a:gd name="connsiteY42" fmla="*/ 1242374 h 4705763"/>
              <a:gd name="connsiteX43" fmla="*/ 977149 w 1825371"/>
              <a:gd name="connsiteY43" fmla="*/ 1225458 h 4705763"/>
              <a:gd name="connsiteX44" fmla="*/ 983019 w 1825371"/>
              <a:gd name="connsiteY44" fmla="*/ 1189902 h 4705763"/>
              <a:gd name="connsiteX45" fmla="*/ 1016158 w 1825371"/>
              <a:gd name="connsiteY45" fmla="*/ 1097041 h 4705763"/>
              <a:gd name="connsiteX46" fmla="*/ 1055513 w 1825371"/>
              <a:gd name="connsiteY46" fmla="*/ 1078055 h 4705763"/>
              <a:gd name="connsiteX47" fmla="*/ 1097628 w 1825371"/>
              <a:gd name="connsiteY47" fmla="*/ 1104290 h 4705763"/>
              <a:gd name="connsiteX48" fmla="*/ 1115579 w 1825371"/>
              <a:gd name="connsiteY48" fmla="*/ 1107743 h 4705763"/>
              <a:gd name="connsiteX49" fmla="*/ 1177026 w 1825371"/>
              <a:gd name="connsiteY49" fmla="*/ 1087375 h 4705763"/>
              <a:gd name="connsiteX50" fmla="*/ 1179787 w 1825371"/>
              <a:gd name="connsiteY50" fmla="*/ 1073913 h 4705763"/>
              <a:gd name="connsiteX51" fmla="*/ 1135255 w 1825371"/>
              <a:gd name="connsiteY51" fmla="*/ 1041117 h 4705763"/>
              <a:gd name="connsiteX52" fmla="*/ 939868 w 1825371"/>
              <a:gd name="connsiteY52" fmla="*/ 883702 h 4705763"/>
              <a:gd name="connsiteX53" fmla="*/ 549783 w 1825371"/>
              <a:gd name="connsiteY53" fmla="*/ 496379 h 4705763"/>
              <a:gd name="connsiteX54" fmla="*/ 40947 w 1825371"/>
              <a:gd name="connsiteY54" fmla="*/ 48990 h 4705763"/>
              <a:gd name="connsiteX55" fmla="*/ 5735 w 1825371"/>
              <a:gd name="connsiteY55" fmla="*/ 17231 h 4705763"/>
              <a:gd name="connsiteX56" fmla="*/ 902 w 1825371"/>
              <a:gd name="connsiteY56" fmla="*/ 4114 h 4705763"/>
              <a:gd name="connsiteX57" fmla="*/ 15747 w 1825371"/>
              <a:gd name="connsiteY57"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97493 w 1825371"/>
              <a:gd name="connsiteY32" fmla="*/ 4685667 h 4705763"/>
              <a:gd name="connsiteX33" fmla="*/ 938419 w 1825371"/>
              <a:gd name="connsiteY33" fmla="*/ 4705763 h 4705763"/>
              <a:gd name="connsiteX34" fmla="*/ 1053441 w 1825371"/>
              <a:gd name="connsiteY34" fmla="*/ 2920082 h 4705763"/>
              <a:gd name="connsiteX35" fmla="*/ 1066213 w 1825371"/>
              <a:gd name="connsiteY35" fmla="*/ 2573839 h 4705763"/>
              <a:gd name="connsiteX36" fmla="*/ 1077951 w 1825371"/>
              <a:gd name="connsiteY36" fmla="*/ 2236916 h 4705763"/>
              <a:gd name="connsiteX37" fmla="*/ 1093485 w 1825371"/>
              <a:gd name="connsiteY37" fmla="*/ 1882733 h 4705763"/>
              <a:gd name="connsiteX38" fmla="*/ 1107983 w 1825371"/>
              <a:gd name="connsiteY38" fmla="*/ 1608293 h 4705763"/>
              <a:gd name="connsiteX39" fmla="*/ 1125245 w 1825371"/>
              <a:gd name="connsiteY39" fmla="*/ 1293464 h 4705763"/>
              <a:gd name="connsiteX40" fmla="*/ 1096247 w 1825371"/>
              <a:gd name="connsiteY40" fmla="*/ 1270681 h 4705763"/>
              <a:gd name="connsiteX41" fmla="*/ 984400 w 1825371"/>
              <a:gd name="connsiteY41" fmla="*/ 1242374 h 4705763"/>
              <a:gd name="connsiteX42" fmla="*/ 977149 w 1825371"/>
              <a:gd name="connsiteY42" fmla="*/ 1225458 h 4705763"/>
              <a:gd name="connsiteX43" fmla="*/ 983019 w 1825371"/>
              <a:gd name="connsiteY43" fmla="*/ 1189902 h 4705763"/>
              <a:gd name="connsiteX44" fmla="*/ 1016158 w 1825371"/>
              <a:gd name="connsiteY44" fmla="*/ 1097041 h 4705763"/>
              <a:gd name="connsiteX45" fmla="*/ 1055513 w 1825371"/>
              <a:gd name="connsiteY45" fmla="*/ 1078055 h 4705763"/>
              <a:gd name="connsiteX46" fmla="*/ 1097628 w 1825371"/>
              <a:gd name="connsiteY46" fmla="*/ 1104290 h 4705763"/>
              <a:gd name="connsiteX47" fmla="*/ 1115579 w 1825371"/>
              <a:gd name="connsiteY47" fmla="*/ 1107743 h 4705763"/>
              <a:gd name="connsiteX48" fmla="*/ 1177026 w 1825371"/>
              <a:gd name="connsiteY48" fmla="*/ 1087375 h 4705763"/>
              <a:gd name="connsiteX49" fmla="*/ 1179787 w 1825371"/>
              <a:gd name="connsiteY49" fmla="*/ 1073913 h 4705763"/>
              <a:gd name="connsiteX50" fmla="*/ 1135255 w 1825371"/>
              <a:gd name="connsiteY50" fmla="*/ 1041117 h 4705763"/>
              <a:gd name="connsiteX51" fmla="*/ 939868 w 1825371"/>
              <a:gd name="connsiteY51" fmla="*/ 883702 h 4705763"/>
              <a:gd name="connsiteX52" fmla="*/ 549783 w 1825371"/>
              <a:gd name="connsiteY52" fmla="*/ 496379 h 4705763"/>
              <a:gd name="connsiteX53" fmla="*/ 40947 w 1825371"/>
              <a:gd name="connsiteY53" fmla="*/ 48990 h 4705763"/>
              <a:gd name="connsiteX54" fmla="*/ 5735 w 1825371"/>
              <a:gd name="connsiteY54" fmla="*/ 17231 h 4705763"/>
              <a:gd name="connsiteX55" fmla="*/ 902 w 1825371"/>
              <a:gd name="connsiteY55" fmla="*/ 4114 h 4705763"/>
              <a:gd name="connsiteX56" fmla="*/ 15747 w 1825371"/>
              <a:gd name="connsiteY56"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07983 w 1825371"/>
              <a:gd name="connsiteY37" fmla="*/ 1608293 h 4705763"/>
              <a:gd name="connsiteX38" fmla="*/ 1125245 w 1825371"/>
              <a:gd name="connsiteY38" fmla="*/ 1293464 h 4705763"/>
              <a:gd name="connsiteX39" fmla="*/ 1096247 w 1825371"/>
              <a:gd name="connsiteY39" fmla="*/ 1270681 h 4705763"/>
              <a:gd name="connsiteX40" fmla="*/ 984400 w 1825371"/>
              <a:gd name="connsiteY40" fmla="*/ 1242374 h 4705763"/>
              <a:gd name="connsiteX41" fmla="*/ 977149 w 1825371"/>
              <a:gd name="connsiteY41" fmla="*/ 1225458 h 4705763"/>
              <a:gd name="connsiteX42" fmla="*/ 983019 w 1825371"/>
              <a:gd name="connsiteY42" fmla="*/ 1189902 h 4705763"/>
              <a:gd name="connsiteX43" fmla="*/ 1016158 w 1825371"/>
              <a:gd name="connsiteY43" fmla="*/ 1097041 h 4705763"/>
              <a:gd name="connsiteX44" fmla="*/ 1055513 w 1825371"/>
              <a:gd name="connsiteY44" fmla="*/ 1078055 h 4705763"/>
              <a:gd name="connsiteX45" fmla="*/ 1097628 w 1825371"/>
              <a:gd name="connsiteY45" fmla="*/ 1104290 h 4705763"/>
              <a:gd name="connsiteX46" fmla="*/ 1115579 w 1825371"/>
              <a:gd name="connsiteY46" fmla="*/ 1107743 h 4705763"/>
              <a:gd name="connsiteX47" fmla="*/ 1177026 w 1825371"/>
              <a:gd name="connsiteY47" fmla="*/ 1087375 h 4705763"/>
              <a:gd name="connsiteX48" fmla="*/ 1179787 w 1825371"/>
              <a:gd name="connsiteY48" fmla="*/ 1073913 h 4705763"/>
              <a:gd name="connsiteX49" fmla="*/ 1135255 w 1825371"/>
              <a:gd name="connsiteY49" fmla="*/ 1041117 h 4705763"/>
              <a:gd name="connsiteX50" fmla="*/ 939868 w 1825371"/>
              <a:gd name="connsiteY50" fmla="*/ 883702 h 4705763"/>
              <a:gd name="connsiteX51" fmla="*/ 549783 w 1825371"/>
              <a:gd name="connsiteY51" fmla="*/ 496379 h 4705763"/>
              <a:gd name="connsiteX52" fmla="*/ 40947 w 1825371"/>
              <a:gd name="connsiteY52" fmla="*/ 48990 h 4705763"/>
              <a:gd name="connsiteX53" fmla="*/ 5735 w 1825371"/>
              <a:gd name="connsiteY53" fmla="*/ 17231 h 4705763"/>
              <a:gd name="connsiteX54" fmla="*/ 902 w 1825371"/>
              <a:gd name="connsiteY54" fmla="*/ 4114 h 4705763"/>
              <a:gd name="connsiteX55" fmla="*/ 15747 w 1825371"/>
              <a:gd name="connsiteY55"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25245 w 1825371"/>
              <a:gd name="connsiteY37" fmla="*/ 1293464 h 4705763"/>
              <a:gd name="connsiteX38" fmla="*/ 1096247 w 1825371"/>
              <a:gd name="connsiteY38" fmla="*/ 1270681 h 4705763"/>
              <a:gd name="connsiteX39" fmla="*/ 984400 w 1825371"/>
              <a:gd name="connsiteY39" fmla="*/ 1242374 h 4705763"/>
              <a:gd name="connsiteX40" fmla="*/ 977149 w 1825371"/>
              <a:gd name="connsiteY40" fmla="*/ 1225458 h 4705763"/>
              <a:gd name="connsiteX41" fmla="*/ 983019 w 1825371"/>
              <a:gd name="connsiteY41" fmla="*/ 1189902 h 4705763"/>
              <a:gd name="connsiteX42" fmla="*/ 1016158 w 1825371"/>
              <a:gd name="connsiteY42" fmla="*/ 1097041 h 4705763"/>
              <a:gd name="connsiteX43" fmla="*/ 1055513 w 1825371"/>
              <a:gd name="connsiteY43" fmla="*/ 1078055 h 4705763"/>
              <a:gd name="connsiteX44" fmla="*/ 1097628 w 1825371"/>
              <a:gd name="connsiteY44" fmla="*/ 1104290 h 4705763"/>
              <a:gd name="connsiteX45" fmla="*/ 1115579 w 1825371"/>
              <a:gd name="connsiteY45" fmla="*/ 1107743 h 4705763"/>
              <a:gd name="connsiteX46" fmla="*/ 1177026 w 1825371"/>
              <a:gd name="connsiteY46" fmla="*/ 1087375 h 4705763"/>
              <a:gd name="connsiteX47" fmla="*/ 1179787 w 1825371"/>
              <a:gd name="connsiteY47" fmla="*/ 1073913 h 4705763"/>
              <a:gd name="connsiteX48" fmla="*/ 1135255 w 1825371"/>
              <a:gd name="connsiteY48" fmla="*/ 1041117 h 4705763"/>
              <a:gd name="connsiteX49" fmla="*/ 939868 w 1825371"/>
              <a:gd name="connsiteY49" fmla="*/ 883702 h 4705763"/>
              <a:gd name="connsiteX50" fmla="*/ 549783 w 1825371"/>
              <a:gd name="connsiteY50" fmla="*/ 496379 h 4705763"/>
              <a:gd name="connsiteX51" fmla="*/ 40947 w 1825371"/>
              <a:gd name="connsiteY51" fmla="*/ 48990 h 4705763"/>
              <a:gd name="connsiteX52" fmla="*/ 5735 w 1825371"/>
              <a:gd name="connsiteY52" fmla="*/ 17231 h 4705763"/>
              <a:gd name="connsiteX53" fmla="*/ 902 w 1825371"/>
              <a:gd name="connsiteY53" fmla="*/ 4114 h 4705763"/>
              <a:gd name="connsiteX54" fmla="*/ 15747 w 1825371"/>
              <a:gd name="connsiteY54"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125245 w 1825371"/>
              <a:gd name="connsiteY36" fmla="*/ 1293464 h 4705763"/>
              <a:gd name="connsiteX37" fmla="*/ 1096247 w 1825371"/>
              <a:gd name="connsiteY37" fmla="*/ 1270681 h 4705763"/>
              <a:gd name="connsiteX38" fmla="*/ 984400 w 1825371"/>
              <a:gd name="connsiteY38" fmla="*/ 1242374 h 4705763"/>
              <a:gd name="connsiteX39" fmla="*/ 977149 w 1825371"/>
              <a:gd name="connsiteY39" fmla="*/ 1225458 h 4705763"/>
              <a:gd name="connsiteX40" fmla="*/ 983019 w 1825371"/>
              <a:gd name="connsiteY40" fmla="*/ 1189902 h 4705763"/>
              <a:gd name="connsiteX41" fmla="*/ 1016158 w 1825371"/>
              <a:gd name="connsiteY41" fmla="*/ 1097041 h 4705763"/>
              <a:gd name="connsiteX42" fmla="*/ 1055513 w 1825371"/>
              <a:gd name="connsiteY42" fmla="*/ 1078055 h 4705763"/>
              <a:gd name="connsiteX43" fmla="*/ 1097628 w 1825371"/>
              <a:gd name="connsiteY43" fmla="*/ 1104290 h 4705763"/>
              <a:gd name="connsiteX44" fmla="*/ 1115579 w 1825371"/>
              <a:gd name="connsiteY44" fmla="*/ 1107743 h 4705763"/>
              <a:gd name="connsiteX45" fmla="*/ 1177026 w 1825371"/>
              <a:gd name="connsiteY45" fmla="*/ 1087375 h 4705763"/>
              <a:gd name="connsiteX46" fmla="*/ 1179787 w 1825371"/>
              <a:gd name="connsiteY46" fmla="*/ 1073913 h 4705763"/>
              <a:gd name="connsiteX47" fmla="*/ 1135255 w 1825371"/>
              <a:gd name="connsiteY47" fmla="*/ 1041117 h 4705763"/>
              <a:gd name="connsiteX48" fmla="*/ 939868 w 1825371"/>
              <a:gd name="connsiteY48" fmla="*/ 883702 h 4705763"/>
              <a:gd name="connsiteX49" fmla="*/ 549783 w 1825371"/>
              <a:gd name="connsiteY49" fmla="*/ 496379 h 4705763"/>
              <a:gd name="connsiteX50" fmla="*/ 40947 w 1825371"/>
              <a:gd name="connsiteY50" fmla="*/ 48990 h 4705763"/>
              <a:gd name="connsiteX51" fmla="*/ 5735 w 1825371"/>
              <a:gd name="connsiteY51" fmla="*/ 17231 h 4705763"/>
              <a:gd name="connsiteX52" fmla="*/ 902 w 1825371"/>
              <a:gd name="connsiteY52" fmla="*/ 4114 h 4705763"/>
              <a:gd name="connsiteX53" fmla="*/ 15747 w 1825371"/>
              <a:gd name="connsiteY53"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125245 w 1825371"/>
              <a:gd name="connsiteY35" fmla="*/ 1293464 h 4705763"/>
              <a:gd name="connsiteX36" fmla="*/ 1096247 w 1825371"/>
              <a:gd name="connsiteY36" fmla="*/ 1270681 h 4705763"/>
              <a:gd name="connsiteX37" fmla="*/ 984400 w 1825371"/>
              <a:gd name="connsiteY37" fmla="*/ 1242374 h 4705763"/>
              <a:gd name="connsiteX38" fmla="*/ 977149 w 1825371"/>
              <a:gd name="connsiteY38" fmla="*/ 1225458 h 4705763"/>
              <a:gd name="connsiteX39" fmla="*/ 983019 w 1825371"/>
              <a:gd name="connsiteY39" fmla="*/ 1189902 h 4705763"/>
              <a:gd name="connsiteX40" fmla="*/ 1016158 w 1825371"/>
              <a:gd name="connsiteY40" fmla="*/ 1097041 h 4705763"/>
              <a:gd name="connsiteX41" fmla="*/ 1055513 w 1825371"/>
              <a:gd name="connsiteY41" fmla="*/ 1078055 h 4705763"/>
              <a:gd name="connsiteX42" fmla="*/ 1097628 w 1825371"/>
              <a:gd name="connsiteY42" fmla="*/ 1104290 h 4705763"/>
              <a:gd name="connsiteX43" fmla="*/ 1115579 w 1825371"/>
              <a:gd name="connsiteY43" fmla="*/ 1107743 h 4705763"/>
              <a:gd name="connsiteX44" fmla="*/ 1177026 w 1825371"/>
              <a:gd name="connsiteY44" fmla="*/ 1087375 h 4705763"/>
              <a:gd name="connsiteX45" fmla="*/ 1179787 w 1825371"/>
              <a:gd name="connsiteY45" fmla="*/ 1073913 h 4705763"/>
              <a:gd name="connsiteX46" fmla="*/ 1135255 w 1825371"/>
              <a:gd name="connsiteY46" fmla="*/ 1041117 h 4705763"/>
              <a:gd name="connsiteX47" fmla="*/ 939868 w 1825371"/>
              <a:gd name="connsiteY47" fmla="*/ 883702 h 4705763"/>
              <a:gd name="connsiteX48" fmla="*/ 549783 w 1825371"/>
              <a:gd name="connsiteY48" fmla="*/ 496379 h 4705763"/>
              <a:gd name="connsiteX49" fmla="*/ 40947 w 1825371"/>
              <a:gd name="connsiteY49" fmla="*/ 48990 h 4705763"/>
              <a:gd name="connsiteX50" fmla="*/ 5735 w 1825371"/>
              <a:gd name="connsiteY50" fmla="*/ 17231 h 4705763"/>
              <a:gd name="connsiteX51" fmla="*/ 902 w 1825371"/>
              <a:gd name="connsiteY51" fmla="*/ 4114 h 4705763"/>
              <a:gd name="connsiteX52" fmla="*/ 15747 w 1825371"/>
              <a:gd name="connsiteY52"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125245 w 1825371"/>
              <a:gd name="connsiteY34" fmla="*/ 1293464 h 4705763"/>
              <a:gd name="connsiteX35" fmla="*/ 1096247 w 1825371"/>
              <a:gd name="connsiteY35" fmla="*/ 1270681 h 4705763"/>
              <a:gd name="connsiteX36" fmla="*/ 984400 w 1825371"/>
              <a:gd name="connsiteY36" fmla="*/ 1242374 h 4705763"/>
              <a:gd name="connsiteX37" fmla="*/ 977149 w 1825371"/>
              <a:gd name="connsiteY37" fmla="*/ 1225458 h 4705763"/>
              <a:gd name="connsiteX38" fmla="*/ 983019 w 1825371"/>
              <a:gd name="connsiteY38" fmla="*/ 1189902 h 4705763"/>
              <a:gd name="connsiteX39" fmla="*/ 1016158 w 1825371"/>
              <a:gd name="connsiteY39" fmla="*/ 1097041 h 4705763"/>
              <a:gd name="connsiteX40" fmla="*/ 1055513 w 1825371"/>
              <a:gd name="connsiteY40" fmla="*/ 1078055 h 4705763"/>
              <a:gd name="connsiteX41" fmla="*/ 1097628 w 1825371"/>
              <a:gd name="connsiteY41" fmla="*/ 1104290 h 4705763"/>
              <a:gd name="connsiteX42" fmla="*/ 1115579 w 1825371"/>
              <a:gd name="connsiteY42" fmla="*/ 1107743 h 4705763"/>
              <a:gd name="connsiteX43" fmla="*/ 1177026 w 1825371"/>
              <a:gd name="connsiteY43" fmla="*/ 1087375 h 4705763"/>
              <a:gd name="connsiteX44" fmla="*/ 1179787 w 1825371"/>
              <a:gd name="connsiteY44" fmla="*/ 1073913 h 4705763"/>
              <a:gd name="connsiteX45" fmla="*/ 1135255 w 1825371"/>
              <a:gd name="connsiteY45" fmla="*/ 1041117 h 4705763"/>
              <a:gd name="connsiteX46" fmla="*/ 939868 w 1825371"/>
              <a:gd name="connsiteY46" fmla="*/ 883702 h 4705763"/>
              <a:gd name="connsiteX47" fmla="*/ 549783 w 1825371"/>
              <a:gd name="connsiteY47" fmla="*/ 496379 h 4705763"/>
              <a:gd name="connsiteX48" fmla="*/ 40947 w 1825371"/>
              <a:gd name="connsiteY48" fmla="*/ 48990 h 4705763"/>
              <a:gd name="connsiteX49" fmla="*/ 5735 w 1825371"/>
              <a:gd name="connsiteY49" fmla="*/ 17231 h 4705763"/>
              <a:gd name="connsiteX50" fmla="*/ 902 w 1825371"/>
              <a:gd name="connsiteY50" fmla="*/ 4114 h 4705763"/>
              <a:gd name="connsiteX51" fmla="*/ 15747 w 1825371"/>
              <a:gd name="connsiteY51"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125245 w 1825371"/>
              <a:gd name="connsiteY33" fmla="*/ 1293464 h 4705763"/>
              <a:gd name="connsiteX34" fmla="*/ 1096247 w 1825371"/>
              <a:gd name="connsiteY34" fmla="*/ 1270681 h 4705763"/>
              <a:gd name="connsiteX35" fmla="*/ 984400 w 1825371"/>
              <a:gd name="connsiteY35" fmla="*/ 1242374 h 4705763"/>
              <a:gd name="connsiteX36" fmla="*/ 977149 w 1825371"/>
              <a:gd name="connsiteY36" fmla="*/ 1225458 h 4705763"/>
              <a:gd name="connsiteX37" fmla="*/ 983019 w 1825371"/>
              <a:gd name="connsiteY37" fmla="*/ 1189902 h 4705763"/>
              <a:gd name="connsiteX38" fmla="*/ 1016158 w 1825371"/>
              <a:gd name="connsiteY38" fmla="*/ 1097041 h 4705763"/>
              <a:gd name="connsiteX39" fmla="*/ 1055513 w 1825371"/>
              <a:gd name="connsiteY39" fmla="*/ 1078055 h 4705763"/>
              <a:gd name="connsiteX40" fmla="*/ 1097628 w 1825371"/>
              <a:gd name="connsiteY40" fmla="*/ 1104290 h 4705763"/>
              <a:gd name="connsiteX41" fmla="*/ 1115579 w 1825371"/>
              <a:gd name="connsiteY41" fmla="*/ 1107743 h 4705763"/>
              <a:gd name="connsiteX42" fmla="*/ 1177026 w 1825371"/>
              <a:gd name="connsiteY42" fmla="*/ 1087375 h 4705763"/>
              <a:gd name="connsiteX43" fmla="*/ 1179787 w 1825371"/>
              <a:gd name="connsiteY43" fmla="*/ 1073913 h 4705763"/>
              <a:gd name="connsiteX44" fmla="*/ 1135255 w 1825371"/>
              <a:gd name="connsiteY44" fmla="*/ 1041117 h 4705763"/>
              <a:gd name="connsiteX45" fmla="*/ 939868 w 1825371"/>
              <a:gd name="connsiteY45" fmla="*/ 883702 h 4705763"/>
              <a:gd name="connsiteX46" fmla="*/ 549783 w 1825371"/>
              <a:gd name="connsiteY46" fmla="*/ 496379 h 4705763"/>
              <a:gd name="connsiteX47" fmla="*/ 40947 w 1825371"/>
              <a:gd name="connsiteY47" fmla="*/ 48990 h 4705763"/>
              <a:gd name="connsiteX48" fmla="*/ 5735 w 1825371"/>
              <a:gd name="connsiteY48" fmla="*/ 17231 h 4705763"/>
              <a:gd name="connsiteX49" fmla="*/ 902 w 1825371"/>
              <a:gd name="connsiteY49" fmla="*/ 4114 h 4705763"/>
              <a:gd name="connsiteX50" fmla="*/ 15747 w 1825371"/>
              <a:gd name="connsiteY50" fmla="*/ 1352 h 4705763"/>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97493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17106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78613 w 1825371"/>
              <a:gd name="connsiteY32" fmla="*/ 4685667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60000"/>
            </a:schemeClr>
          </a:solidFill>
          <a:ln w="2261"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1FCEF7E4-8494-44BA-9495-9F967125937F}"/>
              </a:ext>
            </a:extLst>
          </p:cNvPr>
          <p:cNvSpPr/>
          <p:nvPr userDrawn="1"/>
        </p:nvSpPr>
        <p:spPr>
          <a:xfrm>
            <a:off x="67749" y="4642338"/>
            <a:ext cx="874123" cy="2253468"/>
          </a:xfrm>
          <a:custGeom>
            <a:avLst/>
            <a:gdLst>
              <a:gd name="connsiteX0" fmla="*/ 15747 w 1825371"/>
              <a:gd name="connsiteY0" fmla="*/ 1352 h 3047785"/>
              <a:gd name="connsiteX1" fmla="*/ 83062 w 1825371"/>
              <a:gd name="connsiteY1" fmla="*/ 34837 h 3047785"/>
              <a:gd name="connsiteX2" fmla="*/ 961270 w 1825371"/>
              <a:gd name="connsiteY2" fmla="*/ 755975 h 3047785"/>
              <a:gd name="connsiteX3" fmla="*/ 1239162 w 1825371"/>
              <a:gd name="connsiteY3" fmla="*/ 1001764 h 3047785"/>
              <a:gd name="connsiteX4" fmla="*/ 1276445 w 1825371"/>
              <a:gd name="connsiteY4" fmla="*/ 1025928 h 3047785"/>
              <a:gd name="connsiteX5" fmla="*/ 1316489 w 1825371"/>
              <a:gd name="connsiteY5" fmla="*/ 1009704 h 3047785"/>
              <a:gd name="connsiteX6" fmla="*/ 1345141 w 1825371"/>
              <a:gd name="connsiteY6" fmla="*/ 948602 h 3047785"/>
              <a:gd name="connsiteX7" fmla="*/ 1407624 w 1825371"/>
              <a:gd name="connsiteY7" fmla="*/ 869894 h 3047785"/>
              <a:gd name="connsiteX8" fmla="*/ 1749379 w 1825371"/>
              <a:gd name="connsiteY8" fmla="*/ 590967 h 3047785"/>
              <a:gd name="connsiteX9" fmla="*/ 1808066 w 1825371"/>
              <a:gd name="connsiteY9" fmla="*/ 545399 h 3047785"/>
              <a:gd name="connsiteX10" fmla="*/ 1825326 w 1825371"/>
              <a:gd name="connsiteY10" fmla="*/ 554375 h 3047785"/>
              <a:gd name="connsiteX11" fmla="*/ 1811172 w 1825371"/>
              <a:gd name="connsiteY11" fmla="*/ 590277 h 3047785"/>
              <a:gd name="connsiteX12" fmla="*/ 1721073 w 1825371"/>
              <a:gd name="connsiteY12" fmla="*/ 698326 h 3047785"/>
              <a:gd name="connsiteX13" fmla="*/ 1385877 w 1825371"/>
              <a:gd name="connsiteY13" fmla="*/ 1068389 h 3047785"/>
              <a:gd name="connsiteX14" fmla="*/ 1376211 w 1825371"/>
              <a:gd name="connsiteY14" fmla="*/ 1098421 h 3047785"/>
              <a:gd name="connsiteX15" fmla="*/ 1361366 w 1825371"/>
              <a:gd name="connsiteY15" fmla="*/ 1135359 h 3047785"/>
              <a:gd name="connsiteX16" fmla="*/ 1355153 w 1825371"/>
              <a:gd name="connsiteY16" fmla="*/ 1169879 h 3047785"/>
              <a:gd name="connsiteX17" fmla="*/ 1409696 w 1825371"/>
              <a:gd name="connsiteY17" fmla="*/ 1384253 h 3047785"/>
              <a:gd name="connsiteX18" fmla="*/ 1524994 w 1825371"/>
              <a:gd name="connsiteY18" fmla="*/ 1739817 h 3047785"/>
              <a:gd name="connsiteX19" fmla="*/ 1659971 w 1825371"/>
              <a:gd name="connsiteY19" fmla="*/ 2199288 h 3047785"/>
              <a:gd name="connsiteX20" fmla="*/ 1782864 w 1825371"/>
              <a:gd name="connsiteY20" fmla="*/ 2697077 h 3047785"/>
              <a:gd name="connsiteX21" fmla="*/ 1794257 w 1825371"/>
              <a:gd name="connsiteY21" fmla="*/ 2767845 h 3047785"/>
              <a:gd name="connsiteX22" fmla="*/ 1791840 w 1825371"/>
              <a:gd name="connsiteY22" fmla="*/ 2778202 h 3047785"/>
              <a:gd name="connsiteX23" fmla="*/ 1784245 w 1825371"/>
              <a:gd name="connsiteY23" fmla="*/ 2770607 h 3047785"/>
              <a:gd name="connsiteX24" fmla="*/ 1746617 w 1825371"/>
              <a:gd name="connsiteY24" fmla="*/ 2660831 h 3047785"/>
              <a:gd name="connsiteX25" fmla="*/ 1513602 w 1825371"/>
              <a:gd name="connsiteY25" fmla="*/ 1875484 h 3047785"/>
              <a:gd name="connsiteX26" fmla="*/ 1297158 w 1825371"/>
              <a:gd name="connsiteY26" fmla="*/ 1267919 h 3047785"/>
              <a:gd name="connsiteX27" fmla="*/ 1275064 w 1825371"/>
              <a:gd name="connsiteY27" fmla="*/ 1217173 h 3047785"/>
              <a:gd name="connsiteX28" fmla="*/ 1248483 w 1825371"/>
              <a:gd name="connsiteY28" fmla="*/ 1193353 h 3047785"/>
              <a:gd name="connsiteX29" fmla="*/ 1232949 w 1825371"/>
              <a:gd name="connsiteY29" fmla="*/ 1222351 h 3047785"/>
              <a:gd name="connsiteX30" fmla="*/ 1230877 w 1825371"/>
              <a:gd name="connsiteY30" fmla="*/ 1283108 h 3047785"/>
              <a:gd name="connsiteX31" fmla="*/ 1243305 w 1825371"/>
              <a:gd name="connsiteY31" fmla="*/ 1522336 h 3047785"/>
              <a:gd name="connsiteX32" fmla="*/ 1261256 w 1825371"/>
              <a:gd name="connsiteY32" fmla="*/ 1854772 h 3047785"/>
              <a:gd name="connsiteX33" fmla="*/ 1272647 w 1825371"/>
              <a:gd name="connsiteY33" fmla="*/ 2086061 h 3047785"/>
              <a:gd name="connsiteX34" fmla="*/ 1288528 w 1825371"/>
              <a:gd name="connsiteY34" fmla="*/ 2674639 h 3047785"/>
              <a:gd name="connsiteX35" fmla="*/ 1297493 w 1825371"/>
              <a:gd name="connsiteY35" fmla="*/ 3047785 h 3047785"/>
              <a:gd name="connsiteX36" fmla="*/ 1048951 w 1825371"/>
              <a:gd name="connsiteY36" fmla="*/ 3047785 h 3047785"/>
              <a:gd name="connsiteX37" fmla="*/ 1053441 w 1825371"/>
              <a:gd name="connsiteY37" fmla="*/ 2920082 h 3047785"/>
              <a:gd name="connsiteX38" fmla="*/ 1066213 w 1825371"/>
              <a:gd name="connsiteY38" fmla="*/ 2573839 h 3047785"/>
              <a:gd name="connsiteX39" fmla="*/ 1077951 w 1825371"/>
              <a:gd name="connsiteY39" fmla="*/ 2236916 h 3047785"/>
              <a:gd name="connsiteX40" fmla="*/ 1093485 w 1825371"/>
              <a:gd name="connsiteY40" fmla="*/ 1882733 h 3047785"/>
              <a:gd name="connsiteX41" fmla="*/ 1107983 w 1825371"/>
              <a:gd name="connsiteY41" fmla="*/ 1608293 h 3047785"/>
              <a:gd name="connsiteX42" fmla="*/ 1125245 w 1825371"/>
              <a:gd name="connsiteY42" fmla="*/ 1293464 h 3047785"/>
              <a:gd name="connsiteX43" fmla="*/ 1096247 w 1825371"/>
              <a:gd name="connsiteY43" fmla="*/ 1270681 h 3047785"/>
              <a:gd name="connsiteX44" fmla="*/ 984400 w 1825371"/>
              <a:gd name="connsiteY44" fmla="*/ 1242374 h 3047785"/>
              <a:gd name="connsiteX45" fmla="*/ 977149 w 1825371"/>
              <a:gd name="connsiteY45" fmla="*/ 1225458 h 3047785"/>
              <a:gd name="connsiteX46" fmla="*/ 983019 w 1825371"/>
              <a:gd name="connsiteY46" fmla="*/ 1189902 h 3047785"/>
              <a:gd name="connsiteX47" fmla="*/ 1016158 w 1825371"/>
              <a:gd name="connsiteY47" fmla="*/ 1097041 h 3047785"/>
              <a:gd name="connsiteX48" fmla="*/ 1055513 w 1825371"/>
              <a:gd name="connsiteY48" fmla="*/ 1078055 h 3047785"/>
              <a:gd name="connsiteX49" fmla="*/ 1097628 w 1825371"/>
              <a:gd name="connsiteY49" fmla="*/ 1104290 h 3047785"/>
              <a:gd name="connsiteX50" fmla="*/ 1115579 w 1825371"/>
              <a:gd name="connsiteY50" fmla="*/ 1107743 h 3047785"/>
              <a:gd name="connsiteX51" fmla="*/ 1177026 w 1825371"/>
              <a:gd name="connsiteY51" fmla="*/ 1087375 h 3047785"/>
              <a:gd name="connsiteX52" fmla="*/ 1179787 w 1825371"/>
              <a:gd name="connsiteY52" fmla="*/ 1073913 h 3047785"/>
              <a:gd name="connsiteX53" fmla="*/ 1135255 w 1825371"/>
              <a:gd name="connsiteY53" fmla="*/ 1041117 h 3047785"/>
              <a:gd name="connsiteX54" fmla="*/ 939868 w 1825371"/>
              <a:gd name="connsiteY54" fmla="*/ 883702 h 3047785"/>
              <a:gd name="connsiteX55" fmla="*/ 549783 w 1825371"/>
              <a:gd name="connsiteY55" fmla="*/ 496379 h 3047785"/>
              <a:gd name="connsiteX56" fmla="*/ 40947 w 1825371"/>
              <a:gd name="connsiteY56" fmla="*/ 48990 h 3047785"/>
              <a:gd name="connsiteX57" fmla="*/ 5735 w 1825371"/>
              <a:gd name="connsiteY57" fmla="*/ 17231 h 3047785"/>
              <a:gd name="connsiteX58" fmla="*/ 902 w 1825371"/>
              <a:gd name="connsiteY58" fmla="*/ 4114 h 3047785"/>
              <a:gd name="connsiteX59" fmla="*/ 15747 w 1825371"/>
              <a:gd name="connsiteY59" fmla="*/ 1352 h 3047785"/>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3047785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4685667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97493 w 1825371"/>
              <a:gd name="connsiteY34" fmla="*/ 4685667 h 4705763"/>
              <a:gd name="connsiteX35" fmla="*/ 938419 w 1825371"/>
              <a:gd name="connsiteY35" fmla="*/ 4705763 h 4705763"/>
              <a:gd name="connsiteX36" fmla="*/ 1053441 w 1825371"/>
              <a:gd name="connsiteY36" fmla="*/ 2920082 h 4705763"/>
              <a:gd name="connsiteX37" fmla="*/ 1066213 w 1825371"/>
              <a:gd name="connsiteY37" fmla="*/ 2573839 h 4705763"/>
              <a:gd name="connsiteX38" fmla="*/ 1077951 w 1825371"/>
              <a:gd name="connsiteY38" fmla="*/ 2236916 h 4705763"/>
              <a:gd name="connsiteX39" fmla="*/ 1093485 w 1825371"/>
              <a:gd name="connsiteY39" fmla="*/ 1882733 h 4705763"/>
              <a:gd name="connsiteX40" fmla="*/ 1107983 w 1825371"/>
              <a:gd name="connsiteY40" fmla="*/ 1608293 h 4705763"/>
              <a:gd name="connsiteX41" fmla="*/ 1125245 w 1825371"/>
              <a:gd name="connsiteY41" fmla="*/ 1293464 h 4705763"/>
              <a:gd name="connsiteX42" fmla="*/ 1096247 w 1825371"/>
              <a:gd name="connsiteY42" fmla="*/ 1270681 h 4705763"/>
              <a:gd name="connsiteX43" fmla="*/ 984400 w 1825371"/>
              <a:gd name="connsiteY43" fmla="*/ 1242374 h 4705763"/>
              <a:gd name="connsiteX44" fmla="*/ 977149 w 1825371"/>
              <a:gd name="connsiteY44" fmla="*/ 1225458 h 4705763"/>
              <a:gd name="connsiteX45" fmla="*/ 983019 w 1825371"/>
              <a:gd name="connsiteY45" fmla="*/ 1189902 h 4705763"/>
              <a:gd name="connsiteX46" fmla="*/ 1016158 w 1825371"/>
              <a:gd name="connsiteY46" fmla="*/ 1097041 h 4705763"/>
              <a:gd name="connsiteX47" fmla="*/ 1055513 w 1825371"/>
              <a:gd name="connsiteY47" fmla="*/ 1078055 h 4705763"/>
              <a:gd name="connsiteX48" fmla="*/ 1097628 w 1825371"/>
              <a:gd name="connsiteY48" fmla="*/ 1104290 h 4705763"/>
              <a:gd name="connsiteX49" fmla="*/ 1115579 w 1825371"/>
              <a:gd name="connsiteY49" fmla="*/ 1107743 h 4705763"/>
              <a:gd name="connsiteX50" fmla="*/ 1177026 w 1825371"/>
              <a:gd name="connsiteY50" fmla="*/ 1087375 h 4705763"/>
              <a:gd name="connsiteX51" fmla="*/ 1179787 w 1825371"/>
              <a:gd name="connsiteY51" fmla="*/ 1073913 h 4705763"/>
              <a:gd name="connsiteX52" fmla="*/ 1135255 w 1825371"/>
              <a:gd name="connsiteY52" fmla="*/ 1041117 h 4705763"/>
              <a:gd name="connsiteX53" fmla="*/ 939868 w 1825371"/>
              <a:gd name="connsiteY53" fmla="*/ 883702 h 4705763"/>
              <a:gd name="connsiteX54" fmla="*/ 549783 w 1825371"/>
              <a:gd name="connsiteY54" fmla="*/ 496379 h 4705763"/>
              <a:gd name="connsiteX55" fmla="*/ 40947 w 1825371"/>
              <a:gd name="connsiteY55" fmla="*/ 48990 h 4705763"/>
              <a:gd name="connsiteX56" fmla="*/ 5735 w 1825371"/>
              <a:gd name="connsiteY56" fmla="*/ 17231 h 4705763"/>
              <a:gd name="connsiteX57" fmla="*/ 902 w 1825371"/>
              <a:gd name="connsiteY57" fmla="*/ 4114 h 4705763"/>
              <a:gd name="connsiteX58" fmla="*/ 15747 w 1825371"/>
              <a:gd name="connsiteY58"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97493 w 1825371"/>
              <a:gd name="connsiteY33" fmla="*/ 4685667 h 4705763"/>
              <a:gd name="connsiteX34" fmla="*/ 938419 w 1825371"/>
              <a:gd name="connsiteY34" fmla="*/ 4705763 h 4705763"/>
              <a:gd name="connsiteX35" fmla="*/ 1053441 w 1825371"/>
              <a:gd name="connsiteY35" fmla="*/ 2920082 h 4705763"/>
              <a:gd name="connsiteX36" fmla="*/ 1066213 w 1825371"/>
              <a:gd name="connsiteY36" fmla="*/ 2573839 h 4705763"/>
              <a:gd name="connsiteX37" fmla="*/ 1077951 w 1825371"/>
              <a:gd name="connsiteY37" fmla="*/ 2236916 h 4705763"/>
              <a:gd name="connsiteX38" fmla="*/ 1093485 w 1825371"/>
              <a:gd name="connsiteY38" fmla="*/ 1882733 h 4705763"/>
              <a:gd name="connsiteX39" fmla="*/ 1107983 w 1825371"/>
              <a:gd name="connsiteY39" fmla="*/ 1608293 h 4705763"/>
              <a:gd name="connsiteX40" fmla="*/ 1125245 w 1825371"/>
              <a:gd name="connsiteY40" fmla="*/ 1293464 h 4705763"/>
              <a:gd name="connsiteX41" fmla="*/ 1096247 w 1825371"/>
              <a:gd name="connsiteY41" fmla="*/ 1270681 h 4705763"/>
              <a:gd name="connsiteX42" fmla="*/ 984400 w 1825371"/>
              <a:gd name="connsiteY42" fmla="*/ 1242374 h 4705763"/>
              <a:gd name="connsiteX43" fmla="*/ 977149 w 1825371"/>
              <a:gd name="connsiteY43" fmla="*/ 1225458 h 4705763"/>
              <a:gd name="connsiteX44" fmla="*/ 983019 w 1825371"/>
              <a:gd name="connsiteY44" fmla="*/ 1189902 h 4705763"/>
              <a:gd name="connsiteX45" fmla="*/ 1016158 w 1825371"/>
              <a:gd name="connsiteY45" fmla="*/ 1097041 h 4705763"/>
              <a:gd name="connsiteX46" fmla="*/ 1055513 w 1825371"/>
              <a:gd name="connsiteY46" fmla="*/ 1078055 h 4705763"/>
              <a:gd name="connsiteX47" fmla="*/ 1097628 w 1825371"/>
              <a:gd name="connsiteY47" fmla="*/ 1104290 h 4705763"/>
              <a:gd name="connsiteX48" fmla="*/ 1115579 w 1825371"/>
              <a:gd name="connsiteY48" fmla="*/ 1107743 h 4705763"/>
              <a:gd name="connsiteX49" fmla="*/ 1177026 w 1825371"/>
              <a:gd name="connsiteY49" fmla="*/ 1087375 h 4705763"/>
              <a:gd name="connsiteX50" fmla="*/ 1179787 w 1825371"/>
              <a:gd name="connsiteY50" fmla="*/ 1073913 h 4705763"/>
              <a:gd name="connsiteX51" fmla="*/ 1135255 w 1825371"/>
              <a:gd name="connsiteY51" fmla="*/ 1041117 h 4705763"/>
              <a:gd name="connsiteX52" fmla="*/ 939868 w 1825371"/>
              <a:gd name="connsiteY52" fmla="*/ 883702 h 4705763"/>
              <a:gd name="connsiteX53" fmla="*/ 549783 w 1825371"/>
              <a:gd name="connsiteY53" fmla="*/ 496379 h 4705763"/>
              <a:gd name="connsiteX54" fmla="*/ 40947 w 1825371"/>
              <a:gd name="connsiteY54" fmla="*/ 48990 h 4705763"/>
              <a:gd name="connsiteX55" fmla="*/ 5735 w 1825371"/>
              <a:gd name="connsiteY55" fmla="*/ 17231 h 4705763"/>
              <a:gd name="connsiteX56" fmla="*/ 902 w 1825371"/>
              <a:gd name="connsiteY56" fmla="*/ 4114 h 4705763"/>
              <a:gd name="connsiteX57" fmla="*/ 15747 w 1825371"/>
              <a:gd name="connsiteY57"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97493 w 1825371"/>
              <a:gd name="connsiteY32" fmla="*/ 4685667 h 4705763"/>
              <a:gd name="connsiteX33" fmla="*/ 938419 w 1825371"/>
              <a:gd name="connsiteY33" fmla="*/ 4705763 h 4705763"/>
              <a:gd name="connsiteX34" fmla="*/ 1053441 w 1825371"/>
              <a:gd name="connsiteY34" fmla="*/ 2920082 h 4705763"/>
              <a:gd name="connsiteX35" fmla="*/ 1066213 w 1825371"/>
              <a:gd name="connsiteY35" fmla="*/ 2573839 h 4705763"/>
              <a:gd name="connsiteX36" fmla="*/ 1077951 w 1825371"/>
              <a:gd name="connsiteY36" fmla="*/ 2236916 h 4705763"/>
              <a:gd name="connsiteX37" fmla="*/ 1093485 w 1825371"/>
              <a:gd name="connsiteY37" fmla="*/ 1882733 h 4705763"/>
              <a:gd name="connsiteX38" fmla="*/ 1107983 w 1825371"/>
              <a:gd name="connsiteY38" fmla="*/ 1608293 h 4705763"/>
              <a:gd name="connsiteX39" fmla="*/ 1125245 w 1825371"/>
              <a:gd name="connsiteY39" fmla="*/ 1293464 h 4705763"/>
              <a:gd name="connsiteX40" fmla="*/ 1096247 w 1825371"/>
              <a:gd name="connsiteY40" fmla="*/ 1270681 h 4705763"/>
              <a:gd name="connsiteX41" fmla="*/ 984400 w 1825371"/>
              <a:gd name="connsiteY41" fmla="*/ 1242374 h 4705763"/>
              <a:gd name="connsiteX42" fmla="*/ 977149 w 1825371"/>
              <a:gd name="connsiteY42" fmla="*/ 1225458 h 4705763"/>
              <a:gd name="connsiteX43" fmla="*/ 983019 w 1825371"/>
              <a:gd name="connsiteY43" fmla="*/ 1189902 h 4705763"/>
              <a:gd name="connsiteX44" fmla="*/ 1016158 w 1825371"/>
              <a:gd name="connsiteY44" fmla="*/ 1097041 h 4705763"/>
              <a:gd name="connsiteX45" fmla="*/ 1055513 w 1825371"/>
              <a:gd name="connsiteY45" fmla="*/ 1078055 h 4705763"/>
              <a:gd name="connsiteX46" fmla="*/ 1097628 w 1825371"/>
              <a:gd name="connsiteY46" fmla="*/ 1104290 h 4705763"/>
              <a:gd name="connsiteX47" fmla="*/ 1115579 w 1825371"/>
              <a:gd name="connsiteY47" fmla="*/ 1107743 h 4705763"/>
              <a:gd name="connsiteX48" fmla="*/ 1177026 w 1825371"/>
              <a:gd name="connsiteY48" fmla="*/ 1087375 h 4705763"/>
              <a:gd name="connsiteX49" fmla="*/ 1179787 w 1825371"/>
              <a:gd name="connsiteY49" fmla="*/ 1073913 h 4705763"/>
              <a:gd name="connsiteX50" fmla="*/ 1135255 w 1825371"/>
              <a:gd name="connsiteY50" fmla="*/ 1041117 h 4705763"/>
              <a:gd name="connsiteX51" fmla="*/ 939868 w 1825371"/>
              <a:gd name="connsiteY51" fmla="*/ 883702 h 4705763"/>
              <a:gd name="connsiteX52" fmla="*/ 549783 w 1825371"/>
              <a:gd name="connsiteY52" fmla="*/ 496379 h 4705763"/>
              <a:gd name="connsiteX53" fmla="*/ 40947 w 1825371"/>
              <a:gd name="connsiteY53" fmla="*/ 48990 h 4705763"/>
              <a:gd name="connsiteX54" fmla="*/ 5735 w 1825371"/>
              <a:gd name="connsiteY54" fmla="*/ 17231 h 4705763"/>
              <a:gd name="connsiteX55" fmla="*/ 902 w 1825371"/>
              <a:gd name="connsiteY55" fmla="*/ 4114 h 4705763"/>
              <a:gd name="connsiteX56" fmla="*/ 15747 w 1825371"/>
              <a:gd name="connsiteY56"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07983 w 1825371"/>
              <a:gd name="connsiteY37" fmla="*/ 1608293 h 4705763"/>
              <a:gd name="connsiteX38" fmla="*/ 1125245 w 1825371"/>
              <a:gd name="connsiteY38" fmla="*/ 1293464 h 4705763"/>
              <a:gd name="connsiteX39" fmla="*/ 1096247 w 1825371"/>
              <a:gd name="connsiteY39" fmla="*/ 1270681 h 4705763"/>
              <a:gd name="connsiteX40" fmla="*/ 984400 w 1825371"/>
              <a:gd name="connsiteY40" fmla="*/ 1242374 h 4705763"/>
              <a:gd name="connsiteX41" fmla="*/ 977149 w 1825371"/>
              <a:gd name="connsiteY41" fmla="*/ 1225458 h 4705763"/>
              <a:gd name="connsiteX42" fmla="*/ 983019 w 1825371"/>
              <a:gd name="connsiteY42" fmla="*/ 1189902 h 4705763"/>
              <a:gd name="connsiteX43" fmla="*/ 1016158 w 1825371"/>
              <a:gd name="connsiteY43" fmla="*/ 1097041 h 4705763"/>
              <a:gd name="connsiteX44" fmla="*/ 1055513 w 1825371"/>
              <a:gd name="connsiteY44" fmla="*/ 1078055 h 4705763"/>
              <a:gd name="connsiteX45" fmla="*/ 1097628 w 1825371"/>
              <a:gd name="connsiteY45" fmla="*/ 1104290 h 4705763"/>
              <a:gd name="connsiteX46" fmla="*/ 1115579 w 1825371"/>
              <a:gd name="connsiteY46" fmla="*/ 1107743 h 4705763"/>
              <a:gd name="connsiteX47" fmla="*/ 1177026 w 1825371"/>
              <a:gd name="connsiteY47" fmla="*/ 1087375 h 4705763"/>
              <a:gd name="connsiteX48" fmla="*/ 1179787 w 1825371"/>
              <a:gd name="connsiteY48" fmla="*/ 1073913 h 4705763"/>
              <a:gd name="connsiteX49" fmla="*/ 1135255 w 1825371"/>
              <a:gd name="connsiteY49" fmla="*/ 1041117 h 4705763"/>
              <a:gd name="connsiteX50" fmla="*/ 939868 w 1825371"/>
              <a:gd name="connsiteY50" fmla="*/ 883702 h 4705763"/>
              <a:gd name="connsiteX51" fmla="*/ 549783 w 1825371"/>
              <a:gd name="connsiteY51" fmla="*/ 496379 h 4705763"/>
              <a:gd name="connsiteX52" fmla="*/ 40947 w 1825371"/>
              <a:gd name="connsiteY52" fmla="*/ 48990 h 4705763"/>
              <a:gd name="connsiteX53" fmla="*/ 5735 w 1825371"/>
              <a:gd name="connsiteY53" fmla="*/ 17231 h 4705763"/>
              <a:gd name="connsiteX54" fmla="*/ 902 w 1825371"/>
              <a:gd name="connsiteY54" fmla="*/ 4114 h 4705763"/>
              <a:gd name="connsiteX55" fmla="*/ 15747 w 1825371"/>
              <a:gd name="connsiteY55"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25245 w 1825371"/>
              <a:gd name="connsiteY37" fmla="*/ 1293464 h 4705763"/>
              <a:gd name="connsiteX38" fmla="*/ 1096247 w 1825371"/>
              <a:gd name="connsiteY38" fmla="*/ 1270681 h 4705763"/>
              <a:gd name="connsiteX39" fmla="*/ 984400 w 1825371"/>
              <a:gd name="connsiteY39" fmla="*/ 1242374 h 4705763"/>
              <a:gd name="connsiteX40" fmla="*/ 977149 w 1825371"/>
              <a:gd name="connsiteY40" fmla="*/ 1225458 h 4705763"/>
              <a:gd name="connsiteX41" fmla="*/ 983019 w 1825371"/>
              <a:gd name="connsiteY41" fmla="*/ 1189902 h 4705763"/>
              <a:gd name="connsiteX42" fmla="*/ 1016158 w 1825371"/>
              <a:gd name="connsiteY42" fmla="*/ 1097041 h 4705763"/>
              <a:gd name="connsiteX43" fmla="*/ 1055513 w 1825371"/>
              <a:gd name="connsiteY43" fmla="*/ 1078055 h 4705763"/>
              <a:gd name="connsiteX44" fmla="*/ 1097628 w 1825371"/>
              <a:gd name="connsiteY44" fmla="*/ 1104290 h 4705763"/>
              <a:gd name="connsiteX45" fmla="*/ 1115579 w 1825371"/>
              <a:gd name="connsiteY45" fmla="*/ 1107743 h 4705763"/>
              <a:gd name="connsiteX46" fmla="*/ 1177026 w 1825371"/>
              <a:gd name="connsiteY46" fmla="*/ 1087375 h 4705763"/>
              <a:gd name="connsiteX47" fmla="*/ 1179787 w 1825371"/>
              <a:gd name="connsiteY47" fmla="*/ 1073913 h 4705763"/>
              <a:gd name="connsiteX48" fmla="*/ 1135255 w 1825371"/>
              <a:gd name="connsiteY48" fmla="*/ 1041117 h 4705763"/>
              <a:gd name="connsiteX49" fmla="*/ 939868 w 1825371"/>
              <a:gd name="connsiteY49" fmla="*/ 883702 h 4705763"/>
              <a:gd name="connsiteX50" fmla="*/ 549783 w 1825371"/>
              <a:gd name="connsiteY50" fmla="*/ 496379 h 4705763"/>
              <a:gd name="connsiteX51" fmla="*/ 40947 w 1825371"/>
              <a:gd name="connsiteY51" fmla="*/ 48990 h 4705763"/>
              <a:gd name="connsiteX52" fmla="*/ 5735 w 1825371"/>
              <a:gd name="connsiteY52" fmla="*/ 17231 h 4705763"/>
              <a:gd name="connsiteX53" fmla="*/ 902 w 1825371"/>
              <a:gd name="connsiteY53" fmla="*/ 4114 h 4705763"/>
              <a:gd name="connsiteX54" fmla="*/ 15747 w 1825371"/>
              <a:gd name="connsiteY54"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125245 w 1825371"/>
              <a:gd name="connsiteY36" fmla="*/ 1293464 h 4705763"/>
              <a:gd name="connsiteX37" fmla="*/ 1096247 w 1825371"/>
              <a:gd name="connsiteY37" fmla="*/ 1270681 h 4705763"/>
              <a:gd name="connsiteX38" fmla="*/ 984400 w 1825371"/>
              <a:gd name="connsiteY38" fmla="*/ 1242374 h 4705763"/>
              <a:gd name="connsiteX39" fmla="*/ 977149 w 1825371"/>
              <a:gd name="connsiteY39" fmla="*/ 1225458 h 4705763"/>
              <a:gd name="connsiteX40" fmla="*/ 983019 w 1825371"/>
              <a:gd name="connsiteY40" fmla="*/ 1189902 h 4705763"/>
              <a:gd name="connsiteX41" fmla="*/ 1016158 w 1825371"/>
              <a:gd name="connsiteY41" fmla="*/ 1097041 h 4705763"/>
              <a:gd name="connsiteX42" fmla="*/ 1055513 w 1825371"/>
              <a:gd name="connsiteY42" fmla="*/ 1078055 h 4705763"/>
              <a:gd name="connsiteX43" fmla="*/ 1097628 w 1825371"/>
              <a:gd name="connsiteY43" fmla="*/ 1104290 h 4705763"/>
              <a:gd name="connsiteX44" fmla="*/ 1115579 w 1825371"/>
              <a:gd name="connsiteY44" fmla="*/ 1107743 h 4705763"/>
              <a:gd name="connsiteX45" fmla="*/ 1177026 w 1825371"/>
              <a:gd name="connsiteY45" fmla="*/ 1087375 h 4705763"/>
              <a:gd name="connsiteX46" fmla="*/ 1179787 w 1825371"/>
              <a:gd name="connsiteY46" fmla="*/ 1073913 h 4705763"/>
              <a:gd name="connsiteX47" fmla="*/ 1135255 w 1825371"/>
              <a:gd name="connsiteY47" fmla="*/ 1041117 h 4705763"/>
              <a:gd name="connsiteX48" fmla="*/ 939868 w 1825371"/>
              <a:gd name="connsiteY48" fmla="*/ 883702 h 4705763"/>
              <a:gd name="connsiteX49" fmla="*/ 549783 w 1825371"/>
              <a:gd name="connsiteY49" fmla="*/ 496379 h 4705763"/>
              <a:gd name="connsiteX50" fmla="*/ 40947 w 1825371"/>
              <a:gd name="connsiteY50" fmla="*/ 48990 h 4705763"/>
              <a:gd name="connsiteX51" fmla="*/ 5735 w 1825371"/>
              <a:gd name="connsiteY51" fmla="*/ 17231 h 4705763"/>
              <a:gd name="connsiteX52" fmla="*/ 902 w 1825371"/>
              <a:gd name="connsiteY52" fmla="*/ 4114 h 4705763"/>
              <a:gd name="connsiteX53" fmla="*/ 15747 w 1825371"/>
              <a:gd name="connsiteY53"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125245 w 1825371"/>
              <a:gd name="connsiteY35" fmla="*/ 1293464 h 4705763"/>
              <a:gd name="connsiteX36" fmla="*/ 1096247 w 1825371"/>
              <a:gd name="connsiteY36" fmla="*/ 1270681 h 4705763"/>
              <a:gd name="connsiteX37" fmla="*/ 984400 w 1825371"/>
              <a:gd name="connsiteY37" fmla="*/ 1242374 h 4705763"/>
              <a:gd name="connsiteX38" fmla="*/ 977149 w 1825371"/>
              <a:gd name="connsiteY38" fmla="*/ 1225458 h 4705763"/>
              <a:gd name="connsiteX39" fmla="*/ 983019 w 1825371"/>
              <a:gd name="connsiteY39" fmla="*/ 1189902 h 4705763"/>
              <a:gd name="connsiteX40" fmla="*/ 1016158 w 1825371"/>
              <a:gd name="connsiteY40" fmla="*/ 1097041 h 4705763"/>
              <a:gd name="connsiteX41" fmla="*/ 1055513 w 1825371"/>
              <a:gd name="connsiteY41" fmla="*/ 1078055 h 4705763"/>
              <a:gd name="connsiteX42" fmla="*/ 1097628 w 1825371"/>
              <a:gd name="connsiteY42" fmla="*/ 1104290 h 4705763"/>
              <a:gd name="connsiteX43" fmla="*/ 1115579 w 1825371"/>
              <a:gd name="connsiteY43" fmla="*/ 1107743 h 4705763"/>
              <a:gd name="connsiteX44" fmla="*/ 1177026 w 1825371"/>
              <a:gd name="connsiteY44" fmla="*/ 1087375 h 4705763"/>
              <a:gd name="connsiteX45" fmla="*/ 1179787 w 1825371"/>
              <a:gd name="connsiteY45" fmla="*/ 1073913 h 4705763"/>
              <a:gd name="connsiteX46" fmla="*/ 1135255 w 1825371"/>
              <a:gd name="connsiteY46" fmla="*/ 1041117 h 4705763"/>
              <a:gd name="connsiteX47" fmla="*/ 939868 w 1825371"/>
              <a:gd name="connsiteY47" fmla="*/ 883702 h 4705763"/>
              <a:gd name="connsiteX48" fmla="*/ 549783 w 1825371"/>
              <a:gd name="connsiteY48" fmla="*/ 496379 h 4705763"/>
              <a:gd name="connsiteX49" fmla="*/ 40947 w 1825371"/>
              <a:gd name="connsiteY49" fmla="*/ 48990 h 4705763"/>
              <a:gd name="connsiteX50" fmla="*/ 5735 w 1825371"/>
              <a:gd name="connsiteY50" fmla="*/ 17231 h 4705763"/>
              <a:gd name="connsiteX51" fmla="*/ 902 w 1825371"/>
              <a:gd name="connsiteY51" fmla="*/ 4114 h 4705763"/>
              <a:gd name="connsiteX52" fmla="*/ 15747 w 1825371"/>
              <a:gd name="connsiteY52"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125245 w 1825371"/>
              <a:gd name="connsiteY34" fmla="*/ 1293464 h 4705763"/>
              <a:gd name="connsiteX35" fmla="*/ 1096247 w 1825371"/>
              <a:gd name="connsiteY35" fmla="*/ 1270681 h 4705763"/>
              <a:gd name="connsiteX36" fmla="*/ 984400 w 1825371"/>
              <a:gd name="connsiteY36" fmla="*/ 1242374 h 4705763"/>
              <a:gd name="connsiteX37" fmla="*/ 977149 w 1825371"/>
              <a:gd name="connsiteY37" fmla="*/ 1225458 h 4705763"/>
              <a:gd name="connsiteX38" fmla="*/ 983019 w 1825371"/>
              <a:gd name="connsiteY38" fmla="*/ 1189902 h 4705763"/>
              <a:gd name="connsiteX39" fmla="*/ 1016158 w 1825371"/>
              <a:gd name="connsiteY39" fmla="*/ 1097041 h 4705763"/>
              <a:gd name="connsiteX40" fmla="*/ 1055513 w 1825371"/>
              <a:gd name="connsiteY40" fmla="*/ 1078055 h 4705763"/>
              <a:gd name="connsiteX41" fmla="*/ 1097628 w 1825371"/>
              <a:gd name="connsiteY41" fmla="*/ 1104290 h 4705763"/>
              <a:gd name="connsiteX42" fmla="*/ 1115579 w 1825371"/>
              <a:gd name="connsiteY42" fmla="*/ 1107743 h 4705763"/>
              <a:gd name="connsiteX43" fmla="*/ 1177026 w 1825371"/>
              <a:gd name="connsiteY43" fmla="*/ 1087375 h 4705763"/>
              <a:gd name="connsiteX44" fmla="*/ 1179787 w 1825371"/>
              <a:gd name="connsiteY44" fmla="*/ 1073913 h 4705763"/>
              <a:gd name="connsiteX45" fmla="*/ 1135255 w 1825371"/>
              <a:gd name="connsiteY45" fmla="*/ 1041117 h 4705763"/>
              <a:gd name="connsiteX46" fmla="*/ 939868 w 1825371"/>
              <a:gd name="connsiteY46" fmla="*/ 883702 h 4705763"/>
              <a:gd name="connsiteX47" fmla="*/ 549783 w 1825371"/>
              <a:gd name="connsiteY47" fmla="*/ 496379 h 4705763"/>
              <a:gd name="connsiteX48" fmla="*/ 40947 w 1825371"/>
              <a:gd name="connsiteY48" fmla="*/ 48990 h 4705763"/>
              <a:gd name="connsiteX49" fmla="*/ 5735 w 1825371"/>
              <a:gd name="connsiteY49" fmla="*/ 17231 h 4705763"/>
              <a:gd name="connsiteX50" fmla="*/ 902 w 1825371"/>
              <a:gd name="connsiteY50" fmla="*/ 4114 h 4705763"/>
              <a:gd name="connsiteX51" fmla="*/ 15747 w 1825371"/>
              <a:gd name="connsiteY51"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125245 w 1825371"/>
              <a:gd name="connsiteY33" fmla="*/ 1293464 h 4705763"/>
              <a:gd name="connsiteX34" fmla="*/ 1096247 w 1825371"/>
              <a:gd name="connsiteY34" fmla="*/ 1270681 h 4705763"/>
              <a:gd name="connsiteX35" fmla="*/ 984400 w 1825371"/>
              <a:gd name="connsiteY35" fmla="*/ 1242374 h 4705763"/>
              <a:gd name="connsiteX36" fmla="*/ 977149 w 1825371"/>
              <a:gd name="connsiteY36" fmla="*/ 1225458 h 4705763"/>
              <a:gd name="connsiteX37" fmla="*/ 983019 w 1825371"/>
              <a:gd name="connsiteY37" fmla="*/ 1189902 h 4705763"/>
              <a:gd name="connsiteX38" fmla="*/ 1016158 w 1825371"/>
              <a:gd name="connsiteY38" fmla="*/ 1097041 h 4705763"/>
              <a:gd name="connsiteX39" fmla="*/ 1055513 w 1825371"/>
              <a:gd name="connsiteY39" fmla="*/ 1078055 h 4705763"/>
              <a:gd name="connsiteX40" fmla="*/ 1097628 w 1825371"/>
              <a:gd name="connsiteY40" fmla="*/ 1104290 h 4705763"/>
              <a:gd name="connsiteX41" fmla="*/ 1115579 w 1825371"/>
              <a:gd name="connsiteY41" fmla="*/ 1107743 h 4705763"/>
              <a:gd name="connsiteX42" fmla="*/ 1177026 w 1825371"/>
              <a:gd name="connsiteY42" fmla="*/ 1087375 h 4705763"/>
              <a:gd name="connsiteX43" fmla="*/ 1179787 w 1825371"/>
              <a:gd name="connsiteY43" fmla="*/ 1073913 h 4705763"/>
              <a:gd name="connsiteX44" fmla="*/ 1135255 w 1825371"/>
              <a:gd name="connsiteY44" fmla="*/ 1041117 h 4705763"/>
              <a:gd name="connsiteX45" fmla="*/ 939868 w 1825371"/>
              <a:gd name="connsiteY45" fmla="*/ 883702 h 4705763"/>
              <a:gd name="connsiteX46" fmla="*/ 549783 w 1825371"/>
              <a:gd name="connsiteY46" fmla="*/ 496379 h 4705763"/>
              <a:gd name="connsiteX47" fmla="*/ 40947 w 1825371"/>
              <a:gd name="connsiteY47" fmla="*/ 48990 h 4705763"/>
              <a:gd name="connsiteX48" fmla="*/ 5735 w 1825371"/>
              <a:gd name="connsiteY48" fmla="*/ 17231 h 4705763"/>
              <a:gd name="connsiteX49" fmla="*/ 902 w 1825371"/>
              <a:gd name="connsiteY49" fmla="*/ 4114 h 4705763"/>
              <a:gd name="connsiteX50" fmla="*/ 15747 w 1825371"/>
              <a:gd name="connsiteY50" fmla="*/ 1352 h 4705763"/>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97493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17106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78613 w 1825371"/>
              <a:gd name="connsiteY32" fmla="*/ 4685667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60000"/>
            </a:schemeClr>
          </a:solidFill>
          <a:ln w="2261" cap="flat">
            <a:noFill/>
            <a:prstDash val="solid"/>
            <a:miter/>
          </a:ln>
        </p:spPr>
        <p:txBody>
          <a:bodyPr wrap="square" rtlCol="0" anchor="ctr">
            <a:noAutofit/>
          </a:bodyPr>
          <a:lstStyle/>
          <a:p>
            <a:endParaRPr lang="en-US"/>
          </a:p>
        </p:txBody>
      </p:sp>
      <p:sp>
        <p:nvSpPr>
          <p:cNvPr id="5" name="Freeform: Shape 4">
            <a:extLst>
              <a:ext uri="{FF2B5EF4-FFF2-40B4-BE49-F238E27FC236}">
                <a16:creationId xmlns:a16="http://schemas.microsoft.com/office/drawing/2014/main" id="{D52FCF1B-F1CF-41E9-84C6-9D8022AAF358}"/>
              </a:ext>
            </a:extLst>
          </p:cNvPr>
          <p:cNvSpPr/>
          <p:nvPr userDrawn="1"/>
        </p:nvSpPr>
        <p:spPr>
          <a:xfrm>
            <a:off x="1394131" y="5094016"/>
            <a:ext cx="698917" cy="1801790"/>
          </a:xfrm>
          <a:custGeom>
            <a:avLst/>
            <a:gdLst>
              <a:gd name="connsiteX0" fmla="*/ 15747 w 1825371"/>
              <a:gd name="connsiteY0" fmla="*/ 1352 h 3047785"/>
              <a:gd name="connsiteX1" fmla="*/ 83062 w 1825371"/>
              <a:gd name="connsiteY1" fmla="*/ 34837 h 3047785"/>
              <a:gd name="connsiteX2" fmla="*/ 961270 w 1825371"/>
              <a:gd name="connsiteY2" fmla="*/ 755975 h 3047785"/>
              <a:gd name="connsiteX3" fmla="*/ 1239162 w 1825371"/>
              <a:gd name="connsiteY3" fmla="*/ 1001764 h 3047785"/>
              <a:gd name="connsiteX4" fmla="*/ 1276445 w 1825371"/>
              <a:gd name="connsiteY4" fmla="*/ 1025928 h 3047785"/>
              <a:gd name="connsiteX5" fmla="*/ 1316489 w 1825371"/>
              <a:gd name="connsiteY5" fmla="*/ 1009704 h 3047785"/>
              <a:gd name="connsiteX6" fmla="*/ 1345141 w 1825371"/>
              <a:gd name="connsiteY6" fmla="*/ 948602 h 3047785"/>
              <a:gd name="connsiteX7" fmla="*/ 1407624 w 1825371"/>
              <a:gd name="connsiteY7" fmla="*/ 869894 h 3047785"/>
              <a:gd name="connsiteX8" fmla="*/ 1749379 w 1825371"/>
              <a:gd name="connsiteY8" fmla="*/ 590967 h 3047785"/>
              <a:gd name="connsiteX9" fmla="*/ 1808066 w 1825371"/>
              <a:gd name="connsiteY9" fmla="*/ 545399 h 3047785"/>
              <a:gd name="connsiteX10" fmla="*/ 1825326 w 1825371"/>
              <a:gd name="connsiteY10" fmla="*/ 554375 h 3047785"/>
              <a:gd name="connsiteX11" fmla="*/ 1811172 w 1825371"/>
              <a:gd name="connsiteY11" fmla="*/ 590277 h 3047785"/>
              <a:gd name="connsiteX12" fmla="*/ 1721073 w 1825371"/>
              <a:gd name="connsiteY12" fmla="*/ 698326 h 3047785"/>
              <a:gd name="connsiteX13" fmla="*/ 1385877 w 1825371"/>
              <a:gd name="connsiteY13" fmla="*/ 1068389 h 3047785"/>
              <a:gd name="connsiteX14" fmla="*/ 1376211 w 1825371"/>
              <a:gd name="connsiteY14" fmla="*/ 1098421 h 3047785"/>
              <a:gd name="connsiteX15" fmla="*/ 1361366 w 1825371"/>
              <a:gd name="connsiteY15" fmla="*/ 1135359 h 3047785"/>
              <a:gd name="connsiteX16" fmla="*/ 1355153 w 1825371"/>
              <a:gd name="connsiteY16" fmla="*/ 1169879 h 3047785"/>
              <a:gd name="connsiteX17" fmla="*/ 1409696 w 1825371"/>
              <a:gd name="connsiteY17" fmla="*/ 1384253 h 3047785"/>
              <a:gd name="connsiteX18" fmla="*/ 1524994 w 1825371"/>
              <a:gd name="connsiteY18" fmla="*/ 1739817 h 3047785"/>
              <a:gd name="connsiteX19" fmla="*/ 1659971 w 1825371"/>
              <a:gd name="connsiteY19" fmla="*/ 2199288 h 3047785"/>
              <a:gd name="connsiteX20" fmla="*/ 1782864 w 1825371"/>
              <a:gd name="connsiteY20" fmla="*/ 2697077 h 3047785"/>
              <a:gd name="connsiteX21" fmla="*/ 1794257 w 1825371"/>
              <a:gd name="connsiteY21" fmla="*/ 2767845 h 3047785"/>
              <a:gd name="connsiteX22" fmla="*/ 1791840 w 1825371"/>
              <a:gd name="connsiteY22" fmla="*/ 2778202 h 3047785"/>
              <a:gd name="connsiteX23" fmla="*/ 1784245 w 1825371"/>
              <a:gd name="connsiteY23" fmla="*/ 2770607 h 3047785"/>
              <a:gd name="connsiteX24" fmla="*/ 1746617 w 1825371"/>
              <a:gd name="connsiteY24" fmla="*/ 2660831 h 3047785"/>
              <a:gd name="connsiteX25" fmla="*/ 1513602 w 1825371"/>
              <a:gd name="connsiteY25" fmla="*/ 1875484 h 3047785"/>
              <a:gd name="connsiteX26" fmla="*/ 1297158 w 1825371"/>
              <a:gd name="connsiteY26" fmla="*/ 1267919 h 3047785"/>
              <a:gd name="connsiteX27" fmla="*/ 1275064 w 1825371"/>
              <a:gd name="connsiteY27" fmla="*/ 1217173 h 3047785"/>
              <a:gd name="connsiteX28" fmla="*/ 1248483 w 1825371"/>
              <a:gd name="connsiteY28" fmla="*/ 1193353 h 3047785"/>
              <a:gd name="connsiteX29" fmla="*/ 1232949 w 1825371"/>
              <a:gd name="connsiteY29" fmla="*/ 1222351 h 3047785"/>
              <a:gd name="connsiteX30" fmla="*/ 1230877 w 1825371"/>
              <a:gd name="connsiteY30" fmla="*/ 1283108 h 3047785"/>
              <a:gd name="connsiteX31" fmla="*/ 1243305 w 1825371"/>
              <a:gd name="connsiteY31" fmla="*/ 1522336 h 3047785"/>
              <a:gd name="connsiteX32" fmla="*/ 1261256 w 1825371"/>
              <a:gd name="connsiteY32" fmla="*/ 1854772 h 3047785"/>
              <a:gd name="connsiteX33" fmla="*/ 1272647 w 1825371"/>
              <a:gd name="connsiteY33" fmla="*/ 2086061 h 3047785"/>
              <a:gd name="connsiteX34" fmla="*/ 1288528 w 1825371"/>
              <a:gd name="connsiteY34" fmla="*/ 2674639 h 3047785"/>
              <a:gd name="connsiteX35" fmla="*/ 1297493 w 1825371"/>
              <a:gd name="connsiteY35" fmla="*/ 3047785 h 3047785"/>
              <a:gd name="connsiteX36" fmla="*/ 1048951 w 1825371"/>
              <a:gd name="connsiteY36" fmla="*/ 3047785 h 3047785"/>
              <a:gd name="connsiteX37" fmla="*/ 1053441 w 1825371"/>
              <a:gd name="connsiteY37" fmla="*/ 2920082 h 3047785"/>
              <a:gd name="connsiteX38" fmla="*/ 1066213 w 1825371"/>
              <a:gd name="connsiteY38" fmla="*/ 2573839 h 3047785"/>
              <a:gd name="connsiteX39" fmla="*/ 1077951 w 1825371"/>
              <a:gd name="connsiteY39" fmla="*/ 2236916 h 3047785"/>
              <a:gd name="connsiteX40" fmla="*/ 1093485 w 1825371"/>
              <a:gd name="connsiteY40" fmla="*/ 1882733 h 3047785"/>
              <a:gd name="connsiteX41" fmla="*/ 1107983 w 1825371"/>
              <a:gd name="connsiteY41" fmla="*/ 1608293 h 3047785"/>
              <a:gd name="connsiteX42" fmla="*/ 1125245 w 1825371"/>
              <a:gd name="connsiteY42" fmla="*/ 1293464 h 3047785"/>
              <a:gd name="connsiteX43" fmla="*/ 1096247 w 1825371"/>
              <a:gd name="connsiteY43" fmla="*/ 1270681 h 3047785"/>
              <a:gd name="connsiteX44" fmla="*/ 984400 w 1825371"/>
              <a:gd name="connsiteY44" fmla="*/ 1242374 h 3047785"/>
              <a:gd name="connsiteX45" fmla="*/ 977149 w 1825371"/>
              <a:gd name="connsiteY45" fmla="*/ 1225458 h 3047785"/>
              <a:gd name="connsiteX46" fmla="*/ 983019 w 1825371"/>
              <a:gd name="connsiteY46" fmla="*/ 1189902 h 3047785"/>
              <a:gd name="connsiteX47" fmla="*/ 1016158 w 1825371"/>
              <a:gd name="connsiteY47" fmla="*/ 1097041 h 3047785"/>
              <a:gd name="connsiteX48" fmla="*/ 1055513 w 1825371"/>
              <a:gd name="connsiteY48" fmla="*/ 1078055 h 3047785"/>
              <a:gd name="connsiteX49" fmla="*/ 1097628 w 1825371"/>
              <a:gd name="connsiteY49" fmla="*/ 1104290 h 3047785"/>
              <a:gd name="connsiteX50" fmla="*/ 1115579 w 1825371"/>
              <a:gd name="connsiteY50" fmla="*/ 1107743 h 3047785"/>
              <a:gd name="connsiteX51" fmla="*/ 1177026 w 1825371"/>
              <a:gd name="connsiteY51" fmla="*/ 1087375 h 3047785"/>
              <a:gd name="connsiteX52" fmla="*/ 1179787 w 1825371"/>
              <a:gd name="connsiteY52" fmla="*/ 1073913 h 3047785"/>
              <a:gd name="connsiteX53" fmla="*/ 1135255 w 1825371"/>
              <a:gd name="connsiteY53" fmla="*/ 1041117 h 3047785"/>
              <a:gd name="connsiteX54" fmla="*/ 939868 w 1825371"/>
              <a:gd name="connsiteY54" fmla="*/ 883702 h 3047785"/>
              <a:gd name="connsiteX55" fmla="*/ 549783 w 1825371"/>
              <a:gd name="connsiteY55" fmla="*/ 496379 h 3047785"/>
              <a:gd name="connsiteX56" fmla="*/ 40947 w 1825371"/>
              <a:gd name="connsiteY56" fmla="*/ 48990 h 3047785"/>
              <a:gd name="connsiteX57" fmla="*/ 5735 w 1825371"/>
              <a:gd name="connsiteY57" fmla="*/ 17231 h 3047785"/>
              <a:gd name="connsiteX58" fmla="*/ 902 w 1825371"/>
              <a:gd name="connsiteY58" fmla="*/ 4114 h 3047785"/>
              <a:gd name="connsiteX59" fmla="*/ 15747 w 1825371"/>
              <a:gd name="connsiteY59" fmla="*/ 1352 h 3047785"/>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3047785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4685667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97493 w 1825371"/>
              <a:gd name="connsiteY34" fmla="*/ 4685667 h 4705763"/>
              <a:gd name="connsiteX35" fmla="*/ 938419 w 1825371"/>
              <a:gd name="connsiteY35" fmla="*/ 4705763 h 4705763"/>
              <a:gd name="connsiteX36" fmla="*/ 1053441 w 1825371"/>
              <a:gd name="connsiteY36" fmla="*/ 2920082 h 4705763"/>
              <a:gd name="connsiteX37" fmla="*/ 1066213 w 1825371"/>
              <a:gd name="connsiteY37" fmla="*/ 2573839 h 4705763"/>
              <a:gd name="connsiteX38" fmla="*/ 1077951 w 1825371"/>
              <a:gd name="connsiteY38" fmla="*/ 2236916 h 4705763"/>
              <a:gd name="connsiteX39" fmla="*/ 1093485 w 1825371"/>
              <a:gd name="connsiteY39" fmla="*/ 1882733 h 4705763"/>
              <a:gd name="connsiteX40" fmla="*/ 1107983 w 1825371"/>
              <a:gd name="connsiteY40" fmla="*/ 1608293 h 4705763"/>
              <a:gd name="connsiteX41" fmla="*/ 1125245 w 1825371"/>
              <a:gd name="connsiteY41" fmla="*/ 1293464 h 4705763"/>
              <a:gd name="connsiteX42" fmla="*/ 1096247 w 1825371"/>
              <a:gd name="connsiteY42" fmla="*/ 1270681 h 4705763"/>
              <a:gd name="connsiteX43" fmla="*/ 984400 w 1825371"/>
              <a:gd name="connsiteY43" fmla="*/ 1242374 h 4705763"/>
              <a:gd name="connsiteX44" fmla="*/ 977149 w 1825371"/>
              <a:gd name="connsiteY44" fmla="*/ 1225458 h 4705763"/>
              <a:gd name="connsiteX45" fmla="*/ 983019 w 1825371"/>
              <a:gd name="connsiteY45" fmla="*/ 1189902 h 4705763"/>
              <a:gd name="connsiteX46" fmla="*/ 1016158 w 1825371"/>
              <a:gd name="connsiteY46" fmla="*/ 1097041 h 4705763"/>
              <a:gd name="connsiteX47" fmla="*/ 1055513 w 1825371"/>
              <a:gd name="connsiteY47" fmla="*/ 1078055 h 4705763"/>
              <a:gd name="connsiteX48" fmla="*/ 1097628 w 1825371"/>
              <a:gd name="connsiteY48" fmla="*/ 1104290 h 4705763"/>
              <a:gd name="connsiteX49" fmla="*/ 1115579 w 1825371"/>
              <a:gd name="connsiteY49" fmla="*/ 1107743 h 4705763"/>
              <a:gd name="connsiteX50" fmla="*/ 1177026 w 1825371"/>
              <a:gd name="connsiteY50" fmla="*/ 1087375 h 4705763"/>
              <a:gd name="connsiteX51" fmla="*/ 1179787 w 1825371"/>
              <a:gd name="connsiteY51" fmla="*/ 1073913 h 4705763"/>
              <a:gd name="connsiteX52" fmla="*/ 1135255 w 1825371"/>
              <a:gd name="connsiteY52" fmla="*/ 1041117 h 4705763"/>
              <a:gd name="connsiteX53" fmla="*/ 939868 w 1825371"/>
              <a:gd name="connsiteY53" fmla="*/ 883702 h 4705763"/>
              <a:gd name="connsiteX54" fmla="*/ 549783 w 1825371"/>
              <a:gd name="connsiteY54" fmla="*/ 496379 h 4705763"/>
              <a:gd name="connsiteX55" fmla="*/ 40947 w 1825371"/>
              <a:gd name="connsiteY55" fmla="*/ 48990 h 4705763"/>
              <a:gd name="connsiteX56" fmla="*/ 5735 w 1825371"/>
              <a:gd name="connsiteY56" fmla="*/ 17231 h 4705763"/>
              <a:gd name="connsiteX57" fmla="*/ 902 w 1825371"/>
              <a:gd name="connsiteY57" fmla="*/ 4114 h 4705763"/>
              <a:gd name="connsiteX58" fmla="*/ 15747 w 1825371"/>
              <a:gd name="connsiteY58"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97493 w 1825371"/>
              <a:gd name="connsiteY33" fmla="*/ 4685667 h 4705763"/>
              <a:gd name="connsiteX34" fmla="*/ 938419 w 1825371"/>
              <a:gd name="connsiteY34" fmla="*/ 4705763 h 4705763"/>
              <a:gd name="connsiteX35" fmla="*/ 1053441 w 1825371"/>
              <a:gd name="connsiteY35" fmla="*/ 2920082 h 4705763"/>
              <a:gd name="connsiteX36" fmla="*/ 1066213 w 1825371"/>
              <a:gd name="connsiteY36" fmla="*/ 2573839 h 4705763"/>
              <a:gd name="connsiteX37" fmla="*/ 1077951 w 1825371"/>
              <a:gd name="connsiteY37" fmla="*/ 2236916 h 4705763"/>
              <a:gd name="connsiteX38" fmla="*/ 1093485 w 1825371"/>
              <a:gd name="connsiteY38" fmla="*/ 1882733 h 4705763"/>
              <a:gd name="connsiteX39" fmla="*/ 1107983 w 1825371"/>
              <a:gd name="connsiteY39" fmla="*/ 1608293 h 4705763"/>
              <a:gd name="connsiteX40" fmla="*/ 1125245 w 1825371"/>
              <a:gd name="connsiteY40" fmla="*/ 1293464 h 4705763"/>
              <a:gd name="connsiteX41" fmla="*/ 1096247 w 1825371"/>
              <a:gd name="connsiteY41" fmla="*/ 1270681 h 4705763"/>
              <a:gd name="connsiteX42" fmla="*/ 984400 w 1825371"/>
              <a:gd name="connsiteY42" fmla="*/ 1242374 h 4705763"/>
              <a:gd name="connsiteX43" fmla="*/ 977149 w 1825371"/>
              <a:gd name="connsiteY43" fmla="*/ 1225458 h 4705763"/>
              <a:gd name="connsiteX44" fmla="*/ 983019 w 1825371"/>
              <a:gd name="connsiteY44" fmla="*/ 1189902 h 4705763"/>
              <a:gd name="connsiteX45" fmla="*/ 1016158 w 1825371"/>
              <a:gd name="connsiteY45" fmla="*/ 1097041 h 4705763"/>
              <a:gd name="connsiteX46" fmla="*/ 1055513 w 1825371"/>
              <a:gd name="connsiteY46" fmla="*/ 1078055 h 4705763"/>
              <a:gd name="connsiteX47" fmla="*/ 1097628 w 1825371"/>
              <a:gd name="connsiteY47" fmla="*/ 1104290 h 4705763"/>
              <a:gd name="connsiteX48" fmla="*/ 1115579 w 1825371"/>
              <a:gd name="connsiteY48" fmla="*/ 1107743 h 4705763"/>
              <a:gd name="connsiteX49" fmla="*/ 1177026 w 1825371"/>
              <a:gd name="connsiteY49" fmla="*/ 1087375 h 4705763"/>
              <a:gd name="connsiteX50" fmla="*/ 1179787 w 1825371"/>
              <a:gd name="connsiteY50" fmla="*/ 1073913 h 4705763"/>
              <a:gd name="connsiteX51" fmla="*/ 1135255 w 1825371"/>
              <a:gd name="connsiteY51" fmla="*/ 1041117 h 4705763"/>
              <a:gd name="connsiteX52" fmla="*/ 939868 w 1825371"/>
              <a:gd name="connsiteY52" fmla="*/ 883702 h 4705763"/>
              <a:gd name="connsiteX53" fmla="*/ 549783 w 1825371"/>
              <a:gd name="connsiteY53" fmla="*/ 496379 h 4705763"/>
              <a:gd name="connsiteX54" fmla="*/ 40947 w 1825371"/>
              <a:gd name="connsiteY54" fmla="*/ 48990 h 4705763"/>
              <a:gd name="connsiteX55" fmla="*/ 5735 w 1825371"/>
              <a:gd name="connsiteY55" fmla="*/ 17231 h 4705763"/>
              <a:gd name="connsiteX56" fmla="*/ 902 w 1825371"/>
              <a:gd name="connsiteY56" fmla="*/ 4114 h 4705763"/>
              <a:gd name="connsiteX57" fmla="*/ 15747 w 1825371"/>
              <a:gd name="connsiteY57"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97493 w 1825371"/>
              <a:gd name="connsiteY32" fmla="*/ 4685667 h 4705763"/>
              <a:gd name="connsiteX33" fmla="*/ 938419 w 1825371"/>
              <a:gd name="connsiteY33" fmla="*/ 4705763 h 4705763"/>
              <a:gd name="connsiteX34" fmla="*/ 1053441 w 1825371"/>
              <a:gd name="connsiteY34" fmla="*/ 2920082 h 4705763"/>
              <a:gd name="connsiteX35" fmla="*/ 1066213 w 1825371"/>
              <a:gd name="connsiteY35" fmla="*/ 2573839 h 4705763"/>
              <a:gd name="connsiteX36" fmla="*/ 1077951 w 1825371"/>
              <a:gd name="connsiteY36" fmla="*/ 2236916 h 4705763"/>
              <a:gd name="connsiteX37" fmla="*/ 1093485 w 1825371"/>
              <a:gd name="connsiteY37" fmla="*/ 1882733 h 4705763"/>
              <a:gd name="connsiteX38" fmla="*/ 1107983 w 1825371"/>
              <a:gd name="connsiteY38" fmla="*/ 1608293 h 4705763"/>
              <a:gd name="connsiteX39" fmla="*/ 1125245 w 1825371"/>
              <a:gd name="connsiteY39" fmla="*/ 1293464 h 4705763"/>
              <a:gd name="connsiteX40" fmla="*/ 1096247 w 1825371"/>
              <a:gd name="connsiteY40" fmla="*/ 1270681 h 4705763"/>
              <a:gd name="connsiteX41" fmla="*/ 984400 w 1825371"/>
              <a:gd name="connsiteY41" fmla="*/ 1242374 h 4705763"/>
              <a:gd name="connsiteX42" fmla="*/ 977149 w 1825371"/>
              <a:gd name="connsiteY42" fmla="*/ 1225458 h 4705763"/>
              <a:gd name="connsiteX43" fmla="*/ 983019 w 1825371"/>
              <a:gd name="connsiteY43" fmla="*/ 1189902 h 4705763"/>
              <a:gd name="connsiteX44" fmla="*/ 1016158 w 1825371"/>
              <a:gd name="connsiteY44" fmla="*/ 1097041 h 4705763"/>
              <a:gd name="connsiteX45" fmla="*/ 1055513 w 1825371"/>
              <a:gd name="connsiteY45" fmla="*/ 1078055 h 4705763"/>
              <a:gd name="connsiteX46" fmla="*/ 1097628 w 1825371"/>
              <a:gd name="connsiteY46" fmla="*/ 1104290 h 4705763"/>
              <a:gd name="connsiteX47" fmla="*/ 1115579 w 1825371"/>
              <a:gd name="connsiteY47" fmla="*/ 1107743 h 4705763"/>
              <a:gd name="connsiteX48" fmla="*/ 1177026 w 1825371"/>
              <a:gd name="connsiteY48" fmla="*/ 1087375 h 4705763"/>
              <a:gd name="connsiteX49" fmla="*/ 1179787 w 1825371"/>
              <a:gd name="connsiteY49" fmla="*/ 1073913 h 4705763"/>
              <a:gd name="connsiteX50" fmla="*/ 1135255 w 1825371"/>
              <a:gd name="connsiteY50" fmla="*/ 1041117 h 4705763"/>
              <a:gd name="connsiteX51" fmla="*/ 939868 w 1825371"/>
              <a:gd name="connsiteY51" fmla="*/ 883702 h 4705763"/>
              <a:gd name="connsiteX52" fmla="*/ 549783 w 1825371"/>
              <a:gd name="connsiteY52" fmla="*/ 496379 h 4705763"/>
              <a:gd name="connsiteX53" fmla="*/ 40947 w 1825371"/>
              <a:gd name="connsiteY53" fmla="*/ 48990 h 4705763"/>
              <a:gd name="connsiteX54" fmla="*/ 5735 w 1825371"/>
              <a:gd name="connsiteY54" fmla="*/ 17231 h 4705763"/>
              <a:gd name="connsiteX55" fmla="*/ 902 w 1825371"/>
              <a:gd name="connsiteY55" fmla="*/ 4114 h 4705763"/>
              <a:gd name="connsiteX56" fmla="*/ 15747 w 1825371"/>
              <a:gd name="connsiteY56"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07983 w 1825371"/>
              <a:gd name="connsiteY37" fmla="*/ 1608293 h 4705763"/>
              <a:gd name="connsiteX38" fmla="*/ 1125245 w 1825371"/>
              <a:gd name="connsiteY38" fmla="*/ 1293464 h 4705763"/>
              <a:gd name="connsiteX39" fmla="*/ 1096247 w 1825371"/>
              <a:gd name="connsiteY39" fmla="*/ 1270681 h 4705763"/>
              <a:gd name="connsiteX40" fmla="*/ 984400 w 1825371"/>
              <a:gd name="connsiteY40" fmla="*/ 1242374 h 4705763"/>
              <a:gd name="connsiteX41" fmla="*/ 977149 w 1825371"/>
              <a:gd name="connsiteY41" fmla="*/ 1225458 h 4705763"/>
              <a:gd name="connsiteX42" fmla="*/ 983019 w 1825371"/>
              <a:gd name="connsiteY42" fmla="*/ 1189902 h 4705763"/>
              <a:gd name="connsiteX43" fmla="*/ 1016158 w 1825371"/>
              <a:gd name="connsiteY43" fmla="*/ 1097041 h 4705763"/>
              <a:gd name="connsiteX44" fmla="*/ 1055513 w 1825371"/>
              <a:gd name="connsiteY44" fmla="*/ 1078055 h 4705763"/>
              <a:gd name="connsiteX45" fmla="*/ 1097628 w 1825371"/>
              <a:gd name="connsiteY45" fmla="*/ 1104290 h 4705763"/>
              <a:gd name="connsiteX46" fmla="*/ 1115579 w 1825371"/>
              <a:gd name="connsiteY46" fmla="*/ 1107743 h 4705763"/>
              <a:gd name="connsiteX47" fmla="*/ 1177026 w 1825371"/>
              <a:gd name="connsiteY47" fmla="*/ 1087375 h 4705763"/>
              <a:gd name="connsiteX48" fmla="*/ 1179787 w 1825371"/>
              <a:gd name="connsiteY48" fmla="*/ 1073913 h 4705763"/>
              <a:gd name="connsiteX49" fmla="*/ 1135255 w 1825371"/>
              <a:gd name="connsiteY49" fmla="*/ 1041117 h 4705763"/>
              <a:gd name="connsiteX50" fmla="*/ 939868 w 1825371"/>
              <a:gd name="connsiteY50" fmla="*/ 883702 h 4705763"/>
              <a:gd name="connsiteX51" fmla="*/ 549783 w 1825371"/>
              <a:gd name="connsiteY51" fmla="*/ 496379 h 4705763"/>
              <a:gd name="connsiteX52" fmla="*/ 40947 w 1825371"/>
              <a:gd name="connsiteY52" fmla="*/ 48990 h 4705763"/>
              <a:gd name="connsiteX53" fmla="*/ 5735 w 1825371"/>
              <a:gd name="connsiteY53" fmla="*/ 17231 h 4705763"/>
              <a:gd name="connsiteX54" fmla="*/ 902 w 1825371"/>
              <a:gd name="connsiteY54" fmla="*/ 4114 h 4705763"/>
              <a:gd name="connsiteX55" fmla="*/ 15747 w 1825371"/>
              <a:gd name="connsiteY55"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25245 w 1825371"/>
              <a:gd name="connsiteY37" fmla="*/ 1293464 h 4705763"/>
              <a:gd name="connsiteX38" fmla="*/ 1096247 w 1825371"/>
              <a:gd name="connsiteY38" fmla="*/ 1270681 h 4705763"/>
              <a:gd name="connsiteX39" fmla="*/ 984400 w 1825371"/>
              <a:gd name="connsiteY39" fmla="*/ 1242374 h 4705763"/>
              <a:gd name="connsiteX40" fmla="*/ 977149 w 1825371"/>
              <a:gd name="connsiteY40" fmla="*/ 1225458 h 4705763"/>
              <a:gd name="connsiteX41" fmla="*/ 983019 w 1825371"/>
              <a:gd name="connsiteY41" fmla="*/ 1189902 h 4705763"/>
              <a:gd name="connsiteX42" fmla="*/ 1016158 w 1825371"/>
              <a:gd name="connsiteY42" fmla="*/ 1097041 h 4705763"/>
              <a:gd name="connsiteX43" fmla="*/ 1055513 w 1825371"/>
              <a:gd name="connsiteY43" fmla="*/ 1078055 h 4705763"/>
              <a:gd name="connsiteX44" fmla="*/ 1097628 w 1825371"/>
              <a:gd name="connsiteY44" fmla="*/ 1104290 h 4705763"/>
              <a:gd name="connsiteX45" fmla="*/ 1115579 w 1825371"/>
              <a:gd name="connsiteY45" fmla="*/ 1107743 h 4705763"/>
              <a:gd name="connsiteX46" fmla="*/ 1177026 w 1825371"/>
              <a:gd name="connsiteY46" fmla="*/ 1087375 h 4705763"/>
              <a:gd name="connsiteX47" fmla="*/ 1179787 w 1825371"/>
              <a:gd name="connsiteY47" fmla="*/ 1073913 h 4705763"/>
              <a:gd name="connsiteX48" fmla="*/ 1135255 w 1825371"/>
              <a:gd name="connsiteY48" fmla="*/ 1041117 h 4705763"/>
              <a:gd name="connsiteX49" fmla="*/ 939868 w 1825371"/>
              <a:gd name="connsiteY49" fmla="*/ 883702 h 4705763"/>
              <a:gd name="connsiteX50" fmla="*/ 549783 w 1825371"/>
              <a:gd name="connsiteY50" fmla="*/ 496379 h 4705763"/>
              <a:gd name="connsiteX51" fmla="*/ 40947 w 1825371"/>
              <a:gd name="connsiteY51" fmla="*/ 48990 h 4705763"/>
              <a:gd name="connsiteX52" fmla="*/ 5735 w 1825371"/>
              <a:gd name="connsiteY52" fmla="*/ 17231 h 4705763"/>
              <a:gd name="connsiteX53" fmla="*/ 902 w 1825371"/>
              <a:gd name="connsiteY53" fmla="*/ 4114 h 4705763"/>
              <a:gd name="connsiteX54" fmla="*/ 15747 w 1825371"/>
              <a:gd name="connsiteY54"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125245 w 1825371"/>
              <a:gd name="connsiteY36" fmla="*/ 1293464 h 4705763"/>
              <a:gd name="connsiteX37" fmla="*/ 1096247 w 1825371"/>
              <a:gd name="connsiteY37" fmla="*/ 1270681 h 4705763"/>
              <a:gd name="connsiteX38" fmla="*/ 984400 w 1825371"/>
              <a:gd name="connsiteY38" fmla="*/ 1242374 h 4705763"/>
              <a:gd name="connsiteX39" fmla="*/ 977149 w 1825371"/>
              <a:gd name="connsiteY39" fmla="*/ 1225458 h 4705763"/>
              <a:gd name="connsiteX40" fmla="*/ 983019 w 1825371"/>
              <a:gd name="connsiteY40" fmla="*/ 1189902 h 4705763"/>
              <a:gd name="connsiteX41" fmla="*/ 1016158 w 1825371"/>
              <a:gd name="connsiteY41" fmla="*/ 1097041 h 4705763"/>
              <a:gd name="connsiteX42" fmla="*/ 1055513 w 1825371"/>
              <a:gd name="connsiteY42" fmla="*/ 1078055 h 4705763"/>
              <a:gd name="connsiteX43" fmla="*/ 1097628 w 1825371"/>
              <a:gd name="connsiteY43" fmla="*/ 1104290 h 4705763"/>
              <a:gd name="connsiteX44" fmla="*/ 1115579 w 1825371"/>
              <a:gd name="connsiteY44" fmla="*/ 1107743 h 4705763"/>
              <a:gd name="connsiteX45" fmla="*/ 1177026 w 1825371"/>
              <a:gd name="connsiteY45" fmla="*/ 1087375 h 4705763"/>
              <a:gd name="connsiteX46" fmla="*/ 1179787 w 1825371"/>
              <a:gd name="connsiteY46" fmla="*/ 1073913 h 4705763"/>
              <a:gd name="connsiteX47" fmla="*/ 1135255 w 1825371"/>
              <a:gd name="connsiteY47" fmla="*/ 1041117 h 4705763"/>
              <a:gd name="connsiteX48" fmla="*/ 939868 w 1825371"/>
              <a:gd name="connsiteY48" fmla="*/ 883702 h 4705763"/>
              <a:gd name="connsiteX49" fmla="*/ 549783 w 1825371"/>
              <a:gd name="connsiteY49" fmla="*/ 496379 h 4705763"/>
              <a:gd name="connsiteX50" fmla="*/ 40947 w 1825371"/>
              <a:gd name="connsiteY50" fmla="*/ 48990 h 4705763"/>
              <a:gd name="connsiteX51" fmla="*/ 5735 w 1825371"/>
              <a:gd name="connsiteY51" fmla="*/ 17231 h 4705763"/>
              <a:gd name="connsiteX52" fmla="*/ 902 w 1825371"/>
              <a:gd name="connsiteY52" fmla="*/ 4114 h 4705763"/>
              <a:gd name="connsiteX53" fmla="*/ 15747 w 1825371"/>
              <a:gd name="connsiteY53"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125245 w 1825371"/>
              <a:gd name="connsiteY35" fmla="*/ 1293464 h 4705763"/>
              <a:gd name="connsiteX36" fmla="*/ 1096247 w 1825371"/>
              <a:gd name="connsiteY36" fmla="*/ 1270681 h 4705763"/>
              <a:gd name="connsiteX37" fmla="*/ 984400 w 1825371"/>
              <a:gd name="connsiteY37" fmla="*/ 1242374 h 4705763"/>
              <a:gd name="connsiteX38" fmla="*/ 977149 w 1825371"/>
              <a:gd name="connsiteY38" fmla="*/ 1225458 h 4705763"/>
              <a:gd name="connsiteX39" fmla="*/ 983019 w 1825371"/>
              <a:gd name="connsiteY39" fmla="*/ 1189902 h 4705763"/>
              <a:gd name="connsiteX40" fmla="*/ 1016158 w 1825371"/>
              <a:gd name="connsiteY40" fmla="*/ 1097041 h 4705763"/>
              <a:gd name="connsiteX41" fmla="*/ 1055513 w 1825371"/>
              <a:gd name="connsiteY41" fmla="*/ 1078055 h 4705763"/>
              <a:gd name="connsiteX42" fmla="*/ 1097628 w 1825371"/>
              <a:gd name="connsiteY42" fmla="*/ 1104290 h 4705763"/>
              <a:gd name="connsiteX43" fmla="*/ 1115579 w 1825371"/>
              <a:gd name="connsiteY43" fmla="*/ 1107743 h 4705763"/>
              <a:gd name="connsiteX44" fmla="*/ 1177026 w 1825371"/>
              <a:gd name="connsiteY44" fmla="*/ 1087375 h 4705763"/>
              <a:gd name="connsiteX45" fmla="*/ 1179787 w 1825371"/>
              <a:gd name="connsiteY45" fmla="*/ 1073913 h 4705763"/>
              <a:gd name="connsiteX46" fmla="*/ 1135255 w 1825371"/>
              <a:gd name="connsiteY46" fmla="*/ 1041117 h 4705763"/>
              <a:gd name="connsiteX47" fmla="*/ 939868 w 1825371"/>
              <a:gd name="connsiteY47" fmla="*/ 883702 h 4705763"/>
              <a:gd name="connsiteX48" fmla="*/ 549783 w 1825371"/>
              <a:gd name="connsiteY48" fmla="*/ 496379 h 4705763"/>
              <a:gd name="connsiteX49" fmla="*/ 40947 w 1825371"/>
              <a:gd name="connsiteY49" fmla="*/ 48990 h 4705763"/>
              <a:gd name="connsiteX50" fmla="*/ 5735 w 1825371"/>
              <a:gd name="connsiteY50" fmla="*/ 17231 h 4705763"/>
              <a:gd name="connsiteX51" fmla="*/ 902 w 1825371"/>
              <a:gd name="connsiteY51" fmla="*/ 4114 h 4705763"/>
              <a:gd name="connsiteX52" fmla="*/ 15747 w 1825371"/>
              <a:gd name="connsiteY52"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125245 w 1825371"/>
              <a:gd name="connsiteY34" fmla="*/ 1293464 h 4705763"/>
              <a:gd name="connsiteX35" fmla="*/ 1096247 w 1825371"/>
              <a:gd name="connsiteY35" fmla="*/ 1270681 h 4705763"/>
              <a:gd name="connsiteX36" fmla="*/ 984400 w 1825371"/>
              <a:gd name="connsiteY36" fmla="*/ 1242374 h 4705763"/>
              <a:gd name="connsiteX37" fmla="*/ 977149 w 1825371"/>
              <a:gd name="connsiteY37" fmla="*/ 1225458 h 4705763"/>
              <a:gd name="connsiteX38" fmla="*/ 983019 w 1825371"/>
              <a:gd name="connsiteY38" fmla="*/ 1189902 h 4705763"/>
              <a:gd name="connsiteX39" fmla="*/ 1016158 w 1825371"/>
              <a:gd name="connsiteY39" fmla="*/ 1097041 h 4705763"/>
              <a:gd name="connsiteX40" fmla="*/ 1055513 w 1825371"/>
              <a:gd name="connsiteY40" fmla="*/ 1078055 h 4705763"/>
              <a:gd name="connsiteX41" fmla="*/ 1097628 w 1825371"/>
              <a:gd name="connsiteY41" fmla="*/ 1104290 h 4705763"/>
              <a:gd name="connsiteX42" fmla="*/ 1115579 w 1825371"/>
              <a:gd name="connsiteY42" fmla="*/ 1107743 h 4705763"/>
              <a:gd name="connsiteX43" fmla="*/ 1177026 w 1825371"/>
              <a:gd name="connsiteY43" fmla="*/ 1087375 h 4705763"/>
              <a:gd name="connsiteX44" fmla="*/ 1179787 w 1825371"/>
              <a:gd name="connsiteY44" fmla="*/ 1073913 h 4705763"/>
              <a:gd name="connsiteX45" fmla="*/ 1135255 w 1825371"/>
              <a:gd name="connsiteY45" fmla="*/ 1041117 h 4705763"/>
              <a:gd name="connsiteX46" fmla="*/ 939868 w 1825371"/>
              <a:gd name="connsiteY46" fmla="*/ 883702 h 4705763"/>
              <a:gd name="connsiteX47" fmla="*/ 549783 w 1825371"/>
              <a:gd name="connsiteY47" fmla="*/ 496379 h 4705763"/>
              <a:gd name="connsiteX48" fmla="*/ 40947 w 1825371"/>
              <a:gd name="connsiteY48" fmla="*/ 48990 h 4705763"/>
              <a:gd name="connsiteX49" fmla="*/ 5735 w 1825371"/>
              <a:gd name="connsiteY49" fmla="*/ 17231 h 4705763"/>
              <a:gd name="connsiteX50" fmla="*/ 902 w 1825371"/>
              <a:gd name="connsiteY50" fmla="*/ 4114 h 4705763"/>
              <a:gd name="connsiteX51" fmla="*/ 15747 w 1825371"/>
              <a:gd name="connsiteY51"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125245 w 1825371"/>
              <a:gd name="connsiteY33" fmla="*/ 1293464 h 4705763"/>
              <a:gd name="connsiteX34" fmla="*/ 1096247 w 1825371"/>
              <a:gd name="connsiteY34" fmla="*/ 1270681 h 4705763"/>
              <a:gd name="connsiteX35" fmla="*/ 984400 w 1825371"/>
              <a:gd name="connsiteY35" fmla="*/ 1242374 h 4705763"/>
              <a:gd name="connsiteX36" fmla="*/ 977149 w 1825371"/>
              <a:gd name="connsiteY36" fmla="*/ 1225458 h 4705763"/>
              <a:gd name="connsiteX37" fmla="*/ 983019 w 1825371"/>
              <a:gd name="connsiteY37" fmla="*/ 1189902 h 4705763"/>
              <a:gd name="connsiteX38" fmla="*/ 1016158 w 1825371"/>
              <a:gd name="connsiteY38" fmla="*/ 1097041 h 4705763"/>
              <a:gd name="connsiteX39" fmla="*/ 1055513 w 1825371"/>
              <a:gd name="connsiteY39" fmla="*/ 1078055 h 4705763"/>
              <a:gd name="connsiteX40" fmla="*/ 1097628 w 1825371"/>
              <a:gd name="connsiteY40" fmla="*/ 1104290 h 4705763"/>
              <a:gd name="connsiteX41" fmla="*/ 1115579 w 1825371"/>
              <a:gd name="connsiteY41" fmla="*/ 1107743 h 4705763"/>
              <a:gd name="connsiteX42" fmla="*/ 1177026 w 1825371"/>
              <a:gd name="connsiteY42" fmla="*/ 1087375 h 4705763"/>
              <a:gd name="connsiteX43" fmla="*/ 1179787 w 1825371"/>
              <a:gd name="connsiteY43" fmla="*/ 1073913 h 4705763"/>
              <a:gd name="connsiteX44" fmla="*/ 1135255 w 1825371"/>
              <a:gd name="connsiteY44" fmla="*/ 1041117 h 4705763"/>
              <a:gd name="connsiteX45" fmla="*/ 939868 w 1825371"/>
              <a:gd name="connsiteY45" fmla="*/ 883702 h 4705763"/>
              <a:gd name="connsiteX46" fmla="*/ 549783 w 1825371"/>
              <a:gd name="connsiteY46" fmla="*/ 496379 h 4705763"/>
              <a:gd name="connsiteX47" fmla="*/ 40947 w 1825371"/>
              <a:gd name="connsiteY47" fmla="*/ 48990 h 4705763"/>
              <a:gd name="connsiteX48" fmla="*/ 5735 w 1825371"/>
              <a:gd name="connsiteY48" fmla="*/ 17231 h 4705763"/>
              <a:gd name="connsiteX49" fmla="*/ 902 w 1825371"/>
              <a:gd name="connsiteY49" fmla="*/ 4114 h 4705763"/>
              <a:gd name="connsiteX50" fmla="*/ 15747 w 1825371"/>
              <a:gd name="connsiteY50" fmla="*/ 1352 h 4705763"/>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97493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17106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78613 w 1825371"/>
              <a:gd name="connsiteY32" fmla="*/ 4685667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60000"/>
            </a:schemeClr>
          </a:solidFill>
          <a:ln w="2261"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ABA80C23-9532-403F-8276-9AD3849FBC9A}"/>
              </a:ext>
            </a:extLst>
          </p:cNvPr>
          <p:cNvSpPr/>
          <p:nvPr userDrawn="1"/>
        </p:nvSpPr>
        <p:spPr>
          <a:xfrm rot="3600000" flipV="1">
            <a:off x="1481922" y="-359510"/>
            <a:ext cx="1739424" cy="2395147"/>
          </a:xfrm>
          <a:custGeom>
            <a:avLst/>
            <a:gdLst>
              <a:gd name="connsiteX0" fmla="*/ 1077528 w 1739424"/>
              <a:gd name="connsiteY0" fmla="*/ 398319 h 2395147"/>
              <a:gd name="connsiteX1" fmla="*/ 1067918 w 1739424"/>
              <a:gd name="connsiteY1" fmla="*/ 380004 h 2395147"/>
              <a:gd name="connsiteX2" fmla="*/ 1092561 w 1739424"/>
              <a:gd name="connsiteY2" fmla="*/ 411557 h 2395147"/>
              <a:gd name="connsiteX3" fmla="*/ 1093901 w 1739424"/>
              <a:gd name="connsiteY3" fmla="*/ 415398 h 2395147"/>
              <a:gd name="connsiteX4" fmla="*/ 1090150 w 1739424"/>
              <a:gd name="connsiteY4" fmla="*/ 414575 h 2395147"/>
              <a:gd name="connsiteX5" fmla="*/ 1077528 w 1739424"/>
              <a:gd name="connsiteY5" fmla="*/ 398319 h 2395147"/>
              <a:gd name="connsiteX6" fmla="*/ 1064970 w 1739424"/>
              <a:gd name="connsiteY6" fmla="*/ 378632 h 2395147"/>
              <a:gd name="connsiteX7" fmla="*/ 1065239 w 1739424"/>
              <a:gd name="connsiteY7" fmla="*/ 377535 h 2395147"/>
              <a:gd name="connsiteX8" fmla="*/ 1067113 w 1739424"/>
              <a:gd name="connsiteY8" fmla="*/ 379456 h 2395147"/>
              <a:gd name="connsiteX9" fmla="*/ 1064970 w 1739424"/>
              <a:gd name="connsiteY9" fmla="*/ 378632 h 2395147"/>
              <a:gd name="connsiteX10" fmla="*/ 1734633 w 1739424"/>
              <a:gd name="connsiteY10" fmla="*/ 2247062 h 2395147"/>
              <a:gd name="connsiteX11" fmla="*/ 1739424 w 1739424"/>
              <a:gd name="connsiteY11" fmla="*/ 2180709 h 2395147"/>
              <a:gd name="connsiteX12" fmla="*/ 1737481 w 1739424"/>
              <a:gd name="connsiteY12" fmla="*/ 2187429 h 2395147"/>
              <a:gd name="connsiteX13" fmla="*/ 1734633 w 1739424"/>
              <a:gd name="connsiteY13" fmla="*/ 2247062 h 2395147"/>
              <a:gd name="connsiteX14" fmla="*/ 51484 w 1739424"/>
              <a:gd name="connsiteY14" fmla="*/ 1299625 h 2395147"/>
              <a:gd name="connsiteX15" fmla="*/ 225973 w 1739424"/>
              <a:gd name="connsiteY15" fmla="*/ 1500814 h 2395147"/>
              <a:gd name="connsiteX16" fmla="*/ 421792 w 1739424"/>
              <a:gd name="connsiteY16" fmla="*/ 1544987 h 2395147"/>
              <a:gd name="connsiteX17" fmla="*/ 528944 w 1739424"/>
              <a:gd name="connsiteY17" fmla="*/ 1408075 h 2395147"/>
              <a:gd name="connsiteX18" fmla="*/ 515014 w 1739424"/>
              <a:gd name="connsiteY18" fmla="*/ 1396279 h 2395147"/>
              <a:gd name="connsiteX19" fmla="*/ 348661 w 1739424"/>
              <a:gd name="connsiteY19" fmla="*/ 1408350 h 2395147"/>
              <a:gd name="connsiteX20" fmla="*/ 279815 w 1739424"/>
              <a:gd name="connsiteY20" fmla="*/ 1396004 h 2395147"/>
              <a:gd name="connsiteX21" fmla="*/ 319463 w 1739424"/>
              <a:gd name="connsiteY21" fmla="*/ 1397376 h 2395147"/>
              <a:gd name="connsiteX22" fmla="*/ 483940 w 1739424"/>
              <a:gd name="connsiteY22" fmla="*/ 1374603 h 2395147"/>
              <a:gd name="connsiteX23" fmla="*/ 539659 w 1739424"/>
              <a:gd name="connsiteY23" fmla="*/ 1360061 h 2395147"/>
              <a:gd name="connsiteX24" fmla="*/ 725033 w 1739424"/>
              <a:gd name="connsiteY24" fmla="*/ 1297230 h 2395147"/>
              <a:gd name="connsiteX25" fmla="*/ 885491 w 1739424"/>
              <a:gd name="connsiteY25" fmla="*/ 1249489 h 2395147"/>
              <a:gd name="connsiteX26" fmla="*/ 965854 w 1739424"/>
              <a:gd name="connsiteY26" fmla="*/ 1237965 h 2395147"/>
              <a:gd name="connsiteX27" fmla="*/ 1140675 w 1739424"/>
              <a:gd name="connsiteY27" fmla="*/ 1261289 h 2395147"/>
              <a:gd name="connsiteX28" fmla="*/ 1430909 w 1739424"/>
              <a:gd name="connsiteY28" fmla="*/ 1481407 h 2395147"/>
              <a:gd name="connsiteX29" fmla="*/ 1549564 w 1739424"/>
              <a:gd name="connsiteY29" fmla="*/ 1651718 h 2395147"/>
              <a:gd name="connsiteX30" fmla="*/ 1557415 w 1739424"/>
              <a:gd name="connsiteY30" fmla="*/ 1670822 h 2395147"/>
              <a:gd name="connsiteX31" fmla="*/ 1555525 w 1739424"/>
              <a:gd name="connsiteY31" fmla="*/ 1670473 h 2395147"/>
              <a:gd name="connsiteX32" fmla="*/ 1398512 w 1739424"/>
              <a:gd name="connsiteY32" fmla="*/ 1652472 h 2395147"/>
              <a:gd name="connsiteX33" fmla="*/ 1046085 w 1739424"/>
              <a:gd name="connsiteY33" fmla="*/ 1706261 h 2395147"/>
              <a:gd name="connsiteX34" fmla="*/ 1003447 w 1739424"/>
              <a:gd name="connsiteY34" fmla="*/ 1719049 h 2395147"/>
              <a:gd name="connsiteX35" fmla="*/ 1087567 w 1739424"/>
              <a:gd name="connsiteY35" fmla="*/ 1688103 h 2395147"/>
              <a:gd name="connsiteX36" fmla="*/ 1370422 w 1739424"/>
              <a:gd name="connsiteY36" fmla="*/ 1632771 h 2395147"/>
              <a:gd name="connsiteX37" fmla="*/ 1376144 w 1739424"/>
              <a:gd name="connsiteY37" fmla="*/ 1623897 h 2395147"/>
              <a:gd name="connsiteX38" fmla="*/ 1329191 w 1739424"/>
              <a:gd name="connsiteY38" fmla="*/ 1578151 h 2395147"/>
              <a:gd name="connsiteX39" fmla="*/ 1229320 w 1739424"/>
              <a:gd name="connsiteY39" fmla="*/ 1559619 h 2395147"/>
              <a:gd name="connsiteX40" fmla="*/ 996653 w 1739424"/>
              <a:gd name="connsiteY40" fmla="*/ 1626677 h 2395147"/>
              <a:gd name="connsiteX41" fmla="*/ 863114 w 1739424"/>
              <a:gd name="connsiteY41" fmla="*/ 1736938 h 2395147"/>
              <a:gd name="connsiteX42" fmla="*/ 811586 w 1739424"/>
              <a:gd name="connsiteY42" fmla="*/ 1832416 h 2395147"/>
              <a:gd name="connsiteX43" fmla="*/ 807916 w 1739424"/>
              <a:gd name="connsiteY43" fmla="*/ 1845357 h 2395147"/>
              <a:gd name="connsiteX44" fmla="*/ 807963 w 1739424"/>
              <a:gd name="connsiteY44" fmla="*/ 1848892 h 2395147"/>
              <a:gd name="connsiteX45" fmla="*/ 879991 w 1739424"/>
              <a:gd name="connsiteY45" fmla="*/ 1820168 h 2395147"/>
              <a:gd name="connsiteX46" fmla="*/ 1011289 w 1739424"/>
              <a:gd name="connsiteY46" fmla="*/ 1801302 h 2395147"/>
              <a:gd name="connsiteX47" fmla="*/ 1249185 w 1739424"/>
              <a:gd name="connsiteY47" fmla="*/ 1765402 h 2395147"/>
              <a:gd name="connsiteX48" fmla="*/ 1343560 w 1739424"/>
              <a:gd name="connsiteY48" fmla="*/ 1722610 h 2395147"/>
              <a:gd name="connsiteX49" fmla="*/ 1376800 w 1739424"/>
              <a:gd name="connsiteY49" fmla="*/ 1677991 h 2395147"/>
              <a:gd name="connsiteX50" fmla="*/ 1387169 w 1739424"/>
              <a:gd name="connsiteY50" fmla="*/ 1672942 h 2395147"/>
              <a:gd name="connsiteX51" fmla="*/ 1500972 w 1739424"/>
              <a:gd name="connsiteY51" fmla="*/ 1682857 h 2395147"/>
              <a:gd name="connsiteX52" fmla="*/ 1566833 w 1739424"/>
              <a:gd name="connsiteY52" fmla="*/ 1693739 h 2395147"/>
              <a:gd name="connsiteX53" fmla="*/ 1593093 w 1739424"/>
              <a:gd name="connsiteY53" fmla="*/ 1757638 h 2395147"/>
              <a:gd name="connsiteX54" fmla="*/ 1627517 w 1739424"/>
              <a:gd name="connsiteY54" fmla="*/ 1871216 h 2395147"/>
              <a:gd name="connsiteX55" fmla="*/ 1642518 w 1739424"/>
              <a:gd name="connsiteY55" fmla="*/ 1943101 h 2395147"/>
              <a:gd name="connsiteX56" fmla="*/ 1641715 w 1739424"/>
              <a:gd name="connsiteY56" fmla="*/ 2189761 h 2395147"/>
              <a:gd name="connsiteX57" fmla="*/ 1669305 w 1739424"/>
              <a:gd name="connsiteY57" fmla="*/ 2379903 h 2395147"/>
              <a:gd name="connsiteX58" fmla="*/ 1669117 w 1739424"/>
              <a:gd name="connsiteY58" fmla="*/ 2383495 h 2395147"/>
              <a:gd name="connsiteX59" fmla="*/ 1722169 w 1739424"/>
              <a:gd name="connsiteY59" fmla="*/ 2376292 h 2395147"/>
              <a:gd name="connsiteX60" fmla="*/ 1680021 w 1739424"/>
              <a:gd name="connsiteY60" fmla="*/ 2119798 h 2395147"/>
              <a:gd name="connsiteX61" fmla="*/ 1684306 w 1739424"/>
              <a:gd name="connsiteY61" fmla="*/ 1712628 h 2395147"/>
              <a:gd name="connsiteX62" fmla="*/ 1631534 w 1739424"/>
              <a:gd name="connsiteY62" fmla="*/ 1258270 h 2395147"/>
              <a:gd name="connsiteX63" fmla="*/ 1545546 w 1739424"/>
              <a:gd name="connsiteY63" fmla="*/ 1033010 h 2395147"/>
              <a:gd name="connsiteX64" fmla="*/ 1482058 w 1739424"/>
              <a:gd name="connsiteY64" fmla="*/ 912011 h 2395147"/>
              <a:gd name="connsiteX65" fmla="*/ 1482326 w 1739424"/>
              <a:gd name="connsiteY65" fmla="*/ 893903 h 2395147"/>
              <a:gd name="connsiteX66" fmla="*/ 1498131 w 1739424"/>
              <a:gd name="connsiteY66" fmla="*/ 852199 h 2395147"/>
              <a:gd name="connsiteX67" fmla="*/ 1490363 w 1739424"/>
              <a:gd name="connsiteY67" fmla="*/ 758088 h 2395147"/>
              <a:gd name="connsiteX68" fmla="*/ 1392854 w 1739424"/>
              <a:gd name="connsiteY68" fmla="*/ 556701 h 2395147"/>
              <a:gd name="connsiteX69" fmla="*/ 1132209 w 1739424"/>
              <a:gd name="connsiteY69" fmla="*/ 271353 h 2395147"/>
              <a:gd name="connsiteX70" fmla="*/ 813699 w 1739424"/>
              <a:gd name="connsiteY70" fmla="*/ 1097 h 2395147"/>
              <a:gd name="connsiteX71" fmla="*/ 810218 w 1739424"/>
              <a:gd name="connsiteY71" fmla="*/ 0 h 2395147"/>
              <a:gd name="connsiteX72" fmla="*/ 810486 w 1739424"/>
              <a:gd name="connsiteY72" fmla="*/ 4391 h 2395147"/>
              <a:gd name="connsiteX73" fmla="*/ 914155 w 1739424"/>
              <a:gd name="connsiteY73" fmla="*/ 340496 h 2395147"/>
              <a:gd name="connsiteX74" fmla="*/ 1228378 w 1739424"/>
              <a:gd name="connsiteY74" fmla="*/ 826682 h 2395147"/>
              <a:gd name="connsiteX75" fmla="*/ 1341690 w 1739424"/>
              <a:gd name="connsiteY75" fmla="*/ 917499 h 2395147"/>
              <a:gd name="connsiteX76" fmla="*/ 1412410 w 1739424"/>
              <a:gd name="connsiteY76" fmla="*/ 934785 h 2395147"/>
              <a:gd name="connsiteX77" fmla="*/ 1420713 w 1739424"/>
              <a:gd name="connsiteY77" fmla="*/ 920793 h 2395147"/>
              <a:gd name="connsiteX78" fmla="*/ 1351601 w 1739424"/>
              <a:gd name="connsiteY78" fmla="*/ 800342 h 2395147"/>
              <a:gd name="connsiteX79" fmla="*/ 1099795 w 1739424"/>
              <a:gd name="connsiteY79" fmla="*/ 430764 h 2395147"/>
              <a:gd name="connsiteX80" fmla="*/ 1092829 w 1739424"/>
              <a:gd name="connsiteY80" fmla="*/ 418142 h 2395147"/>
              <a:gd name="connsiteX81" fmla="*/ 1101403 w 1739424"/>
              <a:gd name="connsiteY81" fmla="*/ 424179 h 2395147"/>
              <a:gd name="connsiteX82" fmla="*/ 1305794 w 1739424"/>
              <a:gd name="connsiteY82" fmla="*/ 694435 h 2395147"/>
              <a:gd name="connsiteX83" fmla="*/ 1424463 w 1739424"/>
              <a:gd name="connsiteY83" fmla="*/ 872227 h 2395147"/>
              <a:gd name="connsiteX84" fmla="*/ 1500810 w 1739424"/>
              <a:gd name="connsiteY84" fmla="*/ 1008316 h 2395147"/>
              <a:gd name="connsiteX85" fmla="*/ 1610640 w 1739424"/>
              <a:gd name="connsiteY85" fmla="*/ 1310125 h 2395147"/>
              <a:gd name="connsiteX86" fmla="*/ 1646268 w 1739424"/>
              <a:gd name="connsiteY86" fmla="*/ 1762565 h 2395147"/>
              <a:gd name="connsiteX87" fmla="*/ 1643589 w 1739424"/>
              <a:gd name="connsiteY87" fmla="*/ 1766407 h 2395147"/>
              <a:gd name="connsiteX88" fmla="*/ 1637160 w 1739424"/>
              <a:gd name="connsiteY88" fmla="*/ 1747474 h 2395147"/>
              <a:gd name="connsiteX89" fmla="*/ 1480720 w 1739424"/>
              <a:gd name="connsiteY89" fmla="*/ 1478590 h 2395147"/>
              <a:gd name="connsiteX90" fmla="*/ 1140741 w 1739424"/>
              <a:gd name="connsiteY90" fmla="*/ 1210217 h 2395147"/>
              <a:gd name="connsiteX91" fmla="*/ 942550 w 1739424"/>
              <a:gd name="connsiteY91" fmla="*/ 1071697 h 2395147"/>
              <a:gd name="connsiteX92" fmla="*/ 710299 w 1739424"/>
              <a:gd name="connsiteY92" fmla="*/ 861253 h 2395147"/>
              <a:gd name="connsiteX93" fmla="*/ 706012 w 1739424"/>
              <a:gd name="connsiteY93" fmla="*/ 845339 h 2395147"/>
              <a:gd name="connsiteX94" fmla="*/ 722086 w 1739424"/>
              <a:gd name="connsiteY94" fmla="*/ 767417 h 2395147"/>
              <a:gd name="connsiteX95" fmla="*/ 679759 w 1739424"/>
              <a:gd name="connsiteY95" fmla="*/ 625567 h 2395147"/>
              <a:gd name="connsiteX96" fmla="*/ 497603 w 1739424"/>
              <a:gd name="connsiteY96" fmla="*/ 336106 h 2395147"/>
              <a:gd name="connsiteX97" fmla="*/ 396076 w 1739424"/>
              <a:gd name="connsiteY97" fmla="*/ 177244 h 2395147"/>
              <a:gd name="connsiteX98" fmla="*/ 359644 w 1739424"/>
              <a:gd name="connsiteY98" fmla="*/ 72707 h 2395147"/>
              <a:gd name="connsiteX99" fmla="*/ 355893 w 1739424"/>
              <a:gd name="connsiteY99" fmla="*/ 76001 h 2395147"/>
              <a:gd name="connsiteX100" fmla="*/ 345714 w 1739424"/>
              <a:gd name="connsiteY100" fmla="*/ 92187 h 2395147"/>
              <a:gd name="connsiteX101" fmla="*/ 293210 w 1739424"/>
              <a:gd name="connsiteY101" fmla="*/ 237881 h 2395147"/>
              <a:gd name="connsiteX102" fmla="*/ 300978 w 1739424"/>
              <a:gd name="connsiteY102" fmla="*/ 485638 h 2395147"/>
              <a:gd name="connsiteX103" fmla="*/ 445633 w 1739424"/>
              <a:gd name="connsiteY103" fmla="*/ 798970 h 2395147"/>
              <a:gd name="connsiteX104" fmla="*/ 557339 w 1739424"/>
              <a:gd name="connsiteY104" fmla="*/ 888690 h 2395147"/>
              <a:gd name="connsiteX105" fmla="*/ 648686 w 1739424"/>
              <a:gd name="connsiteY105" fmla="*/ 895823 h 2395147"/>
              <a:gd name="connsiteX106" fmla="*/ 652705 w 1739424"/>
              <a:gd name="connsiteY106" fmla="*/ 881283 h 2395147"/>
              <a:gd name="connsiteX107" fmla="*/ 449383 w 1739424"/>
              <a:gd name="connsiteY107" fmla="*/ 525148 h 2395147"/>
              <a:gd name="connsiteX108" fmla="*/ 404113 w 1739424"/>
              <a:gd name="connsiteY108" fmla="*/ 405521 h 2395147"/>
              <a:gd name="connsiteX109" fmla="*/ 430098 w 1739424"/>
              <a:gd name="connsiteY109" fmla="*/ 463414 h 2395147"/>
              <a:gd name="connsiteX110" fmla="*/ 699315 w 1739424"/>
              <a:gd name="connsiteY110" fmla="*/ 892806 h 2395147"/>
              <a:gd name="connsiteX111" fmla="*/ 1003893 w 1739424"/>
              <a:gd name="connsiteY111" fmla="*/ 1157849 h 2395147"/>
              <a:gd name="connsiteX112" fmla="*/ 1056131 w 1739424"/>
              <a:gd name="connsiteY112" fmla="*/ 1196809 h 2395147"/>
              <a:gd name="connsiteX113" fmla="*/ 1026396 w 1739424"/>
              <a:gd name="connsiteY113" fmla="*/ 1194890 h 2395147"/>
              <a:gd name="connsiteX114" fmla="*/ 847988 w 1739424"/>
              <a:gd name="connsiteY114" fmla="*/ 1218760 h 2395147"/>
              <a:gd name="connsiteX115" fmla="*/ 525462 w 1739424"/>
              <a:gd name="connsiteY115" fmla="*/ 1334545 h 2395147"/>
              <a:gd name="connsiteX116" fmla="*/ 506711 w 1739424"/>
              <a:gd name="connsiteY116" fmla="*/ 1327960 h 2395147"/>
              <a:gd name="connsiteX117" fmla="*/ 302050 w 1739424"/>
              <a:gd name="connsiteY117" fmla="*/ 1262933 h 2395147"/>
              <a:gd name="connsiteX118" fmla="*/ 0 w 1739424"/>
              <a:gd name="connsiteY118" fmla="*/ 1208733 h 2395147"/>
              <a:gd name="connsiteX119" fmla="*/ 51484 w 1739424"/>
              <a:gd name="connsiteY119" fmla="*/ 1299625 h 239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739424" h="2395147">
                <a:moveTo>
                  <a:pt x="1077528" y="398319"/>
                </a:moveTo>
                <a:cubicBezTo>
                  <a:pt x="1073409" y="392832"/>
                  <a:pt x="1069793" y="387001"/>
                  <a:pt x="1067918" y="380004"/>
                </a:cubicBezTo>
                <a:cubicBezTo>
                  <a:pt x="1077560" y="389333"/>
                  <a:pt x="1085061" y="400308"/>
                  <a:pt x="1092561" y="411557"/>
                </a:cubicBezTo>
                <a:cubicBezTo>
                  <a:pt x="1093366" y="412654"/>
                  <a:pt x="1095240" y="413478"/>
                  <a:pt x="1093901" y="415398"/>
                </a:cubicBezTo>
                <a:cubicBezTo>
                  <a:pt x="1092295" y="417319"/>
                  <a:pt x="1091222" y="415673"/>
                  <a:pt x="1090150" y="414575"/>
                </a:cubicBezTo>
                <a:cubicBezTo>
                  <a:pt x="1086267" y="408951"/>
                  <a:pt x="1081646" y="403807"/>
                  <a:pt x="1077528" y="398319"/>
                </a:cubicBezTo>
                <a:close/>
                <a:moveTo>
                  <a:pt x="1064970" y="378632"/>
                </a:moveTo>
                <a:cubicBezTo>
                  <a:pt x="1064970" y="378359"/>
                  <a:pt x="1065239" y="377810"/>
                  <a:pt x="1065239" y="377535"/>
                </a:cubicBezTo>
                <a:lnTo>
                  <a:pt x="1067113" y="379456"/>
                </a:lnTo>
                <a:cubicBezTo>
                  <a:pt x="1066310" y="380279"/>
                  <a:pt x="1065507" y="380004"/>
                  <a:pt x="1064970" y="378632"/>
                </a:cubicBezTo>
                <a:close/>
                <a:moveTo>
                  <a:pt x="1734633" y="2247062"/>
                </a:moveTo>
                <a:lnTo>
                  <a:pt x="1739424" y="2180709"/>
                </a:lnTo>
                <a:lnTo>
                  <a:pt x="1737481" y="2187429"/>
                </a:lnTo>
                <a:cubicBezTo>
                  <a:pt x="1736531" y="2207307"/>
                  <a:pt x="1735583" y="2227184"/>
                  <a:pt x="1734633" y="2247062"/>
                </a:cubicBezTo>
                <a:close/>
                <a:moveTo>
                  <a:pt x="51484" y="1299625"/>
                </a:moveTo>
                <a:cubicBezTo>
                  <a:pt x="107250" y="1386350"/>
                  <a:pt x="173250" y="1458783"/>
                  <a:pt x="225973" y="1500814"/>
                </a:cubicBezTo>
                <a:cubicBezTo>
                  <a:pt x="296271" y="1556856"/>
                  <a:pt x="349466" y="1562823"/>
                  <a:pt x="421792" y="1544987"/>
                </a:cubicBezTo>
                <a:cubicBezTo>
                  <a:pt x="494924" y="1526879"/>
                  <a:pt x="532962" y="1478041"/>
                  <a:pt x="528944" y="1408075"/>
                </a:cubicBezTo>
                <a:cubicBezTo>
                  <a:pt x="528409" y="1397649"/>
                  <a:pt x="526265" y="1394083"/>
                  <a:pt x="515014" y="1396279"/>
                </a:cubicBezTo>
                <a:cubicBezTo>
                  <a:pt x="460099" y="1406978"/>
                  <a:pt x="404648" y="1412191"/>
                  <a:pt x="348661" y="1408350"/>
                </a:cubicBezTo>
                <a:cubicBezTo>
                  <a:pt x="326160" y="1406978"/>
                  <a:pt x="303657" y="1403412"/>
                  <a:pt x="279815" y="1396004"/>
                </a:cubicBezTo>
                <a:cubicBezTo>
                  <a:pt x="294818" y="1392986"/>
                  <a:pt x="307139" y="1396827"/>
                  <a:pt x="319463" y="1397376"/>
                </a:cubicBezTo>
                <a:cubicBezTo>
                  <a:pt x="375717" y="1400120"/>
                  <a:pt x="429829" y="1388870"/>
                  <a:pt x="483940" y="1374603"/>
                </a:cubicBezTo>
                <a:cubicBezTo>
                  <a:pt x="502424" y="1369665"/>
                  <a:pt x="521443" y="1365549"/>
                  <a:pt x="539659" y="1360061"/>
                </a:cubicBezTo>
                <a:cubicBezTo>
                  <a:pt x="602343" y="1341953"/>
                  <a:pt x="663419" y="1318632"/>
                  <a:pt x="725033" y="1297230"/>
                </a:cubicBezTo>
                <a:cubicBezTo>
                  <a:pt x="777804" y="1278847"/>
                  <a:pt x="831379" y="1263208"/>
                  <a:pt x="885491" y="1249489"/>
                </a:cubicBezTo>
                <a:lnTo>
                  <a:pt x="965854" y="1237965"/>
                </a:lnTo>
                <a:cubicBezTo>
                  <a:pt x="1008386" y="1239932"/>
                  <a:pt x="1063167" y="1220715"/>
                  <a:pt x="1140675" y="1261289"/>
                </a:cubicBezTo>
                <a:cubicBezTo>
                  <a:pt x="1218186" y="1301862"/>
                  <a:pt x="1362760" y="1416335"/>
                  <a:pt x="1430909" y="1481407"/>
                </a:cubicBezTo>
                <a:cubicBezTo>
                  <a:pt x="1499057" y="1546478"/>
                  <a:pt x="1516795" y="1586751"/>
                  <a:pt x="1549564" y="1651718"/>
                </a:cubicBezTo>
                <a:lnTo>
                  <a:pt x="1557415" y="1670822"/>
                </a:lnTo>
                <a:lnTo>
                  <a:pt x="1555525" y="1670473"/>
                </a:lnTo>
                <a:cubicBezTo>
                  <a:pt x="1503614" y="1661478"/>
                  <a:pt x="1446534" y="1653334"/>
                  <a:pt x="1398512" y="1652472"/>
                </a:cubicBezTo>
                <a:cubicBezTo>
                  <a:pt x="1277780" y="1650277"/>
                  <a:pt x="1160915" y="1670735"/>
                  <a:pt x="1046085" y="1706261"/>
                </a:cubicBezTo>
                <a:cubicBezTo>
                  <a:pt x="1031962" y="1710529"/>
                  <a:pt x="1017823" y="1715069"/>
                  <a:pt x="1003447" y="1719049"/>
                </a:cubicBezTo>
                <a:cubicBezTo>
                  <a:pt x="1030832" y="1706926"/>
                  <a:pt x="1059271" y="1697451"/>
                  <a:pt x="1087567" y="1688103"/>
                </a:cubicBezTo>
                <a:cubicBezTo>
                  <a:pt x="1179405" y="1657507"/>
                  <a:pt x="1273537" y="1637923"/>
                  <a:pt x="1370422" y="1632771"/>
                </a:cubicBezTo>
                <a:cubicBezTo>
                  <a:pt x="1377778" y="1632422"/>
                  <a:pt x="1379106" y="1630739"/>
                  <a:pt x="1376144" y="1623897"/>
                </a:cubicBezTo>
                <a:cubicBezTo>
                  <a:pt x="1366655" y="1602111"/>
                  <a:pt x="1350034" y="1587888"/>
                  <a:pt x="1329191" y="1578151"/>
                </a:cubicBezTo>
                <a:cubicBezTo>
                  <a:pt x="1297530" y="1563385"/>
                  <a:pt x="1263689" y="1559482"/>
                  <a:pt x="1229320" y="1559619"/>
                </a:cubicBezTo>
                <a:cubicBezTo>
                  <a:pt x="1145365" y="1560020"/>
                  <a:pt x="1068453" y="1584359"/>
                  <a:pt x="996653" y="1626677"/>
                </a:cubicBezTo>
                <a:cubicBezTo>
                  <a:pt x="946428" y="1656370"/>
                  <a:pt x="899719" y="1690631"/>
                  <a:pt x="863114" y="1736938"/>
                </a:cubicBezTo>
                <a:cubicBezTo>
                  <a:pt x="840384" y="1765651"/>
                  <a:pt x="822768" y="1797268"/>
                  <a:pt x="811586" y="1832416"/>
                </a:cubicBezTo>
                <a:cubicBezTo>
                  <a:pt x="810229" y="1836675"/>
                  <a:pt x="809000" y="1841079"/>
                  <a:pt x="807916" y="1845357"/>
                </a:cubicBezTo>
                <a:cubicBezTo>
                  <a:pt x="807864" y="1846169"/>
                  <a:pt x="807939" y="1847124"/>
                  <a:pt x="807963" y="1848892"/>
                </a:cubicBezTo>
                <a:cubicBezTo>
                  <a:pt x="831400" y="1836927"/>
                  <a:pt x="855096" y="1827287"/>
                  <a:pt x="879991" y="1820168"/>
                </a:cubicBezTo>
                <a:cubicBezTo>
                  <a:pt x="922865" y="1807938"/>
                  <a:pt x="966993" y="1803800"/>
                  <a:pt x="1011289" y="1801302"/>
                </a:cubicBezTo>
                <a:cubicBezTo>
                  <a:pt x="1091805" y="1797289"/>
                  <a:pt x="1171657" y="1788752"/>
                  <a:pt x="1249185" y="1765402"/>
                </a:cubicBezTo>
                <a:cubicBezTo>
                  <a:pt x="1282546" y="1755423"/>
                  <a:pt x="1315560" y="1744472"/>
                  <a:pt x="1343560" y="1722610"/>
                </a:cubicBezTo>
                <a:cubicBezTo>
                  <a:pt x="1358845" y="1710673"/>
                  <a:pt x="1371004" y="1696638"/>
                  <a:pt x="1376800" y="1677991"/>
                </a:cubicBezTo>
                <a:cubicBezTo>
                  <a:pt x="1378851" y="1671330"/>
                  <a:pt x="1382967" y="1672813"/>
                  <a:pt x="1387169" y="1672942"/>
                </a:cubicBezTo>
                <a:cubicBezTo>
                  <a:pt x="1424336" y="1673661"/>
                  <a:pt x="1463273" y="1677620"/>
                  <a:pt x="1500972" y="1682857"/>
                </a:cubicBezTo>
                <a:lnTo>
                  <a:pt x="1566833" y="1693739"/>
                </a:lnTo>
                <a:lnTo>
                  <a:pt x="1593093" y="1757638"/>
                </a:lnTo>
                <a:cubicBezTo>
                  <a:pt x="1605907" y="1794995"/>
                  <a:pt x="1617203" y="1833627"/>
                  <a:pt x="1627517" y="1871216"/>
                </a:cubicBezTo>
                <a:cubicBezTo>
                  <a:pt x="1633946" y="1894812"/>
                  <a:pt x="1643322" y="1918133"/>
                  <a:pt x="1642518" y="1943101"/>
                </a:cubicBezTo>
                <a:cubicBezTo>
                  <a:pt x="1640107" y="2025412"/>
                  <a:pt x="1638499" y="2107725"/>
                  <a:pt x="1641715" y="2189761"/>
                </a:cubicBezTo>
                <a:cubicBezTo>
                  <a:pt x="1644125" y="2253964"/>
                  <a:pt x="1644928" y="2318717"/>
                  <a:pt x="1669305" y="2379903"/>
                </a:cubicBezTo>
                <a:cubicBezTo>
                  <a:pt x="1669242" y="2381100"/>
                  <a:pt x="1669180" y="2382297"/>
                  <a:pt x="1669117" y="2383495"/>
                </a:cubicBezTo>
                <a:cubicBezTo>
                  <a:pt x="1673135" y="2372016"/>
                  <a:pt x="1720350" y="2420240"/>
                  <a:pt x="1722169" y="2376292"/>
                </a:cubicBezTo>
                <a:cubicBezTo>
                  <a:pt x="1711719" y="2312911"/>
                  <a:pt x="1681361" y="2183726"/>
                  <a:pt x="1680021" y="2119798"/>
                </a:cubicBezTo>
                <a:cubicBezTo>
                  <a:pt x="1677610" y="1983983"/>
                  <a:pt x="1684308" y="1848168"/>
                  <a:pt x="1684306" y="1712628"/>
                </a:cubicBezTo>
                <a:cubicBezTo>
                  <a:pt x="1684306" y="1558981"/>
                  <a:pt x="1673055" y="1406703"/>
                  <a:pt x="1631534" y="1258270"/>
                </a:cubicBezTo>
                <a:cubicBezTo>
                  <a:pt x="1609835" y="1180348"/>
                  <a:pt x="1581442" y="1105169"/>
                  <a:pt x="1545546" y="1033010"/>
                </a:cubicBezTo>
                <a:cubicBezTo>
                  <a:pt x="1520632" y="975301"/>
                  <a:pt x="1492596" y="935197"/>
                  <a:pt x="1482058" y="912011"/>
                </a:cubicBezTo>
                <a:cubicBezTo>
                  <a:pt x="1478307" y="905426"/>
                  <a:pt x="1477504" y="900763"/>
                  <a:pt x="1482326" y="893903"/>
                </a:cubicBezTo>
                <a:cubicBezTo>
                  <a:pt x="1491434" y="881558"/>
                  <a:pt x="1495452" y="867289"/>
                  <a:pt x="1498131" y="852199"/>
                </a:cubicBezTo>
                <a:cubicBezTo>
                  <a:pt x="1504024" y="820097"/>
                  <a:pt x="1498131" y="788819"/>
                  <a:pt x="1490363" y="758088"/>
                </a:cubicBezTo>
                <a:cubicBezTo>
                  <a:pt x="1471344" y="684284"/>
                  <a:pt x="1433840" y="619531"/>
                  <a:pt x="1392854" y="556701"/>
                </a:cubicBezTo>
                <a:cubicBezTo>
                  <a:pt x="1321331" y="446953"/>
                  <a:pt x="1229715" y="356135"/>
                  <a:pt x="1132209" y="271353"/>
                </a:cubicBezTo>
                <a:cubicBezTo>
                  <a:pt x="1027199" y="179713"/>
                  <a:pt x="917637" y="94109"/>
                  <a:pt x="813699" y="1097"/>
                </a:cubicBezTo>
                <a:cubicBezTo>
                  <a:pt x="812897" y="275"/>
                  <a:pt x="811557" y="275"/>
                  <a:pt x="810218" y="0"/>
                </a:cubicBezTo>
                <a:cubicBezTo>
                  <a:pt x="810218" y="1920"/>
                  <a:pt x="810218" y="3292"/>
                  <a:pt x="810486" y="4391"/>
                </a:cubicBezTo>
                <a:cubicBezTo>
                  <a:pt x="830845" y="120998"/>
                  <a:pt x="868080" y="232118"/>
                  <a:pt x="914155" y="340496"/>
                </a:cubicBezTo>
                <a:cubicBezTo>
                  <a:pt x="991303" y="521307"/>
                  <a:pt x="1092561" y="685930"/>
                  <a:pt x="1228378" y="826682"/>
                </a:cubicBezTo>
                <a:cubicBezTo>
                  <a:pt x="1262397" y="861803"/>
                  <a:pt x="1298293" y="894726"/>
                  <a:pt x="1341690" y="917499"/>
                </a:cubicBezTo>
                <a:cubicBezTo>
                  <a:pt x="1363924" y="929022"/>
                  <a:pt x="1387228" y="936431"/>
                  <a:pt x="1412410" y="934785"/>
                </a:cubicBezTo>
                <a:cubicBezTo>
                  <a:pt x="1427143" y="933960"/>
                  <a:pt x="1427411" y="933688"/>
                  <a:pt x="1420713" y="920793"/>
                </a:cubicBezTo>
                <a:cubicBezTo>
                  <a:pt x="1399015" y="879911"/>
                  <a:pt x="1375709" y="839852"/>
                  <a:pt x="1351601" y="800342"/>
                </a:cubicBezTo>
                <a:cubicBezTo>
                  <a:pt x="1273648" y="672759"/>
                  <a:pt x="1185784" y="552310"/>
                  <a:pt x="1099795" y="430764"/>
                </a:cubicBezTo>
                <a:cubicBezTo>
                  <a:pt x="1097116" y="426923"/>
                  <a:pt x="1093098" y="423630"/>
                  <a:pt x="1092829" y="418142"/>
                </a:cubicBezTo>
                <a:cubicBezTo>
                  <a:pt x="1098455" y="417594"/>
                  <a:pt x="1099527" y="421710"/>
                  <a:pt x="1101403" y="424179"/>
                </a:cubicBezTo>
                <a:cubicBezTo>
                  <a:pt x="1170247" y="513625"/>
                  <a:pt x="1239895" y="602520"/>
                  <a:pt x="1305794" y="694435"/>
                </a:cubicBezTo>
                <a:cubicBezTo>
                  <a:pt x="1347316" y="752328"/>
                  <a:pt x="1387228" y="811318"/>
                  <a:pt x="1424463" y="872227"/>
                </a:cubicBezTo>
                <a:cubicBezTo>
                  <a:pt x="1451519" y="916677"/>
                  <a:pt x="1476165" y="962497"/>
                  <a:pt x="1500810" y="1008316"/>
                </a:cubicBezTo>
                <a:cubicBezTo>
                  <a:pt x="1531839" y="1081300"/>
                  <a:pt x="1586397" y="1184417"/>
                  <a:pt x="1610640" y="1310125"/>
                </a:cubicBezTo>
                <a:cubicBezTo>
                  <a:pt x="1644660" y="1459110"/>
                  <a:pt x="1650018" y="1610562"/>
                  <a:pt x="1646268" y="1762565"/>
                </a:cubicBezTo>
                <a:cubicBezTo>
                  <a:pt x="1646268" y="1763937"/>
                  <a:pt x="1647071" y="1766407"/>
                  <a:pt x="1643589" y="1766407"/>
                </a:cubicBezTo>
                <a:lnTo>
                  <a:pt x="1637160" y="1747474"/>
                </a:lnTo>
                <a:cubicBezTo>
                  <a:pt x="1602603" y="1647053"/>
                  <a:pt x="1563456" y="1568132"/>
                  <a:pt x="1480720" y="1478590"/>
                </a:cubicBezTo>
                <a:cubicBezTo>
                  <a:pt x="1397982" y="1389046"/>
                  <a:pt x="1230435" y="1278034"/>
                  <a:pt x="1140741" y="1210217"/>
                </a:cubicBezTo>
                <a:cubicBezTo>
                  <a:pt x="1051045" y="1142403"/>
                  <a:pt x="1014290" y="1129857"/>
                  <a:pt x="942550" y="1071697"/>
                </a:cubicBezTo>
                <a:cubicBezTo>
                  <a:pt x="870809" y="1013535"/>
                  <a:pt x="780483" y="939723"/>
                  <a:pt x="710299" y="861253"/>
                </a:cubicBezTo>
                <a:cubicBezTo>
                  <a:pt x="706280" y="856863"/>
                  <a:pt x="700922" y="853846"/>
                  <a:pt x="706012" y="845339"/>
                </a:cubicBezTo>
                <a:cubicBezTo>
                  <a:pt x="720210" y="821469"/>
                  <a:pt x="723692" y="795129"/>
                  <a:pt x="722086" y="767417"/>
                </a:cubicBezTo>
                <a:cubicBezTo>
                  <a:pt x="719139" y="716659"/>
                  <a:pt x="700119" y="670839"/>
                  <a:pt x="679759" y="625567"/>
                </a:cubicBezTo>
                <a:cubicBezTo>
                  <a:pt x="632613" y="520209"/>
                  <a:pt x="567787" y="426373"/>
                  <a:pt x="497603" y="336106"/>
                </a:cubicBezTo>
                <a:cubicBezTo>
                  <a:pt x="459296" y="286170"/>
                  <a:pt x="422864" y="234862"/>
                  <a:pt x="396076" y="177244"/>
                </a:cubicBezTo>
                <a:cubicBezTo>
                  <a:pt x="380539" y="143770"/>
                  <a:pt x="368752" y="109200"/>
                  <a:pt x="359644" y="72707"/>
                </a:cubicBezTo>
                <a:cubicBezTo>
                  <a:pt x="357769" y="74354"/>
                  <a:pt x="356698" y="75177"/>
                  <a:pt x="355893" y="76001"/>
                </a:cubicBezTo>
                <a:cubicBezTo>
                  <a:pt x="352411" y="81214"/>
                  <a:pt x="348930" y="86702"/>
                  <a:pt x="345714" y="92187"/>
                </a:cubicBezTo>
                <a:cubicBezTo>
                  <a:pt x="319195" y="137460"/>
                  <a:pt x="302318" y="186298"/>
                  <a:pt x="293210" y="237881"/>
                </a:cubicBezTo>
                <a:cubicBezTo>
                  <a:pt x="278477" y="321014"/>
                  <a:pt x="285709" y="403600"/>
                  <a:pt x="300978" y="485638"/>
                </a:cubicBezTo>
                <a:cubicBezTo>
                  <a:pt x="322945" y="602795"/>
                  <a:pt x="368485" y="708427"/>
                  <a:pt x="445633" y="798970"/>
                </a:cubicBezTo>
                <a:cubicBezTo>
                  <a:pt x="477244" y="836010"/>
                  <a:pt x="512603" y="868661"/>
                  <a:pt x="557339" y="888690"/>
                </a:cubicBezTo>
                <a:cubicBezTo>
                  <a:pt x="586806" y="901860"/>
                  <a:pt x="617075" y="906251"/>
                  <a:pt x="648686" y="895823"/>
                </a:cubicBezTo>
                <a:cubicBezTo>
                  <a:pt x="658597" y="892531"/>
                  <a:pt x="659134" y="889513"/>
                  <a:pt x="652705" y="881283"/>
                </a:cubicBezTo>
                <a:cubicBezTo>
                  <a:pt x="568590" y="772357"/>
                  <a:pt x="502156" y="652731"/>
                  <a:pt x="449383" y="525148"/>
                </a:cubicBezTo>
                <a:cubicBezTo>
                  <a:pt x="433043" y="485913"/>
                  <a:pt x="416703" y="446403"/>
                  <a:pt x="404113" y="405521"/>
                </a:cubicBezTo>
                <a:cubicBezTo>
                  <a:pt x="413219" y="424727"/>
                  <a:pt x="421524" y="444207"/>
                  <a:pt x="430098" y="463414"/>
                </a:cubicBezTo>
                <a:cubicBezTo>
                  <a:pt x="498942" y="620354"/>
                  <a:pt x="585466" y="765223"/>
                  <a:pt x="699315" y="892806"/>
                </a:cubicBezTo>
                <a:cubicBezTo>
                  <a:pt x="789859" y="994324"/>
                  <a:pt x="944425" y="1107182"/>
                  <a:pt x="1003893" y="1157849"/>
                </a:cubicBezTo>
                <a:cubicBezTo>
                  <a:pt x="1063363" y="1208516"/>
                  <a:pt x="1052380" y="1190636"/>
                  <a:pt x="1056131" y="1196809"/>
                </a:cubicBezTo>
                <a:lnTo>
                  <a:pt x="1026396" y="1194890"/>
                </a:lnTo>
                <a:cubicBezTo>
                  <a:pt x="965588" y="1191871"/>
                  <a:pt x="906386" y="1202297"/>
                  <a:pt x="847988" y="1218760"/>
                </a:cubicBezTo>
                <a:cubicBezTo>
                  <a:pt x="737889" y="1250038"/>
                  <a:pt x="632344" y="1294212"/>
                  <a:pt x="525462" y="1334545"/>
                </a:cubicBezTo>
                <a:cubicBezTo>
                  <a:pt x="516622" y="1337837"/>
                  <a:pt x="511532" y="1338934"/>
                  <a:pt x="506711" y="1327960"/>
                </a:cubicBezTo>
                <a:cubicBezTo>
                  <a:pt x="468939" y="1241807"/>
                  <a:pt x="387055" y="1245709"/>
                  <a:pt x="302050" y="1262933"/>
                </a:cubicBezTo>
                <a:cubicBezTo>
                  <a:pt x="225689" y="1278407"/>
                  <a:pt x="119549" y="1258220"/>
                  <a:pt x="0" y="1208733"/>
                </a:cubicBezTo>
                <a:cubicBezTo>
                  <a:pt x="15444" y="1240221"/>
                  <a:pt x="32896" y="1270717"/>
                  <a:pt x="51484" y="1299625"/>
                </a:cubicBezTo>
                <a:close/>
              </a:path>
            </a:pathLst>
          </a:custGeom>
          <a:solidFill>
            <a:schemeClr val="bg1">
              <a:alpha val="70000"/>
            </a:schemeClr>
          </a:solidFill>
          <a:ln w="6727" cap="flat">
            <a:noFill/>
            <a:prstDash val="solid"/>
            <a:miter/>
          </a:ln>
        </p:spPr>
        <p:txBody>
          <a:bodyPr wrap="square" rtlCol="0" anchor="ctr">
            <a:noAutofit/>
          </a:bodyPr>
          <a:lstStyle/>
          <a:p>
            <a:endParaRPr lang="en-US" dirty="0"/>
          </a:p>
        </p:txBody>
      </p:sp>
      <p:sp>
        <p:nvSpPr>
          <p:cNvPr id="7" name="Oval 6">
            <a:extLst>
              <a:ext uri="{FF2B5EF4-FFF2-40B4-BE49-F238E27FC236}">
                <a16:creationId xmlns:a16="http://schemas.microsoft.com/office/drawing/2014/main" id="{B11CEBA1-0EDA-4340-A4AD-56B021D0A009}"/>
              </a:ext>
            </a:extLst>
          </p:cNvPr>
          <p:cNvSpPr/>
          <p:nvPr userDrawn="1"/>
        </p:nvSpPr>
        <p:spPr>
          <a:xfrm>
            <a:off x="553627" y="3377149"/>
            <a:ext cx="455455" cy="455455"/>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F2F2F2-DE5A-4BD1-85CE-DD9ECFCBD255}"/>
              </a:ext>
            </a:extLst>
          </p:cNvPr>
          <p:cNvSpPr/>
          <p:nvPr userDrawn="1"/>
        </p:nvSpPr>
        <p:spPr>
          <a:xfrm>
            <a:off x="2433278" y="3595190"/>
            <a:ext cx="464131" cy="46413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92DCE5-2166-4668-B521-0638D75A07ED}"/>
              </a:ext>
            </a:extLst>
          </p:cNvPr>
          <p:cNvSpPr/>
          <p:nvPr userDrawn="1"/>
        </p:nvSpPr>
        <p:spPr>
          <a:xfrm>
            <a:off x="2314576" y="5741793"/>
            <a:ext cx="715838" cy="71583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9050765-659D-4573-A04D-668C8D965743}"/>
              </a:ext>
            </a:extLst>
          </p:cNvPr>
          <p:cNvSpPr/>
          <p:nvPr userDrawn="1"/>
        </p:nvSpPr>
        <p:spPr>
          <a:xfrm>
            <a:off x="2771987" y="3611116"/>
            <a:ext cx="826317" cy="82631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27A1F9B-E51F-46C1-928E-641E8940A002}"/>
              </a:ext>
            </a:extLst>
          </p:cNvPr>
          <p:cNvSpPr/>
          <p:nvPr userDrawn="1"/>
        </p:nvSpPr>
        <p:spPr>
          <a:xfrm>
            <a:off x="1352551" y="4688929"/>
            <a:ext cx="225712" cy="22571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2E7F8D1-0943-4483-BBC8-C0EA02399BA2}"/>
              </a:ext>
            </a:extLst>
          </p:cNvPr>
          <p:cNvSpPr/>
          <p:nvPr userDrawn="1"/>
        </p:nvSpPr>
        <p:spPr>
          <a:xfrm>
            <a:off x="820518" y="824946"/>
            <a:ext cx="464131" cy="46413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3C29172-A0D3-46ED-9F09-2AB2F89E9419}"/>
              </a:ext>
            </a:extLst>
          </p:cNvPr>
          <p:cNvSpPr/>
          <p:nvPr userDrawn="1"/>
        </p:nvSpPr>
        <p:spPr>
          <a:xfrm>
            <a:off x="245875" y="388836"/>
            <a:ext cx="826317" cy="82631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5889500-846F-42F1-99B4-64FC8796EC66}"/>
              </a:ext>
            </a:extLst>
          </p:cNvPr>
          <p:cNvSpPr/>
          <p:nvPr userDrawn="1"/>
        </p:nvSpPr>
        <p:spPr>
          <a:xfrm>
            <a:off x="29855" y="5050411"/>
            <a:ext cx="225712" cy="22571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BD4DB23-347B-441F-B307-6A5452DFA1EB}"/>
              </a:ext>
            </a:extLst>
          </p:cNvPr>
          <p:cNvSpPr/>
          <p:nvPr userDrawn="1"/>
        </p:nvSpPr>
        <p:spPr>
          <a:xfrm>
            <a:off x="692606" y="3716895"/>
            <a:ext cx="255823" cy="25582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AA81D6F-6D57-49A7-ACE9-4CB76CAB4B5B}"/>
              </a:ext>
            </a:extLst>
          </p:cNvPr>
          <p:cNvSpPr/>
          <p:nvPr userDrawn="1"/>
        </p:nvSpPr>
        <p:spPr>
          <a:xfrm>
            <a:off x="3312555" y="1679029"/>
            <a:ext cx="225712" cy="22571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FDB441B-A93D-469C-8F26-6C38E82A4BEC}"/>
              </a:ext>
            </a:extLst>
          </p:cNvPr>
          <p:cNvSpPr/>
          <p:nvPr userDrawn="1"/>
        </p:nvSpPr>
        <p:spPr>
          <a:xfrm>
            <a:off x="2959433" y="163124"/>
            <a:ext cx="122626" cy="122626"/>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7171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6765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5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10.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40.png"/><Relationship Id="rId7" Type="http://schemas.openxmlformats.org/officeDocument/2006/relationships/image" Target="../media/image28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 Id="rId9" Type="http://schemas.openxmlformats.org/officeDocument/2006/relationships/image" Target="../media/image300.png"/></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 Id="rId9" Type="http://schemas.openxmlformats.org/officeDocument/2006/relationships/image" Target="../media/image370.png"/></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581.png"/><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01.png"/></Relationships>
</file>

<file path=ppt/slides/_rels/slide26.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0.png"/><Relationship Id="rId18" Type="http://schemas.openxmlformats.org/officeDocument/2006/relationships/image" Target="../media/image580.png"/><Relationship Id="rId3" Type="http://schemas.openxmlformats.org/officeDocument/2006/relationships/image" Target="../media/image430.png"/><Relationship Id="rId21" Type="http://schemas.openxmlformats.org/officeDocument/2006/relationships/image" Target="../media/image60.png"/><Relationship Id="rId7" Type="http://schemas.openxmlformats.org/officeDocument/2006/relationships/image" Target="../media/image470.png"/><Relationship Id="rId12" Type="http://schemas.openxmlformats.org/officeDocument/2006/relationships/image" Target="../media/image520.png"/><Relationship Id="rId17" Type="http://schemas.openxmlformats.org/officeDocument/2006/relationships/image" Target="../media/image570.png"/><Relationship Id="rId2" Type="http://schemas.openxmlformats.org/officeDocument/2006/relationships/image" Target="../media/image420.png"/><Relationship Id="rId16" Type="http://schemas.openxmlformats.org/officeDocument/2006/relationships/image" Target="../media/image560.png"/><Relationship Id="rId20" Type="http://schemas.openxmlformats.org/officeDocument/2006/relationships/image" Target="../media/image220.png"/><Relationship Id="rId1" Type="http://schemas.openxmlformats.org/officeDocument/2006/relationships/slideLayout" Target="../slideLayouts/slideLayout3.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0.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0.png"/><Relationship Id="rId22"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slideLayout" Target="../slideLayouts/slideLayout3.xml"/><Relationship Id="rId5" Type="http://schemas.openxmlformats.org/officeDocument/2006/relationships/image" Target="../media/image831.png"/><Relationship Id="rId4" Type="http://schemas.openxmlformats.org/officeDocument/2006/relationships/image" Target="../media/image930.png"/></Relationships>
</file>

<file path=ppt/slides/_rels/slide32.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951.png"/><Relationship Id="rId16"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34.xml.rels><?xml version="1.0" encoding="UTF-8" standalone="yes"?>
<Relationships xmlns="http://schemas.openxmlformats.org/package/2006/relationships"><Relationship Id="rId8" Type="http://schemas.openxmlformats.org/officeDocument/2006/relationships/image" Target="../media/image117.png"/><Relationship Id="rId7"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89.png"/><Relationship Id="rId9" Type="http://schemas.openxmlformats.org/officeDocument/2006/relationships/image" Target="../media/image118.png"/></Relationships>
</file>

<file path=ppt/slides/_rels/slide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3.xml"/><Relationship Id="rId6" Type="http://schemas.openxmlformats.org/officeDocument/2006/relationships/image" Target="../media/image1270.png"/><Relationship Id="rId5" Type="http://schemas.openxmlformats.org/officeDocument/2006/relationships/image" Target="../media/image1260.png"/><Relationship Id="rId4" Type="http://schemas.openxmlformats.org/officeDocument/2006/relationships/image" Target="../media/image1250.png"/></Relationships>
</file>

<file path=ppt/slides/_rels/slide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21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5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 Id="rId4" Type="http://schemas.openxmlformats.org/officeDocument/2006/relationships/image" Target="../media/image172.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slideLayout" Target="../slideLayouts/slideLayout3.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026873-109B-466C-9462-B490FCB482F7}"/>
              </a:ext>
            </a:extLst>
          </p:cNvPr>
          <p:cNvPicPr>
            <a:picLocks noChangeAspect="1"/>
          </p:cNvPicPr>
          <p:nvPr/>
        </p:nvPicPr>
        <p:blipFill>
          <a:blip r:embed="rId2"/>
          <a:stretch>
            <a:fillRect/>
          </a:stretch>
        </p:blipFill>
        <p:spPr>
          <a:xfrm>
            <a:off x="1243310" y="330921"/>
            <a:ext cx="9782175" cy="1190625"/>
          </a:xfrm>
          <a:prstGeom prst="rect">
            <a:avLst/>
          </a:prstGeom>
        </p:spPr>
      </p:pic>
      <p:sp>
        <p:nvSpPr>
          <p:cNvPr id="420" name="Oval 419">
            <a:extLst>
              <a:ext uri="{FF2B5EF4-FFF2-40B4-BE49-F238E27FC236}">
                <a16:creationId xmlns:a16="http://schemas.microsoft.com/office/drawing/2014/main" id="{1AB10920-13D4-4C1E-9AC1-39B88C51974D}"/>
              </a:ext>
            </a:extLst>
          </p:cNvPr>
          <p:cNvSpPr/>
          <p:nvPr/>
        </p:nvSpPr>
        <p:spPr>
          <a:xfrm>
            <a:off x="8211992" y="2232636"/>
            <a:ext cx="773271" cy="773271"/>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92" name="Group 391">
            <a:extLst>
              <a:ext uri="{FF2B5EF4-FFF2-40B4-BE49-F238E27FC236}">
                <a16:creationId xmlns:a16="http://schemas.microsoft.com/office/drawing/2014/main" id="{2FAA82C2-1E4E-472D-96A4-9AA743706C45}"/>
              </a:ext>
            </a:extLst>
          </p:cNvPr>
          <p:cNvGrpSpPr/>
          <p:nvPr/>
        </p:nvGrpSpPr>
        <p:grpSpPr>
          <a:xfrm>
            <a:off x="5766" y="4066485"/>
            <a:ext cx="12269851" cy="2822176"/>
            <a:chOff x="5766" y="3861713"/>
            <a:chExt cx="12269851" cy="3026948"/>
          </a:xfrm>
        </p:grpSpPr>
        <p:sp>
          <p:nvSpPr>
            <p:cNvPr id="348" name="Graphic 346">
              <a:extLst>
                <a:ext uri="{FF2B5EF4-FFF2-40B4-BE49-F238E27FC236}">
                  <a16:creationId xmlns:a16="http://schemas.microsoft.com/office/drawing/2014/main" id="{922012E8-225F-4604-AA9E-94F0160A2042}"/>
                </a:ext>
              </a:extLst>
            </p:cNvPr>
            <p:cNvSpPr/>
            <p:nvPr/>
          </p:nvSpPr>
          <p:spPr>
            <a:xfrm>
              <a:off x="5766" y="3861713"/>
              <a:ext cx="12186576" cy="3026948"/>
            </a:xfrm>
            <a:custGeom>
              <a:avLst/>
              <a:gdLst>
                <a:gd name="connsiteX0" fmla="*/ 0 w 6029325"/>
                <a:gd name="connsiteY0" fmla="*/ 578168 h 2667000"/>
                <a:gd name="connsiteX1" fmla="*/ 826770 w 6029325"/>
                <a:gd name="connsiteY1" fmla="*/ 521018 h 2667000"/>
                <a:gd name="connsiteX2" fmla="*/ 4795838 w 6029325"/>
                <a:gd name="connsiteY2" fmla="*/ 951548 h 2667000"/>
                <a:gd name="connsiteX3" fmla="*/ 6034088 w 6029325"/>
                <a:gd name="connsiteY3" fmla="*/ 0 h 2667000"/>
                <a:gd name="connsiteX4" fmla="*/ 6034088 w 6029325"/>
                <a:gd name="connsiteY4" fmla="*/ 2594610 h 2667000"/>
                <a:gd name="connsiteX5" fmla="*/ 0 w 6029325"/>
                <a:gd name="connsiteY5" fmla="*/ 2675573 h 2667000"/>
                <a:gd name="connsiteX6" fmla="*/ 0 w 6029325"/>
                <a:gd name="connsiteY6" fmla="*/ 578168 h 2667000"/>
                <a:gd name="connsiteX0" fmla="*/ 0 w 6034088"/>
                <a:gd name="connsiteY0" fmla="*/ 578168 h 2676804"/>
                <a:gd name="connsiteX1" fmla="*/ 826770 w 6034088"/>
                <a:gd name="connsiteY1" fmla="*/ 521018 h 2676804"/>
                <a:gd name="connsiteX2" fmla="*/ 4795838 w 6034088"/>
                <a:gd name="connsiteY2" fmla="*/ 951548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826770 w 6034088"/>
                <a:gd name="connsiteY1" fmla="*/ 521018 h 2676804"/>
                <a:gd name="connsiteX2" fmla="*/ 4795838 w 6034088"/>
                <a:gd name="connsiteY2" fmla="*/ 951548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826770 w 6034088"/>
                <a:gd name="connsiteY1" fmla="*/ 521018 h 2676804"/>
                <a:gd name="connsiteX2" fmla="*/ 4795838 w 6034088"/>
                <a:gd name="connsiteY2" fmla="*/ 951548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826770 w 6034088"/>
                <a:gd name="connsiteY1" fmla="*/ 521018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913186 w 6034088"/>
                <a:gd name="connsiteY1" fmla="*/ 396022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913186 w 6034088"/>
                <a:gd name="connsiteY1" fmla="*/ 396022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913186 w 6034088"/>
                <a:gd name="connsiteY1" fmla="*/ 396022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913186 w 6034088"/>
                <a:gd name="connsiteY1" fmla="*/ 396022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1025019 w 6034088"/>
                <a:gd name="connsiteY1" fmla="*/ 389078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1025019 w 6034088"/>
                <a:gd name="connsiteY1" fmla="*/ 389078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1025019 w 6034088"/>
                <a:gd name="connsiteY1" fmla="*/ 389078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1335100 w 6034088"/>
                <a:gd name="connsiteY1" fmla="*/ 479353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1192768 w 6034088"/>
                <a:gd name="connsiteY1" fmla="*/ 458520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1192768 w 6034088"/>
                <a:gd name="connsiteY1" fmla="*/ 458520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1080935 w 6034088"/>
                <a:gd name="connsiteY1" fmla="*/ 430744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34088"/>
                <a:gd name="connsiteY0" fmla="*/ 578168 h 2676804"/>
                <a:gd name="connsiteX1" fmla="*/ 1162267 w 6034088"/>
                <a:gd name="connsiteY1" fmla="*/ 422473 h 2676804"/>
                <a:gd name="connsiteX2" fmla="*/ 4699255 w 6034088"/>
                <a:gd name="connsiteY2" fmla="*/ 1014046 h 2676804"/>
                <a:gd name="connsiteX3" fmla="*/ 6034088 w 6034088"/>
                <a:gd name="connsiteY3" fmla="*/ 0 h 2676804"/>
                <a:gd name="connsiteX4" fmla="*/ 6029005 w 6034088"/>
                <a:gd name="connsiteY4" fmla="*/ 2676804 h 2676804"/>
                <a:gd name="connsiteX5" fmla="*/ 0 w 6034088"/>
                <a:gd name="connsiteY5" fmla="*/ 2675573 h 2676804"/>
                <a:gd name="connsiteX6" fmla="*/ 0 w 6034088"/>
                <a:gd name="connsiteY6" fmla="*/ 578168 h 2676804"/>
                <a:gd name="connsiteX0" fmla="*/ 0 w 6029494"/>
                <a:gd name="connsiteY0" fmla="*/ 338294 h 2436930"/>
                <a:gd name="connsiteX1" fmla="*/ 1162267 w 6029494"/>
                <a:gd name="connsiteY1" fmla="*/ 182599 h 2436930"/>
                <a:gd name="connsiteX2" fmla="*/ 4699255 w 6029494"/>
                <a:gd name="connsiteY2" fmla="*/ 774172 h 2436930"/>
                <a:gd name="connsiteX3" fmla="*/ 6029005 w 6029494"/>
                <a:gd name="connsiteY3" fmla="*/ 0 h 2436930"/>
                <a:gd name="connsiteX4" fmla="*/ 6029005 w 6029494"/>
                <a:gd name="connsiteY4" fmla="*/ 2436930 h 2436930"/>
                <a:gd name="connsiteX5" fmla="*/ 0 w 6029494"/>
                <a:gd name="connsiteY5" fmla="*/ 2435699 h 2436930"/>
                <a:gd name="connsiteX6" fmla="*/ 0 w 6029494"/>
                <a:gd name="connsiteY6" fmla="*/ 338294 h 2436930"/>
                <a:gd name="connsiteX0" fmla="*/ 0 w 6029494"/>
                <a:gd name="connsiteY0" fmla="*/ 338294 h 2436930"/>
                <a:gd name="connsiteX1" fmla="*/ 1162267 w 6029494"/>
                <a:gd name="connsiteY1" fmla="*/ 182599 h 2436930"/>
                <a:gd name="connsiteX2" fmla="*/ 4699255 w 6029494"/>
                <a:gd name="connsiteY2" fmla="*/ 774172 h 2436930"/>
                <a:gd name="connsiteX3" fmla="*/ 6029005 w 6029494"/>
                <a:gd name="connsiteY3" fmla="*/ 0 h 2436930"/>
                <a:gd name="connsiteX4" fmla="*/ 6029005 w 6029494"/>
                <a:gd name="connsiteY4" fmla="*/ 2436930 h 2436930"/>
                <a:gd name="connsiteX5" fmla="*/ 0 w 6029494"/>
                <a:gd name="connsiteY5" fmla="*/ 2435699 h 2436930"/>
                <a:gd name="connsiteX6" fmla="*/ 0 w 6029494"/>
                <a:gd name="connsiteY6" fmla="*/ 338294 h 2436930"/>
                <a:gd name="connsiteX0" fmla="*/ 0 w 6029494"/>
                <a:gd name="connsiteY0" fmla="*/ 338294 h 2436930"/>
                <a:gd name="connsiteX1" fmla="*/ 1162267 w 6029494"/>
                <a:gd name="connsiteY1" fmla="*/ 182599 h 2436930"/>
                <a:gd name="connsiteX2" fmla="*/ 4699255 w 6029494"/>
                <a:gd name="connsiteY2" fmla="*/ 774172 h 2436930"/>
                <a:gd name="connsiteX3" fmla="*/ 6029005 w 6029494"/>
                <a:gd name="connsiteY3" fmla="*/ 0 h 2436930"/>
                <a:gd name="connsiteX4" fmla="*/ 6029005 w 6029494"/>
                <a:gd name="connsiteY4" fmla="*/ 2436930 h 2436930"/>
                <a:gd name="connsiteX5" fmla="*/ 0 w 6029494"/>
                <a:gd name="connsiteY5" fmla="*/ 2435699 h 2436930"/>
                <a:gd name="connsiteX6" fmla="*/ 0 w 6029494"/>
                <a:gd name="connsiteY6" fmla="*/ 338294 h 2436930"/>
                <a:gd name="connsiteX0" fmla="*/ 0 w 6029494"/>
                <a:gd name="connsiteY0" fmla="*/ 338294 h 2436930"/>
                <a:gd name="connsiteX1" fmla="*/ 1162267 w 6029494"/>
                <a:gd name="connsiteY1" fmla="*/ 182599 h 2436930"/>
                <a:gd name="connsiteX2" fmla="*/ 4699255 w 6029494"/>
                <a:gd name="connsiteY2" fmla="*/ 774172 h 2436930"/>
                <a:gd name="connsiteX3" fmla="*/ 6029005 w 6029494"/>
                <a:gd name="connsiteY3" fmla="*/ 0 h 2436930"/>
                <a:gd name="connsiteX4" fmla="*/ 6029005 w 6029494"/>
                <a:gd name="connsiteY4" fmla="*/ 2436930 h 2436930"/>
                <a:gd name="connsiteX5" fmla="*/ 0 w 6029494"/>
                <a:gd name="connsiteY5" fmla="*/ 2435699 h 2436930"/>
                <a:gd name="connsiteX6" fmla="*/ 0 w 6029494"/>
                <a:gd name="connsiteY6" fmla="*/ 338294 h 2436930"/>
                <a:gd name="connsiteX0" fmla="*/ 0 w 6029494"/>
                <a:gd name="connsiteY0" fmla="*/ 338294 h 2436930"/>
                <a:gd name="connsiteX1" fmla="*/ 1162267 w 6029494"/>
                <a:gd name="connsiteY1" fmla="*/ 182599 h 2436930"/>
                <a:gd name="connsiteX2" fmla="*/ 4699255 w 6029494"/>
                <a:gd name="connsiteY2" fmla="*/ 774172 h 2436930"/>
                <a:gd name="connsiteX3" fmla="*/ 6029005 w 6029494"/>
                <a:gd name="connsiteY3" fmla="*/ 0 h 2436930"/>
                <a:gd name="connsiteX4" fmla="*/ 6029005 w 6029494"/>
                <a:gd name="connsiteY4" fmla="*/ 2436930 h 2436930"/>
                <a:gd name="connsiteX5" fmla="*/ 0 w 6029494"/>
                <a:gd name="connsiteY5" fmla="*/ 2435699 h 2436930"/>
                <a:gd name="connsiteX6" fmla="*/ 0 w 6029494"/>
                <a:gd name="connsiteY6" fmla="*/ 338294 h 243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494" h="2436930">
                  <a:moveTo>
                    <a:pt x="0" y="338294"/>
                  </a:moveTo>
                  <a:cubicBezTo>
                    <a:pt x="0" y="338294"/>
                    <a:pt x="610403" y="-48255"/>
                    <a:pt x="1162267" y="182599"/>
                  </a:cubicBezTo>
                  <a:cubicBezTo>
                    <a:pt x="3102084" y="994057"/>
                    <a:pt x="3903382" y="1069293"/>
                    <a:pt x="4699255" y="774172"/>
                  </a:cubicBezTo>
                  <a:cubicBezTo>
                    <a:pt x="5460310" y="491962"/>
                    <a:pt x="6029005" y="0"/>
                    <a:pt x="6029005" y="0"/>
                  </a:cubicBezTo>
                  <a:cubicBezTo>
                    <a:pt x="6027311" y="892268"/>
                    <a:pt x="6030699" y="1544662"/>
                    <a:pt x="6029005" y="2436930"/>
                  </a:cubicBezTo>
                  <a:lnTo>
                    <a:pt x="0" y="2435699"/>
                  </a:lnTo>
                  <a:lnTo>
                    <a:pt x="0" y="33829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66" name="Freeform: Shape 365">
              <a:extLst>
                <a:ext uri="{FF2B5EF4-FFF2-40B4-BE49-F238E27FC236}">
                  <a16:creationId xmlns:a16="http://schemas.microsoft.com/office/drawing/2014/main" id="{77A79572-5308-4EBA-8E28-18D379155367}"/>
                </a:ext>
              </a:extLst>
            </p:cNvPr>
            <p:cNvSpPr/>
            <p:nvPr/>
          </p:nvSpPr>
          <p:spPr>
            <a:xfrm rot="21037873">
              <a:off x="6504119" y="4502327"/>
              <a:ext cx="5771498" cy="510387"/>
            </a:xfrm>
            <a:custGeom>
              <a:avLst/>
              <a:gdLst>
                <a:gd name="connsiteX0" fmla="*/ 0 w 6785839"/>
                <a:gd name="connsiteY0" fmla="*/ 0 h 798186"/>
                <a:gd name="connsiteX1" fmla="*/ 346779 w 6785839"/>
                <a:gd name="connsiteY1" fmla="*/ 136280 h 798186"/>
                <a:gd name="connsiteX2" fmla="*/ 876369 w 6785839"/>
                <a:gd name="connsiteY2" fmla="*/ 348095 h 798186"/>
                <a:gd name="connsiteX3" fmla="*/ 1584076 w 6785839"/>
                <a:gd name="connsiteY3" fmla="*/ 521330 h 798186"/>
                <a:gd name="connsiteX4" fmla="*/ 2204154 w 6785839"/>
                <a:gd name="connsiteY4" fmla="*/ 636315 h 798186"/>
                <a:gd name="connsiteX5" fmla="*/ 3103314 w 6785839"/>
                <a:gd name="connsiteY5" fmla="*/ 733145 h 798186"/>
                <a:gd name="connsiteX6" fmla="*/ 4044383 w 6785839"/>
                <a:gd name="connsiteY6" fmla="*/ 754327 h 798186"/>
                <a:gd name="connsiteX7" fmla="*/ 5875088 w 6785839"/>
                <a:gd name="connsiteY7" fmla="*/ 465350 h 798186"/>
                <a:gd name="connsiteX8" fmla="*/ 6482784 w 6785839"/>
                <a:gd name="connsiteY8" fmla="*/ 203606 h 798186"/>
                <a:gd name="connsiteX9" fmla="*/ 6699834 w 6785839"/>
                <a:gd name="connsiteY9" fmla="*/ 74815 h 798186"/>
                <a:gd name="connsiteX10" fmla="*/ 6785839 w 6785839"/>
                <a:gd name="connsiteY10" fmla="*/ 15755 h 798186"/>
                <a:gd name="connsiteX11" fmla="*/ 6785839 w 6785839"/>
                <a:gd name="connsiteY11" fmla="*/ 44461 h 798186"/>
                <a:gd name="connsiteX12" fmla="*/ 6731061 w 6785839"/>
                <a:gd name="connsiteY12" fmla="*/ 83894 h 798186"/>
                <a:gd name="connsiteX13" fmla="*/ 6513412 w 6785839"/>
                <a:gd name="connsiteY13" fmla="*/ 219277 h 798186"/>
                <a:gd name="connsiteX14" fmla="*/ 5904039 w 6785839"/>
                <a:gd name="connsiteY14" fmla="*/ 494418 h 798186"/>
                <a:gd name="connsiteX15" fmla="*/ 4068283 w 6785839"/>
                <a:gd name="connsiteY15" fmla="*/ 798186 h 798186"/>
                <a:gd name="connsiteX16" fmla="*/ 3124618 w 6785839"/>
                <a:gd name="connsiteY16" fmla="*/ 775920 h 798186"/>
                <a:gd name="connsiteX17" fmla="*/ 2222978 w 6785839"/>
                <a:gd name="connsiteY17" fmla="*/ 674134 h 798186"/>
                <a:gd name="connsiteX18" fmla="*/ 1601188 w 6785839"/>
                <a:gd name="connsiteY18" fmla="*/ 553263 h 798186"/>
                <a:gd name="connsiteX19" fmla="*/ 891529 w 6785839"/>
                <a:gd name="connsiteY19" fmla="*/ 371162 h 798186"/>
                <a:gd name="connsiteX20" fmla="*/ 360478 w 6785839"/>
                <a:gd name="connsiteY20" fmla="*/ 148504 h 79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85839" h="798186">
                  <a:moveTo>
                    <a:pt x="0" y="0"/>
                  </a:moveTo>
                  <a:lnTo>
                    <a:pt x="346779" y="136280"/>
                  </a:lnTo>
                  <a:cubicBezTo>
                    <a:pt x="448696" y="179399"/>
                    <a:pt x="804931" y="328427"/>
                    <a:pt x="876369" y="348095"/>
                  </a:cubicBezTo>
                  <a:cubicBezTo>
                    <a:pt x="1109731" y="413153"/>
                    <a:pt x="1344046" y="475185"/>
                    <a:pt x="1584076" y="521330"/>
                  </a:cubicBezTo>
                  <a:cubicBezTo>
                    <a:pt x="1787911" y="568989"/>
                    <a:pt x="1995556" y="604543"/>
                    <a:pt x="2204154" y="636315"/>
                  </a:cubicBezTo>
                  <a:cubicBezTo>
                    <a:pt x="2501334" y="681705"/>
                    <a:pt x="2801371" y="712721"/>
                    <a:pt x="3103314" y="733145"/>
                  </a:cubicBezTo>
                  <a:cubicBezTo>
                    <a:pt x="3273811" y="744493"/>
                    <a:pt x="3901508" y="754327"/>
                    <a:pt x="4044383" y="754327"/>
                  </a:cubicBezTo>
                  <a:cubicBezTo>
                    <a:pt x="4476819" y="754327"/>
                    <a:pt x="5147378" y="689269"/>
                    <a:pt x="5875088" y="465350"/>
                  </a:cubicBezTo>
                  <a:cubicBezTo>
                    <a:pt x="6091306" y="398779"/>
                    <a:pt x="6294188" y="312540"/>
                    <a:pt x="6482784" y="203606"/>
                  </a:cubicBezTo>
                  <a:cubicBezTo>
                    <a:pt x="6556126" y="161243"/>
                    <a:pt x="6629706" y="119637"/>
                    <a:pt x="6699834" y="74815"/>
                  </a:cubicBezTo>
                  <a:lnTo>
                    <a:pt x="6785839" y="15755"/>
                  </a:lnTo>
                  <a:lnTo>
                    <a:pt x="6785839" y="44461"/>
                  </a:lnTo>
                  <a:lnTo>
                    <a:pt x="6731061" y="83894"/>
                  </a:lnTo>
                  <a:cubicBezTo>
                    <a:pt x="6660739" y="131009"/>
                    <a:pt x="6586956" y="174746"/>
                    <a:pt x="6513412" y="219277"/>
                  </a:cubicBezTo>
                  <a:cubicBezTo>
                    <a:pt x="6324294" y="333787"/>
                    <a:pt x="6120854" y="424440"/>
                    <a:pt x="5904039" y="494418"/>
                  </a:cubicBezTo>
                  <a:cubicBezTo>
                    <a:pt x="5174321" y="729798"/>
                    <a:pt x="4501912" y="798186"/>
                    <a:pt x="4068283" y="798186"/>
                  </a:cubicBezTo>
                  <a:cubicBezTo>
                    <a:pt x="3925014" y="798186"/>
                    <a:pt x="3295585" y="787849"/>
                    <a:pt x="3124618" y="775920"/>
                  </a:cubicBezTo>
                  <a:cubicBezTo>
                    <a:pt x="2821842" y="754450"/>
                    <a:pt x="2520978" y="721846"/>
                    <a:pt x="2222978" y="674134"/>
                  </a:cubicBezTo>
                  <a:cubicBezTo>
                    <a:pt x="2013804" y="640735"/>
                    <a:pt x="1805586" y="603361"/>
                    <a:pt x="1601188" y="553263"/>
                  </a:cubicBezTo>
                  <a:cubicBezTo>
                    <a:pt x="1360496" y="504756"/>
                    <a:pt x="1125535" y="439549"/>
                    <a:pt x="891529" y="371162"/>
                  </a:cubicBezTo>
                  <a:cubicBezTo>
                    <a:pt x="819894" y="350486"/>
                    <a:pt x="462676" y="193831"/>
                    <a:pt x="360478" y="148504"/>
                  </a:cubicBezTo>
                  <a:close/>
                </a:path>
              </a:pathLst>
            </a:custGeom>
            <a:solidFill>
              <a:schemeClr val="accent2">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391" name="Group 390">
            <a:extLst>
              <a:ext uri="{FF2B5EF4-FFF2-40B4-BE49-F238E27FC236}">
                <a16:creationId xmlns:a16="http://schemas.microsoft.com/office/drawing/2014/main" id="{A0F79E74-7863-4F84-9768-87F1D95D1B66}"/>
              </a:ext>
            </a:extLst>
          </p:cNvPr>
          <p:cNvGrpSpPr/>
          <p:nvPr/>
        </p:nvGrpSpPr>
        <p:grpSpPr>
          <a:xfrm>
            <a:off x="-3146" y="4066485"/>
            <a:ext cx="12196901" cy="2778472"/>
            <a:chOff x="-3146" y="3803889"/>
            <a:chExt cx="12196901" cy="3041068"/>
          </a:xfrm>
        </p:grpSpPr>
        <p:grpSp>
          <p:nvGrpSpPr>
            <p:cNvPr id="351" name="Graphic 349">
              <a:extLst>
                <a:ext uri="{FF2B5EF4-FFF2-40B4-BE49-F238E27FC236}">
                  <a16:creationId xmlns:a16="http://schemas.microsoft.com/office/drawing/2014/main" id="{6AAE5BC0-A965-49C8-A586-C52F08D1FAA6}"/>
                </a:ext>
              </a:extLst>
            </p:cNvPr>
            <p:cNvGrpSpPr/>
            <p:nvPr/>
          </p:nvGrpSpPr>
          <p:grpSpPr>
            <a:xfrm>
              <a:off x="802" y="3803889"/>
              <a:ext cx="12192953" cy="3041068"/>
              <a:chOff x="-953" y="1514475"/>
              <a:chExt cx="12192953" cy="3829050"/>
            </a:xfrm>
          </p:grpSpPr>
          <p:sp>
            <p:nvSpPr>
              <p:cNvPr id="129" name="Freeform: Shape 128">
                <a:extLst>
                  <a:ext uri="{FF2B5EF4-FFF2-40B4-BE49-F238E27FC236}">
                    <a16:creationId xmlns:a16="http://schemas.microsoft.com/office/drawing/2014/main" id="{E763ECF9-1217-4C2B-BC2D-C3F301931A10}"/>
                  </a:ext>
                </a:extLst>
              </p:cNvPr>
              <p:cNvSpPr/>
              <p:nvPr/>
            </p:nvSpPr>
            <p:spPr>
              <a:xfrm>
                <a:off x="0" y="4151037"/>
                <a:ext cx="4867275" cy="904875"/>
              </a:xfrm>
              <a:custGeom>
                <a:avLst/>
                <a:gdLst>
                  <a:gd name="connsiteX0" fmla="*/ 3367088 w 4867275"/>
                  <a:gd name="connsiteY0" fmla="*/ 86082 h 904875"/>
                  <a:gd name="connsiteX1" fmla="*/ 2744153 w 4867275"/>
                  <a:gd name="connsiteY1" fmla="*/ 68937 h 904875"/>
                  <a:gd name="connsiteX2" fmla="*/ 2684145 w 4867275"/>
                  <a:gd name="connsiteY2" fmla="*/ 80367 h 904875"/>
                  <a:gd name="connsiteX3" fmla="*/ 4870133 w 4867275"/>
                  <a:gd name="connsiteY3" fmla="*/ 529947 h 904875"/>
                  <a:gd name="connsiteX4" fmla="*/ 4868228 w 4867275"/>
                  <a:gd name="connsiteY4" fmla="*/ 542330 h 904875"/>
                  <a:gd name="connsiteX5" fmla="*/ 4690110 w 4867275"/>
                  <a:gd name="connsiteY5" fmla="*/ 508992 h 904875"/>
                  <a:gd name="connsiteX6" fmla="*/ 3483293 w 4867275"/>
                  <a:gd name="connsiteY6" fmla="*/ 348020 h 904875"/>
                  <a:gd name="connsiteX7" fmla="*/ 2422208 w 4867275"/>
                  <a:gd name="connsiteY7" fmla="*/ 342305 h 904875"/>
                  <a:gd name="connsiteX8" fmla="*/ 31433 w 4867275"/>
                  <a:gd name="connsiteY8" fmla="*/ 902374 h 904875"/>
                  <a:gd name="connsiteX9" fmla="*/ 0 w 4867275"/>
                  <a:gd name="connsiteY9" fmla="*/ 911899 h 904875"/>
                  <a:gd name="connsiteX10" fmla="*/ 0 w 4867275"/>
                  <a:gd name="connsiteY10" fmla="*/ 321349 h 904875"/>
                  <a:gd name="connsiteX11" fmla="*/ 27623 w 4867275"/>
                  <a:gd name="connsiteY11" fmla="*/ 316587 h 904875"/>
                  <a:gd name="connsiteX12" fmla="*/ 1003935 w 4867275"/>
                  <a:gd name="connsiteY12" fmla="*/ 71795 h 904875"/>
                  <a:gd name="connsiteX13" fmla="*/ 2651760 w 4867275"/>
                  <a:gd name="connsiteY13" fmla="*/ 5120 h 904875"/>
                  <a:gd name="connsiteX14" fmla="*/ 3345180 w 4867275"/>
                  <a:gd name="connsiteY14" fmla="*/ 81320 h 904875"/>
                  <a:gd name="connsiteX15" fmla="*/ 3367088 w 4867275"/>
                  <a:gd name="connsiteY15" fmla="*/ 86082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7275" h="904875">
                    <a:moveTo>
                      <a:pt x="3367088" y="86082"/>
                    </a:moveTo>
                    <a:cubicBezTo>
                      <a:pt x="3159443" y="75605"/>
                      <a:pt x="2951798" y="66080"/>
                      <a:pt x="2744153" y="68937"/>
                    </a:cubicBezTo>
                    <a:cubicBezTo>
                      <a:pt x="2726055" y="68937"/>
                      <a:pt x="2707005" y="64174"/>
                      <a:pt x="2684145" y="80367"/>
                    </a:cubicBezTo>
                    <a:cubicBezTo>
                      <a:pt x="3433763" y="147042"/>
                      <a:pt x="4161473" y="293727"/>
                      <a:pt x="4870133" y="529947"/>
                    </a:cubicBezTo>
                    <a:cubicBezTo>
                      <a:pt x="4869180" y="533757"/>
                      <a:pt x="4868228" y="538520"/>
                      <a:pt x="4868228" y="542330"/>
                    </a:cubicBezTo>
                    <a:cubicBezTo>
                      <a:pt x="4809173" y="530899"/>
                      <a:pt x="4749165" y="520422"/>
                      <a:pt x="4690110" y="508992"/>
                    </a:cubicBezTo>
                    <a:cubicBezTo>
                      <a:pt x="4291013" y="429934"/>
                      <a:pt x="3889058" y="376595"/>
                      <a:pt x="3483293" y="348020"/>
                    </a:cubicBezTo>
                    <a:cubicBezTo>
                      <a:pt x="3129915" y="324207"/>
                      <a:pt x="2775585" y="320397"/>
                      <a:pt x="2422208" y="342305"/>
                    </a:cubicBezTo>
                    <a:cubicBezTo>
                      <a:pt x="1593533" y="393739"/>
                      <a:pt x="793433" y="567095"/>
                      <a:pt x="31433" y="902374"/>
                    </a:cubicBezTo>
                    <a:cubicBezTo>
                      <a:pt x="21908" y="907137"/>
                      <a:pt x="10478" y="909042"/>
                      <a:pt x="0" y="911899"/>
                    </a:cubicBezTo>
                    <a:cubicBezTo>
                      <a:pt x="0" y="714732"/>
                      <a:pt x="0" y="518517"/>
                      <a:pt x="0" y="321349"/>
                    </a:cubicBezTo>
                    <a:cubicBezTo>
                      <a:pt x="9525" y="319445"/>
                      <a:pt x="19050" y="319445"/>
                      <a:pt x="27623" y="316587"/>
                    </a:cubicBezTo>
                    <a:cubicBezTo>
                      <a:pt x="345758" y="206097"/>
                      <a:pt x="671513" y="127992"/>
                      <a:pt x="1003935" y="71795"/>
                    </a:cubicBezTo>
                    <a:cubicBezTo>
                      <a:pt x="1211580" y="36552"/>
                      <a:pt x="2363153" y="-16788"/>
                      <a:pt x="2651760" y="5120"/>
                    </a:cubicBezTo>
                    <a:cubicBezTo>
                      <a:pt x="2884170" y="23217"/>
                      <a:pt x="3114675" y="49887"/>
                      <a:pt x="3345180" y="81320"/>
                    </a:cubicBezTo>
                    <a:cubicBezTo>
                      <a:pt x="3352800" y="82272"/>
                      <a:pt x="3359468" y="84177"/>
                      <a:pt x="3367088" y="86082"/>
                    </a:cubicBezTo>
                    <a:close/>
                  </a:path>
                </a:pathLst>
              </a:custGeom>
              <a:solidFill>
                <a:schemeClr val="accent1">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0" name="Freeform: Shape 129">
                <a:extLst>
                  <a:ext uri="{FF2B5EF4-FFF2-40B4-BE49-F238E27FC236}">
                    <a16:creationId xmlns:a16="http://schemas.microsoft.com/office/drawing/2014/main" id="{3FD31BFE-8D18-4A1D-AF17-983FEE9B8C3D}"/>
                  </a:ext>
                </a:extLst>
              </p:cNvPr>
              <p:cNvSpPr/>
              <p:nvPr/>
            </p:nvSpPr>
            <p:spPr>
              <a:xfrm>
                <a:off x="7269480" y="3256597"/>
                <a:ext cx="4914900" cy="1352550"/>
              </a:xfrm>
              <a:custGeom>
                <a:avLst/>
                <a:gdLst>
                  <a:gd name="connsiteX0" fmla="*/ 4913947 w 4914900"/>
                  <a:gd name="connsiteY0" fmla="*/ 0 h 1352550"/>
                  <a:gd name="connsiteX1" fmla="*/ 4640580 w 4914900"/>
                  <a:gd name="connsiteY1" fmla="*/ 204788 h 1352550"/>
                  <a:gd name="connsiteX2" fmla="*/ 4413885 w 4914900"/>
                  <a:gd name="connsiteY2" fmla="*/ 350520 h 1352550"/>
                  <a:gd name="connsiteX3" fmla="*/ 3948112 w 4914900"/>
                  <a:gd name="connsiteY3" fmla="*/ 570548 h 1352550"/>
                  <a:gd name="connsiteX4" fmla="*/ 3041333 w 4914900"/>
                  <a:gd name="connsiteY4" fmla="*/ 811530 h 1352550"/>
                  <a:gd name="connsiteX5" fmla="*/ 2436495 w 4914900"/>
                  <a:gd name="connsiteY5" fmla="*/ 864870 h 1352550"/>
                  <a:gd name="connsiteX6" fmla="*/ 1454468 w 4914900"/>
                  <a:gd name="connsiteY6" fmla="*/ 805815 h 1352550"/>
                  <a:gd name="connsiteX7" fmla="*/ 44768 w 4914900"/>
                  <a:gd name="connsiteY7" fmla="*/ 455295 h 1352550"/>
                  <a:gd name="connsiteX8" fmla="*/ 0 w 4914900"/>
                  <a:gd name="connsiteY8" fmla="*/ 450533 h 1352550"/>
                  <a:gd name="connsiteX9" fmla="*/ 10477 w 4914900"/>
                  <a:gd name="connsiteY9" fmla="*/ 459105 h 1352550"/>
                  <a:gd name="connsiteX10" fmla="*/ 549593 w 4914900"/>
                  <a:gd name="connsiteY10" fmla="*/ 739140 h 1352550"/>
                  <a:gd name="connsiteX11" fmla="*/ 1250632 w 4914900"/>
                  <a:gd name="connsiteY11" fmla="*/ 1040130 h 1352550"/>
                  <a:gd name="connsiteX12" fmla="*/ 1898332 w 4914900"/>
                  <a:gd name="connsiteY12" fmla="*/ 1231583 h 1352550"/>
                  <a:gd name="connsiteX13" fmla="*/ 2636520 w 4914900"/>
                  <a:gd name="connsiteY13" fmla="*/ 1341120 h 1352550"/>
                  <a:gd name="connsiteX14" fmla="*/ 3229928 w 4914900"/>
                  <a:gd name="connsiteY14" fmla="*/ 1342073 h 1352550"/>
                  <a:gd name="connsiteX15" fmla="*/ 3962400 w 4914900"/>
                  <a:gd name="connsiteY15" fmla="*/ 1213485 h 1352550"/>
                  <a:gd name="connsiteX16" fmla="*/ 4923472 w 4914900"/>
                  <a:gd name="connsiteY16" fmla="*/ 731520 h 1352550"/>
                  <a:gd name="connsiteX17" fmla="*/ 4913947 w 4914900"/>
                  <a:gd name="connsiteY17"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14900" h="1352550">
                    <a:moveTo>
                      <a:pt x="4913947" y="0"/>
                    </a:moveTo>
                    <a:cubicBezTo>
                      <a:pt x="4825366" y="71438"/>
                      <a:pt x="4734878" y="141923"/>
                      <a:pt x="4640580" y="204788"/>
                    </a:cubicBezTo>
                    <a:cubicBezTo>
                      <a:pt x="4565333" y="254318"/>
                      <a:pt x="4491991" y="307658"/>
                      <a:pt x="4413885" y="350520"/>
                    </a:cubicBezTo>
                    <a:cubicBezTo>
                      <a:pt x="4292918" y="416243"/>
                      <a:pt x="3958590" y="566738"/>
                      <a:pt x="3948112" y="570548"/>
                    </a:cubicBezTo>
                    <a:cubicBezTo>
                      <a:pt x="3655695" y="686753"/>
                      <a:pt x="3352800" y="764858"/>
                      <a:pt x="3041333" y="811530"/>
                    </a:cubicBezTo>
                    <a:cubicBezTo>
                      <a:pt x="2856547" y="840105"/>
                      <a:pt x="2451735" y="864870"/>
                      <a:pt x="2436495" y="864870"/>
                    </a:cubicBezTo>
                    <a:cubicBezTo>
                      <a:pt x="2106930" y="872490"/>
                      <a:pt x="1780222" y="852488"/>
                      <a:pt x="1454468" y="805815"/>
                    </a:cubicBezTo>
                    <a:cubicBezTo>
                      <a:pt x="972502" y="737235"/>
                      <a:pt x="502920" y="621030"/>
                      <a:pt x="44768" y="455295"/>
                    </a:cubicBezTo>
                    <a:cubicBezTo>
                      <a:pt x="31432" y="450533"/>
                      <a:pt x="18097" y="438150"/>
                      <a:pt x="0" y="450533"/>
                    </a:cubicBezTo>
                    <a:cubicBezTo>
                      <a:pt x="3810" y="453390"/>
                      <a:pt x="7620" y="457200"/>
                      <a:pt x="10477" y="459105"/>
                    </a:cubicBezTo>
                    <a:cubicBezTo>
                      <a:pt x="192405" y="547688"/>
                      <a:pt x="367665" y="649605"/>
                      <a:pt x="549593" y="739140"/>
                    </a:cubicBezTo>
                    <a:cubicBezTo>
                      <a:pt x="778193" y="852488"/>
                      <a:pt x="1011555" y="952500"/>
                      <a:pt x="1250632" y="1040130"/>
                    </a:cubicBezTo>
                    <a:cubicBezTo>
                      <a:pt x="1462088" y="1118235"/>
                      <a:pt x="1679257" y="1180148"/>
                      <a:pt x="1898332" y="1231583"/>
                    </a:cubicBezTo>
                    <a:cubicBezTo>
                      <a:pt x="2109788" y="1281113"/>
                      <a:pt x="2629853" y="1341120"/>
                      <a:pt x="2636520" y="1341120"/>
                    </a:cubicBezTo>
                    <a:cubicBezTo>
                      <a:pt x="2833687" y="1360170"/>
                      <a:pt x="3031808" y="1356360"/>
                      <a:pt x="3229928" y="1342073"/>
                    </a:cubicBezTo>
                    <a:cubicBezTo>
                      <a:pt x="3478530" y="1324928"/>
                      <a:pt x="3723322" y="1283970"/>
                      <a:pt x="3962400" y="1213485"/>
                    </a:cubicBezTo>
                    <a:cubicBezTo>
                      <a:pt x="4297680" y="1122998"/>
                      <a:pt x="4923472" y="756285"/>
                      <a:pt x="4923472" y="731520"/>
                    </a:cubicBezTo>
                    <a:cubicBezTo>
                      <a:pt x="4922520" y="500063"/>
                      <a:pt x="4928235" y="12383"/>
                      <a:pt x="4913947" y="0"/>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52" name="Freeform: Shape 351">
                <a:extLst>
                  <a:ext uri="{FF2B5EF4-FFF2-40B4-BE49-F238E27FC236}">
                    <a16:creationId xmlns:a16="http://schemas.microsoft.com/office/drawing/2014/main" id="{4530FCFB-B2EF-45D5-8D3D-4D287DAF9CA0}"/>
                  </a:ext>
                </a:extLst>
              </p:cNvPr>
              <p:cNvSpPr/>
              <p:nvPr/>
            </p:nvSpPr>
            <p:spPr>
              <a:xfrm>
                <a:off x="0" y="1514475"/>
                <a:ext cx="12192000" cy="3829050"/>
              </a:xfrm>
              <a:custGeom>
                <a:avLst/>
                <a:gdLst>
                  <a:gd name="connsiteX0" fmla="*/ 12189142 w 12192000"/>
                  <a:gd name="connsiteY0" fmla="*/ 2646998 h 3829050"/>
                  <a:gd name="connsiteX1" fmla="*/ 12141517 w 12192000"/>
                  <a:gd name="connsiteY1" fmla="*/ 2670810 h 3829050"/>
                  <a:gd name="connsiteX2" fmla="*/ 11187112 w 12192000"/>
                  <a:gd name="connsiteY2" fmla="*/ 3076575 h 3829050"/>
                  <a:gd name="connsiteX3" fmla="*/ 10240327 w 12192000"/>
                  <a:gd name="connsiteY3" fmla="*/ 3248978 h 3829050"/>
                  <a:gd name="connsiteX4" fmla="*/ 9317355 w 12192000"/>
                  <a:gd name="connsiteY4" fmla="*/ 3191828 h 3829050"/>
                  <a:gd name="connsiteX5" fmla="*/ 8830627 w 12192000"/>
                  <a:gd name="connsiteY5" fmla="*/ 3085148 h 3829050"/>
                  <a:gd name="connsiteX6" fmla="*/ 8441055 w 12192000"/>
                  <a:gd name="connsiteY6" fmla="*/ 2957513 h 3829050"/>
                  <a:gd name="connsiteX7" fmla="*/ 7615238 w 12192000"/>
                  <a:gd name="connsiteY7" fmla="*/ 2605088 h 3829050"/>
                  <a:gd name="connsiteX8" fmla="*/ 5779770 w 12192000"/>
                  <a:gd name="connsiteY8" fmla="*/ 1497330 h 3829050"/>
                  <a:gd name="connsiteX9" fmla="*/ 3469005 w 12192000"/>
                  <a:gd name="connsiteY9" fmla="*/ 353378 h 3829050"/>
                  <a:gd name="connsiteX10" fmla="*/ 2181225 w 12192000"/>
                  <a:gd name="connsiteY10" fmla="*/ 64770 h 3829050"/>
                  <a:gd name="connsiteX11" fmla="*/ 1381125 w 12192000"/>
                  <a:gd name="connsiteY11" fmla="*/ 0 h 3829050"/>
                  <a:gd name="connsiteX12" fmla="*/ 466725 w 12192000"/>
                  <a:gd name="connsiteY12" fmla="*/ 26670 h 3829050"/>
                  <a:gd name="connsiteX13" fmla="*/ 0 w 12192000"/>
                  <a:gd name="connsiteY13" fmla="*/ 83820 h 3829050"/>
                  <a:gd name="connsiteX14" fmla="*/ 0 w 12192000"/>
                  <a:gd name="connsiteY14" fmla="*/ 2274570 h 3829050"/>
                  <a:gd name="connsiteX15" fmla="*/ 647700 w 12192000"/>
                  <a:gd name="connsiteY15" fmla="*/ 2130743 h 3829050"/>
                  <a:gd name="connsiteX16" fmla="*/ 647700 w 12192000"/>
                  <a:gd name="connsiteY16" fmla="*/ 2130743 h 3829050"/>
                  <a:gd name="connsiteX17" fmla="*/ 1829753 w 12192000"/>
                  <a:gd name="connsiteY17" fmla="*/ 2048828 h 3829050"/>
                  <a:gd name="connsiteX18" fmla="*/ 3505200 w 12192000"/>
                  <a:gd name="connsiteY18" fmla="*/ 2263140 h 3829050"/>
                  <a:gd name="connsiteX19" fmla="*/ 3523298 w 12192000"/>
                  <a:gd name="connsiteY19" fmla="*/ 2266950 h 3829050"/>
                  <a:gd name="connsiteX20" fmla="*/ 3525203 w 12192000"/>
                  <a:gd name="connsiteY20" fmla="*/ 2273618 h 3829050"/>
                  <a:gd name="connsiteX21" fmla="*/ 3963353 w 12192000"/>
                  <a:gd name="connsiteY21" fmla="*/ 2388870 h 3829050"/>
                  <a:gd name="connsiteX22" fmla="*/ 5601653 w 12192000"/>
                  <a:gd name="connsiteY22" fmla="*/ 3054668 h 3829050"/>
                  <a:gd name="connsiteX23" fmla="*/ 6131243 w 12192000"/>
                  <a:gd name="connsiteY23" fmla="*/ 3321368 h 3829050"/>
                  <a:gd name="connsiteX24" fmla="*/ 6838950 w 12192000"/>
                  <a:gd name="connsiteY24" fmla="*/ 3539490 h 3829050"/>
                  <a:gd name="connsiteX25" fmla="*/ 6838950 w 12192000"/>
                  <a:gd name="connsiteY25" fmla="*/ 3539490 h 3829050"/>
                  <a:gd name="connsiteX26" fmla="*/ 7459028 w 12192000"/>
                  <a:gd name="connsiteY26" fmla="*/ 3684270 h 3829050"/>
                  <a:gd name="connsiteX27" fmla="*/ 8358188 w 12192000"/>
                  <a:gd name="connsiteY27" fmla="*/ 3806190 h 3829050"/>
                  <a:gd name="connsiteX28" fmla="*/ 9299257 w 12192000"/>
                  <a:gd name="connsiteY28" fmla="*/ 3832860 h 3829050"/>
                  <a:gd name="connsiteX29" fmla="*/ 11129962 w 12192000"/>
                  <a:gd name="connsiteY29" fmla="*/ 3469005 h 3829050"/>
                  <a:gd name="connsiteX30" fmla="*/ 11737658 w 12192000"/>
                  <a:gd name="connsiteY30" fmla="*/ 3139440 h 3829050"/>
                  <a:gd name="connsiteX31" fmla="*/ 12151042 w 12192000"/>
                  <a:gd name="connsiteY31" fmla="*/ 2790825 h 3829050"/>
                  <a:gd name="connsiteX32" fmla="*/ 12189142 w 12192000"/>
                  <a:gd name="connsiteY32" fmla="*/ 264699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92000" h="3829050">
                    <a:moveTo>
                      <a:pt x="12189142" y="2646998"/>
                    </a:moveTo>
                    <a:cubicBezTo>
                      <a:pt x="12171998" y="2655570"/>
                      <a:pt x="12155805" y="2663190"/>
                      <a:pt x="12141517" y="2670810"/>
                    </a:cubicBezTo>
                    <a:cubicBezTo>
                      <a:pt x="11835765" y="2834640"/>
                      <a:pt x="11519535" y="2975610"/>
                      <a:pt x="11187112" y="3076575"/>
                    </a:cubicBezTo>
                    <a:cubicBezTo>
                      <a:pt x="10877550" y="3170873"/>
                      <a:pt x="10562273" y="3228023"/>
                      <a:pt x="10240327" y="3248978"/>
                    </a:cubicBezTo>
                    <a:cubicBezTo>
                      <a:pt x="10189845" y="3250883"/>
                      <a:pt x="9434512" y="3210878"/>
                      <a:pt x="9317355" y="3191828"/>
                    </a:cubicBezTo>
                    <a:cubicBezTo>
                      <a:pt x="9153525" y="3165158"/>
                      <a:pt x="8992552" y="3122295"/>
                      <a:pt x="8830627" y="3085148"/>
                    </a:cubicBezTo>
                    <a:cubicBezTo>
                      <a:pt x="8827770" y="3084195"/>
                      <a:pt x="8547735" y="2997518"/>
                      <a:pt x="8441055" y="2957513"/>
                    </a:cubicBezTo>
                    <a:cubicBezTo>
                      <a:pt x="8285798" y="2900363"/>
                      <a:pt x="7646670" y="2621280"/>
                      <a:pt x="7615238" y="2605088"/>
                    </a:cubicBezTo>
                    <a:cubicBezTo>
                      <a:pt x="6972300" y="2286953"/>
                      <a:pt x="6367463" y="1905000"/>
                      <a:pt x="5779770" y="1497330"/>
                    </a:cubicBezTo>
                    <a:cubicBezTo>
                      <a:pt x="5065395" y="1002030"/>
                      <a:pt x="4297680" y="615315"/>
                      <a:pt x="3469005" y="353378"/>
                    </a:cubicBezTo>
                    <a:cubicBezTo>
                      <a:pt x="3279458" y="293370"/>
                      <a:pt x="2514600" y="93345"/>
                      <a:pt x="2181225" y="64770"/>
                    </a:cubicBezTo>
                    <a:cubicBezTo>
                      <a:pt x="2171700" y="63818"/>
                      <a:pt x="1553528" y="0"/>
                      <a:pt x="1381125" y="0"/>
                    </a:cubicBezTo>
                    <a:cubicBezTo>
                      <a:pt x="1359218" y="0"/>
                      <a:pt x="576263" y="8573"/>
                      <a:pt x="466725" y="26670"/>
                    </a:cubicBezTo>
                    <a:cubicBezTo>
                      <a:pt x="309563" y="36195"/>
                      <a:pt x="154305" y="55245"/>
                      <a:pt x="0" y="83820"/>
                    </a:cubicBezTo>
                    <a:cubicBezTo>
                      <a:pt x="0" y="814388"/>
                      <a:pt x="0" y="1544003"/>
                      <a:pt x="0" y="2274570"/>
                    </a:cubicBezTo>
                    <a:cubicBezTo>
                      <a:pt x="212408" y="2212658"/>
                      <a:pt x="430530" y="2172653"/>
                      <a:pt x="647700" y="2130743"/>
                    </a:cubicBezTo>
                    <a:cubicBezTo>
                      <a:pt x="647700" y="2130743"/>
                      <a:pt x="647700" y="2130743"/>
                      <a:pt x="647700" y="2130743"/>
                    </a:cubicBezTo>
                    <a:cubicBezTo>
                      <a:pt x="748665" y="2117408"/>
                      <a:pt x="1756410" y="2044065"/>
                      <a:pt x="1829753" y="2048828"/>
                    </a:cubicBezTo>
                    <a:cubicBezTo>
                      <a:pt x="2273618" y="2045970"/>
                      <a:pt x="2845118" y="2131695"/>
                      <a:pt x="3505200" y="2263140"/>
                    </a:cubicBezTo>
                    <a:cubicBezTo>
                      <a:pt x="3510915" y="2264093"/>
                      <a:pt x="3517583" y="2265998"/>
                      <a:pt x="3523298" y="2266950"/>
                    </a:cubicBezTo>
                    <a:cubicBezTo>
                      <a:pt x="3524250" y="2268855"/>
                      <a:pt x="3524250" y="2271713"/>
                      <a:pt x="3525203" y="2273618"/>
                    </a:cubicBezTo>
                    <a:cubicBezTo>
                      <a:pt x="3671888" y="2308860"/>
                      <a:pt x="3818573" y="2345055"/>
                      <a:pt x="3963353" y="2388870"/>
                    </a:cubicBezTo>
                    <a:cubicBezTo>
                      <a:pt x="4530090" y="2559368"/>
                      <a:pt x="5077778" y="2778443"/>
                      <a:pt x="5601653" y="3054668"/>
                    </a:cubicBezTo>
                    <a:cubicBezTo>
                      <a:pt x="5703570" y="3108960"/>
                      <a:pt x="6059805" y="3296603"/>
                      <a:pt x="6131243" y="3321368"/>
                    </a:cubicBezTo>
                    <a:cubicBezTo>
                      <a:pt x="6364605" y="3403283"/>
                      <a:pt x="6598920" y="3481388"/>
                      <a:pt x="6838950" y="3539490"/>
                    </a:cubicBezTo>
                    <a:lnTo>
                      <a:pt x="6838950" y="3539490"/>
                    </a:lnTo>
                    <a:cubicBezTo>
                      <a:pt x="7042785" y="3599498"/>
                      <a:pt x="7250430" y="3644265"/>
                      <a:pt x="7459028" y="3684270"/>
                    </a:cubicBezTo>
                    <a:cubicBezTo>
                      <a:pt x="7756208" y="3741420"/>
                      <a:pt x="8056245" y="3780473"/>
                      <a:pt x="8358188" y="3806190"/>
                    </a:cubicBezTo>
                    <a:cubicBezTo>
                      <a:pt x="8528685" y="3820478"/>
                      <a:pt x="9156382" y="3832860"/>
                      <a:pt x="9299257" y="3832860"/>
                    </a:cubicBezTo>
                    <a:cubicBezTo>
                      <a:pt x="9731693" y="3832860"/>
                      <a:pt x="10402252" y="3750945"/>
                      <a:pt x="11129962" y="3469005"/>
                    </a:cubicBezTo>
                    <a:cubicBezTo>
                      <a:pt x="11346180" y="3385185"/>
                      <a:pt x="11549062" y="3276600"/>
                      <a:pt x="11737658" y="3139440"/>
                    </a:cubicBezTo>
                    <a:cubicBezTo>
                      <a:pt x="11884342" y="3032760"/>
                      <a:pt x="12031980" y="2929890"/>
                      <a:pt x="12151042" y="2790825"/>
                    </a:cubicBezTo>
                    <a:cubicBezTo>
                      <a:pt x="12185333" y="2749868"/>
                      <a:pt x="12198667" y="2704148"/>
                      <a:pt x="12189142" y="2646998"/>
                    </a:cubicBezTo>
                    <a:close/>
                  </a:path>
                </a:pathLst>
              </a:custGeom>
              <a:solidFill>
                <a:schemeClr val="accent2">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1" name="Freeform: Shape 130">
                <a:extLst>
                  <a:ext uri="{FF2B5EF4-FFF2-40B4-BE49-F238E27FC236}">
                    <a16:creationId xmlns:a16="http://schemas.microsoft.com/office/drawing/2014/main" id="{40309ABF-4CC7-44F7-9A48-F67189F0D932}"/>
                  </a:ext>
                </a:extLst>
              </p:cNvPr>
              <p:cNvSpPr/>
              <p:nvPr/>
            </p:nvSpPr>
            <p:spPr>
              <a:xfrm>
                <a:off x="-953" y="3549998"/>
                <a:ext cx="5915025" cy="1371600"/>
              </a:xfrm>
              <a:custGeom>
                <a:avLst/>
                <a:gdLst>
                  <a:gd name="connsiteX0" fmla="*/ 5905500 w 5915025"/>
                  <a:gd name="connsiteY0" fmla="*/ 1174801 h 1371600"/>
                  <a:gd name="connsiteX1" fmla="*/ 5602605 w 5915025"/>
                  <a:gd name="connsiteY1" fmla="*/ 1006209 h 1371600"/>
                  <a:gd name="connsiteX2" fmla="*/ 3964305 w 5915025"/>
                  <a:gd name="connsiteY2" fmla="*/ 340411 h 1371600"/>
                  <a:gd name="connsiteX3" fmla="*/ 3505200 w 5915025"/>
                  <a:gd name="connsiteY3" fmla="*/ 214681 h 1371600"/>
                  <a:gd name="connsiteX4" fmla="*/ 3086100 w 5915025"/>
                  <a:gd name="connsiteY4" fmla="*/ 128956 h 1371600"/>
                  <a:gd name="connsiteX5" fmla="*/ 1829753 w 5915025"/>
                  <a:gd name="connsiteY5" fmla="*/ 369 h 1371600"/>
                  <a:gd name="connsiteX6" fmla="*/ 951548 w 5915025"/>
                  <a:gd name="connsiteY6" fmla="*/ 44183 h 1371600"/>
                  <a:gd name="connsiteX7" fmla="*/ 647700 w 5915025"/>
                  <a:gd name="connsiteY7" fmla="*/ 82283 h 1371600"/>
                  <a:gd name="connsiteX8" fmla="*/ 0 w 5915025"/>
                  <a:gd name="connsiteY8" fmla="*/ 226111 h 1371600"/>
                  <a:gd name="connsiteX9" fmla="*/ 0 w 5915025"/>
                  <a:gd name="connsiteY9" fmla="*/ 921436 h 1371600"/>
                  <a:gd name="connsiteX10" fmla="*/ 27623 w 5915025"/>
                  <a:gd name="connsiteY10" fmla="*/ 916673 h 1371600"/>
                  <a:gd name="connsiteX11" fmla="*/ 1003935 w 5915025"/>
                  <a:gd name="connsiteY11" fmla="*/ 671881 h 1371600"/>
                  <a:gd name="connsiteX12" fmla="*/ 2651760 w 5915025"/>
                  <a:gd name="connsiteY12" fmla="*/ 605206 h 1371600"/>
                  <a:gd name="connsiteX13" fmla="*/ 3636645 w 5915025"/>
                  <a:gd name="connsiteY13" fmla="*/ 733794 h 1371600"/>
                  <a:gd name="connsiteX14" fmla="*/ 5668328 w 5915025"/>
                  <a:gd name="connsiteY14" fmla="*/ 1356729 h 1371600"/>
                  <a:gd name="connsiteX15" fmla="*/ 5753100 w 5915025"/>
                  <a:gd name="connsiteY15" fmla="*/ 1371969 h 1371600"/>
                  <a:gd name="connsiteX16" fmla="*/ 4879658 w 5915025"/>
                  <a:gd name="connsiteY16" fmla="*/ 926198 h 1371600"/>
                  <a:gd name="connsiteX17" fmla="*/ 3968115 w 5915025"/>
                  <a:gd name="connsiteY17" fmla="*/ 569963 h 1371600"/>
                  <a:gd name="connsiteX18" fmla="*/ 5295900 w 5915025"/>
                  <a:gd name="connsiteY18" fmla="*/ 950011 h 1371600"/>
                  <a:gd name="connsiteX19" fmla="*/ 5700713 w 5915025"/>
                  <a:gd name="connsiteY19" fmla="*/ 1102411 h 1371600"/>
                  <a:gd name="connsiteX20" fmla="*/ 5920740 w 5915025"/>
                  <a:gd name="connsiteY20" fmla="*/ 1190041 h 1371600"/>
                  <a:gd name="connsiteX21" fmla="*/ 5905500 w 5915025"/>
                  <a:gd name="connsiteY21" fmla="*/ 1174801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15025" h="1371600">
                    <a:moveTo>
                      <a:pt x="5905500" y="1174801"/>
                    </a:moveTo>
                    <a:cubicBezTo>
                      <a:pt x="5804535" y="1117651"/>
                      <a:pt x="5704523" y="1059548"/>
                      <a:pt x="5602605" y="1006209"/>
                    </a:cubicBezTo>
                    <a:cubicBezTo>
                      <a:pt x="5078730" y="729984"/>
                      <a:pt x="4531043" y="511861"/>
                      <a:pt x="3964305" y="340411"/>
                    </a:cubicBezTo>
                    <a:cubicBezTo>
                      <a:pt x="3819525" y="296596"/>
                      <a:pt x="3510915" y="215633"/>
                      <a:pt x="3505200" y="214681"/>
                    </a:cubicBezTo>
                    <a:cubicBezTo>
                      <a:pt x="3494723" y="214681"/>
                      <a:pt x="3216593" y="154674"/>
                      <a:pt x="3086100" y="128956"/>
                    </a:cubicBezTo>
                    <a:cubicBezTo>
                      <a:pt x="2921318" y="96571"/>
                      <a:pt x="2266950" y="18466"/>
                      <a:pt x="1829753" y="369"/>
                    </a:cubicBezTo>
                    <a:cubicBezTo>
                      <a:pt x="1756410" y="-4394"/>
                      <a:pt x="1012508" y="38469"/>
                      <a:pt x="951548" y="44183"/>
                    </a:cubicBezTo>
                    <a:cubicBezTo>
                      <a:pt x="849630" y="53708"/>
                      <a:pt x="748665" y="69901"/>
                      <a:pt x="647700" y="82283"/>
                    </a:cubicBezTo>
                    <a:cubicBezTo>
                      <a:pt x="430530" y="124194"/>
                      <a:pt x="212408" y="164199"/>
                      <a:pt x="0" y="226111"/>
                    </a:cubicBezTo>
                    <a:cubicBezTo>
                      <a:pt x="0" y="457569"/>
                      <a:pt x="0" y="689979"/>
                      <a:pt x="0" y="921436"/>
                    </a:cubicBezTo>
                    <a:cubicBezTo>
                      <a:pt x="9525" y="919531"/>
                      <a:pt x="19050" y="919531"/>
                      <a:pt x="27623" y="916673"/>
                    </a:cubicBezTo>
                    <a:cubicBezTo>
                      <a:pt x="345758" y="806184"/>
                      <a:pt x="671513" y="728079"/>
                      <a:pt x="1003935" y="671881"/>
                    </a:cubicBezTo>
                    <a:cubicBezTo>
                      <a:pt x="1211580" y="636638"/>
                      <a:pt x="2363153" y="583298"/>
                      <a:pt x="2651760" y="605206"/>
                    </a:cubicBezTo>
                    <a:cubicBezTo>
                      <a:pt x="2884170" y="623304"/>
                      <a:pt x="3548063" y="715696"/>
                      <a:pt x="3636645" y="733794"/>
                    </a:cubicBezTo>
                    <a:cubicBezTo>
                      <a:pt x="4334828" y="871906"/>
                      <a:pt x="5013008" y="1078598"/>
                      <a:pt x="5668328" y="1356729"/>
                    </a:cubicBezTo>
                    <a:cubicBezTo>
                      <a:pt x="5720715" y="1378636"/>
                      <a:pt x="5720715" y="1378636"/>
                      <a:pt x="5753100" y="1371969"/>
                    </a:cubicBezTo>
                    <a:cubicBezTo>
                      <a:pt x="5472113" y="1197661"/>
                      <a:pt x="5177790" y="1058596"/>
                      <a:pt x="4879658" y="926198"/>
                    </a:cubicBezTo>
                    <a:cubicBezTo>
                      <a:pt x="4581525" y="793801"/>
                      <a:pt x="4275773" y="680454"/>
                      <a:pt x="3968115" y="569963"/>
                    </a:cubicBezTo>
                    <a:cubicBezTo>
                      <a:pt x="4411980" y="657594"/>
                      <a:pt x="5289233" y="941438"/>
                      <a:pt x="5295900" y="950011"/>
                    </a:cubicBezTo>
                    <a:cubicBezTo>
                      <a:pt x="5434013" y="990969"/>
                      <a:pt x="5566410" y="1050023"/>
                      <a:pt x="5700713" y="1102411"/>
                    </a:cubicBezTo>
                    <a:cubicBezTo>
                      <a:pt x="5744528" y="1119556"/>
                      <a:pt x="5894070" y="1192898"/>
                      <a:pt x="5920740" y="1190041"/>
                    </a:cubicBezTo>
                    <a:cubicBezTo>
                      <a:pt x="5916930" y="1185279"/>
                      <a:pt x="5912168" y="1178611"/>
                      <a:pt x="5905500" y="1174801"/>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363" name="Freeform: Shape 362">
              <a:extLst>
                <a:ext uri="{FF2B5EF4-FFF2-40B4-BE49-F238E27FC236}">
                  <a16:creationId xmlns:a16="http://schemas.microsoft.com/office/drawing/2014/main" id="{97ED828F-D50C-47E6-9CE8-85238F75A386}"/>
                </a:ext>
              </a:extLst>
            </p:cNvPr>
            <p:cNvSpPr/>
            <p:nvPr/>
          </p:nvSpPr>
          <p:spPr>
            <a:xfrm>
              <a:off x="-3146" y="3925479"/>
              <a:ext cx="8373665" cy="2439302"/>
            </a:xfrm>
            <a:custGeom>
              <a:avLst/>
              <a:gdLst>
                <a:gd name="connsiteX0" fmla="*/ 1384936 w 8373665"/>
                <a:gd name="connsiteY0" fmla="*/ 0 h 2439302"/>
                <a:gd name="connsiteX1" fmla="*/ 2187243 w 8373665"/>
                <a:gd name="connsiteY1" fmla="*/ 54074 h 2439302"/>
                <a:gd name="connsiteX2" fmla="*/ 3478575 w 8373665"/>
                <a:gd name="connsiteY2" fmla="*/ 295021 h 2439302"/>
                <a:gd name="connsiteX3" fmla="*/ 5795715 w 8373665"/>
                <a:gd name="connsiteY3" fmla="*/ 1250062 h 2439302"/>
                <a:gd name="connsiteX4" fmla="*/ 7636247 w 8373665"/>
                <a:gd name="connsiteY4" fmla="*/ 2174885 h 2439302"/>
                <a:gd name="connsiteX5" fmla="*/ 8273705 w 8373665"/>
                <a:gd name="connsiteY5" fmla="*/ 2404910 h 2439302"/>
                <a:gd name="connsiteX6" fmla="*/ 8373665 w 8373665"/>
                <a:gd name="connsiteY6" fmla="*/ 2439302 h 2439302"/>
                <a:gd name="connsiteX7" fmla="*/ 8364039 w 8373665"/>
                <a:gd name="connsiteY7" fmla="*/ 2436304 h 2439302"/>
                <a:gd name="connsiteX8" fmla="*/ 7616993 w 8373665"/>
                <a:gd name="connsiteY8" fmla="*/ 2180936 h 2439302"/>
                <a:gd name="connsiteX9" fmla="*/ 5781525 w 8373665"/>
                <a:gd name="connsiteY9" fmla="*/ 1301144 h 2439302"/>
                <a:gd name="connsiteX10" fmla="*/ 3470760 w 8373665"/>
                <a:gd name="connsiteY10" fmla="*/ 392606 h 2439302"/>
                <a:gd name="connsiteX11" fmla="*/ 2182980 w 8373665"/>
                <a:gd name="connsiteY11" fmla="*/ 163391 h 2439302"/>
                <a:gd name="connsiteX12" fmla="*/ 1382880 w 8373665"/>
                <a:gd name="connsiteY12" fmla="*/ 111950 h 2439302"/>
                <a:gd name="connsiteX13" fmla="*/ 468480 w 8373665"/>
                <a:gd name="connsiteY13" fmla="*/ 133132 h 2439302"/>
                <a:gd name="connsiteX14" fmla="*/ 1755 w 8373665"/>
                <a:gd name="connsiteY14" fmla="*/ 178521 h 2439302"/>
                <a:gd name="connsiteX15" fmla="*/ 1755 w 8373665"/>
                <a:gd name="connsiteY15" fmla="*/ 1898588 h 2439302"/>
                <a:gd name="connsiteX16" fmla="*/ 0 w 8373665"/>
                <a:gd name="connsiteY16" fmla="*/ 1898948 h 2439302"/>
                <a:gd name="connsiteX17" fmla="*/ 0 w 8373665"/>
                <a:gd name="connsiteY17" fmla="*/ 69978 h 2439302"/>
                <a:gd name="connsiteX18" fmla="*/ 468013 w 8373665"/>
                <a:gd name="connsiteY18" fmla="*/ 22266 h 2439302"/>
                <a:gd name="connsiteX19" fmla="*/ 1384936 w 8373665"/>
                <a:gd name="connsiteY19" fmla="*/ 0 h 2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73665" h="2439302">
                  <a:moveTo>
                    <a:pt x="1384936" y="0"/>
                  </a:moveTo>
                  <a:cubicBezTo>
                    <a:pt x="1557814" y="0"/>
                    <a:pt x="2177692" y="53279"/>
                    <a:pt x="2187243" y="54074"/>
                  </a:cubicBezTo>
                  <a:cubicBezTo>
                    <a:pt x="2521538" y="77930"/>
                    <a:pt x="3288505" y="244923"/>
                    <a:pt x="3478575" y="295021"/>
                  </a:cubicBezTo>
                  <a:cubicBezTo>
                    <a:pt x="4309537" y="513702"/>
                    <a:pt x="5079369" y="836555"/>
                    <a:pt x="5795715" y="1250062"/>
                  </a:cubicBezTo>
                  <a:cubicBezTo>
                    <a:pt x="6385030" y="1590409"/>
                    <a:pt x="6991535" y="1909286"/>
                    <a:pt x="7636247" y="2174885"/>
                  </a:cubicBezTo>
                  <a:cubicBezTo>
                    <a:pt x="7659886" y="2185023"/>
                    <a:pt x="8026297" y="2318618"/>
                    <a:pt x="8273705" y="2404910"/>
                  </a:cubicBezTo>
                  <a:lnTo>
                    <a:pt x="8373665" y="2439302"/>
                  </a:lnTo>
                  <a:lnTo>
                    <a:pt x="8364039" y="2436304"/>
                  </a:lnTo>
                  <a:cubicBezTo>
                    <a:pt x="8137266" y="2363296"/>
                    <a:pt x="7644496" y="2192188"/>
                    <a:pt x="7616993" y="2180936"/>
                  </a:cubicBezTo>
                  <a:cubicBezTo>
                    <a:pt x="6974055" y="1928270"/>
                    <a:pt x="6369219" y="1624919"/>
                    <a:pt x="5781525" y="1301144"/>
                  </a:cubicBezTo>
                  <a:cubicBezTo>
                    <a:pt x="5067150" y="907772"/>
                    <a:pt x="4299435" y="600639"/>
                    <a:pt x="3470760" y="392606"/>
                  </a:cubicBezTo>
                  <a:cubicBezTo>
                    <a:pt x="3281213" y="344947"/>
                    <a:pt x="2516356" y="186086"/>
                    <a:pt x="2182980" y="163391"/>
                  </a:cubicBezTo>
                  <a:cubicBezTo>
                    <a:pt x="2173455" y="162635"/>
                    <a:pt x="1555283" y="111950"/>
                    <a:pt x="1382880" y="111950"/>
                  </a:cubicBezTo>
                  <a:cubicBezTo>
                    <a:pt x="1360973" y="111950"/>
                    <a:pt x="578019" y="118759"/>
                    <a:pt x="468480" y="133132"/>
                  </a:cubicBezTo>
                  <a:cubicBezTo>
                    <a:pt x="311318" y="140697"/>
                    <a:pt x="156060" y="155826"/>
                    <a:pt x="1755" y="178521"/>
                  </a:cubicBezTo>
                  <a:lnTo>
                    <a:pt x="1755" y="1898588"/>
                  </a:lnTo>
                  <a:lnTo>
                    <a:pt x="0" y="1898948"/>
                  </a:lnTo>
                  <a:cubicBezTo>
                    <a:pt x="0" y="1289027"/>
                    <a:pt x="0" y="679900"/>
                    <a:pt x="0" y="69978"/>
                  </a:cubicBezTo>
                  <a:cubicBezTo>
                    <a:pt x="154731" y="46122"/>
                    <a:pt x="310417" y="30218"/>
                    <a:pt x="468013" y="22266"/>
                  </a:cubicBezTo>
                  <a:cubicBezTo>
                    <a:pt x="577853" y="7157"/>
                    <a:pt x="1362968" y="0"/>
                    <a:pt x="1384936"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65" name="Freeform: Shape 364">
              <a:extLst>
                <a:ext uri="{FF2B5EF4-FFF2-40B4-BE49-F238E27FC236}">
                  <a16:creationId xmlns:a16="http://schemas.microsoft.com/office/drawing/2014/main" id="{4316EBCC-FC65-4E99-B0E7-26C8006C5613}"/>
                </a:ext>
              </a:extLst>
            </p:cNvPr>
            <p:cNvSpPr/>
            <p:nvPr/>
          </p:nvSpPr>
          <p:spPr>
            <a:xfrm>
              <a:off x="5400296" y="5939303"/>
              <a:ext cx="6785839" cy="798186"/>
            </a:xfrm>
            <a:custGeom>
              <a:avLst/>
              <a:gdLst>
                <a:gd name="connsiteX0" fmla="*/ 0 w 6785839"/>
                <a:gd name="connsiteY0" fmla="*/ 0 h 798186"/>
                <a:gd name="connsiteX1" fmla="*/ 346779 w 6785839"/>
                <a:gd name="connsiteY1" fmla="*/ 136280 h 798186"/>
                <a:gd name="connsiteX2" fmla="*/ 876369 w 6785839"/>
                <a:gd name="connsiteY2" fmla="*/ 348095 h 798186"/>
                <a:gd name="connsiteX3" fmla="*/ 1584076 w 6785839"/>
                <a:gd name="connsiteY3" fmla="*/ 521330 h 798186"/>
                <a:gd name="connsiteX4" fmla="*/ 2204154 w 6785839"/>
                <a:gd name="connsiteY4" fmla="*/ 636315 h 798186"/>
                <a:gd name="connsiteX5" fmla="*/ 3103314 w 6785839"/>
                <a:gd name="connsiteY5" fmla="*/ 733145 h 798186"/>
                <a:gd name="connsiteX6" fmla="*/ 4044383 w 6785839"/>
                <a:gd name="connsiteY6" fmla="*/ 754327 h 798186"/>
                <a:gd name="connsiteX7" fmla="*/ 5875088 w 6785839"/>
                <a:gd name="connsiteY7" fmla="*/ 465350 h 798186"/>
                <a:gd name="connsiteX8" fmla="*/ 6482784 w 6785839"/>
                <a:gd name="connsiteY8" fmla="*/ 203606 h 798186"/>
                <a:gd name="connsiteX9" fmla="*/ 6699834 w 6785839"/>
                <a:gd name="connsiteY9" fmla="*/ 74815 h 798186"/>
                <a:gd name="connsiteX10" fmla="*/ 6785839 w 6785839"/>
                <a:gd name="connsiteY10" fmla="*/ 15755 h 798186"/>
                <a:gd name="connsiteX11" fmla="*/ 6785839 w 6785839"/>
                <a:gd name="connsiteY11" fmla="*/ 44461 h 798186"/>
                <a:gd name="connsiteX12" fmla="*/ 6731061 w 6785839"/>
                <a:gd name="connsiteY12" fmla="*/ 83894 h 798186"/>
                <a:gd name="connsiteX13" fmla="*/ 6513412 w 6785839"/>
                <a:gd name="connsiteY13" fmla="*/ 219277 h 798186"/>
                <a:gd name="connsiteX14" fmla="*/ 5904039 w 6785839"/>
                <a:gd name="connsiteY14" fmla="*/ 494418 h 798186"/>
                <a:gd name="connsiteX15" fmla="*/ 4068283 w 6785839"/>
                <a:gd name="connsiteY15" fmla="*/ 798186 h 798186"/>
                <a:gd name="connsiteX16" fmla="*/ 3124618 w 6785839"/>
                <a:gd name="connsiteY16" fmla="*/ 775920 h 798186"/>
                <a:gd name="connsiteX17" fmla="*/ 2222978 w 6785839"/>
                <a:gd name="connsiteY17" fmla="*/ 674134 h 798186"/>
                <a:gd name="connsiteX18" fmla="*/ 1601188 w 6785839"/>
                <a:gd name="connsiteY18" fmla="*/ 553263 h 798186"/>
                <a:gd name="connsiteX19" fmla="*/ 891529 w 6785839"/>
                <a:gd name="connsiteY19" fmla="*/ 371162 h 798186"/>
                <a:gd name="connsiteX20" fmla="*/ 360478 w 6785839"/>
                <a:gd name="connsiteY20" fmla="*/ 148504 h 79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85839" h="798186">
                  <a:moveTo>
                    <a:pt x="0" y="0"/>
                  </a:moveTo>
                  <a:lnTo>
                    <a:pt x="346779" y="136280"/>
                  </a:lnTo>
                  <a:cubicBezTo>
                    <a:pt x="448696" y="179399"/>
                    <a:pt x="804931" y="328427"/>
                    <a:pt x="876369" y="348095"/>
                  </a:cubicBezTo>
                  <a:cubicBezTo>
                    <a:pt x="1109731" y="413153"/>
                    <a:pt x="1344046" y="475185"/>
                    <a:pt x="1584076" y="521330"/>
                  </a:cubicBezTo>
                  <a:cubicBezTo>
                    <a:pt x="1787911" y="568989"/>
                    <a:pt x="1995556" y="604543"/>
                    <a:pt x="2204154" y="636315"/>
                  </a:cubicBezTo>
                  <a:cubicBezTo>
                    <a:pt x="2501334" y="681705"/>
                    <a:pt x="2801371" y="712721"/>
                    <a:pt x="3103314" y="733145"/>
                  </a:cubicBezTo>
                  <a:cubicBezTo>
                    <a:pt x="3273811" y="744493"/>
                    <a:pt x="3901508" y="754327"/>
                    <a:pt x="4044383" y="754327"/>
                  </a:cubicBezTo>
                  <a:cubicBezTo>
                    <a:pt x="4476819" y="754327"/>
                    <a:pt x="5147378" y="689269"/>
                    <a:pt x="5875088" y="465350"/>
                  </a:cubicBezTo>
                  <a:cubicBezTo>
                    <a:pt x="6091306" y="398779"/>
                    <a:pt x="6294188" y="312540"/>
                    <a:pt x="6482784" y="203606"/>
                  </a:cubicBezTo>
                  <a:cubicBezTo>
                    <a:pt x="6556126" y="161243"/>
                    <a:pt x="6629706" y="119637"/>
                    <a:pt x="6699834" y="74815"/>
                  </a:cubicBezTo>
                  <a:lnTo>
                    <a:pt x="6785839" y="15755"/>
                  </a:lnTo>
                  <a:lnTo>
                    <a:pt x="6785839" y="44461"/>
                  </a:lnTo>
                  <a:lnTo>
                    <a:pt x="6731061" y="83894"/>
                  </a:lnTo>
                  <a:cubicBezTo>
                    <a:pt x="6660739" y="131009"/>
                    <a:pt x="6586956" y="174746"/>
                    <a:pt x="6513412" y="219277"/>
                  </a:cubicBezTo>
                  <a:cubicBezTo>
                    <a:pt x="6324294" y="333787"/>
                    <a:pt x="6120854" y="424440"/>
                    <a:pt x="5904039" y="494418"/>
                  </a:cubicBezTo>
                  <a:cubicBezTo>
                    <a:pt x="5174321" y="729798"/>
                    <a:pt x="4501912" y="798186"/>
                    <a:pt x="4068283" y="798186"/>
                  </a:cubicBezTo>
                  <a:cubicBezTo>
                    <a:pt x="3925014" y="798186"/>
                    <a:pt x="3295585" y="787849"/>
                    <a:pt x="3124618" y="775920"/>
                  </a:cubicBezTo>
                  <a:cubicBezTo>
                    <a:pt x="2821842" y="754450"/>
                    <a:pt x="2520978" y="721846"/>
                    <a:pt x="2222978" y="674134"/>
                  </a:cubicBezTo>
                  <a:cubicBezTo>
                    <a:pt x="2013804" y="640735"/>
                    <a:pt x="1805586" y="603361"/>
                    <a:pt x="1601188" y="553263"/>
                  </a:cubicBezTo>
                  <a:cubicBezTo>
                    <a:pt x="1360496" y="504756"/>
                    <a:pt x="1125535" y="439549"/>
                    <a:pt x="891529" y="371162"/>
                  </a:cubicBezTo>
                  <a:cubicBezTo>
                    <a:pt x="819894" y="350486"/>
                    <a:pt x="462676" y="193831"/>
                    <a:pt x="360478" y="148504"/>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97" name="Oval 396">
            <a:extLst>
              <a:ext uri="{FF2B5EF4-FFF2-40B4-BE49-F238E27FC236}">
                <a16:creationId xmlns:a16="http://schemas.microsoft.com/office/drawing/2014/main" id="{FF1C2410-8239-4CC9-A974-074BEEBDE0C6}"/>
              </a:ext>
            </a:extLst>
          </p:cNvPr>
          <p:cNvSpPr/>
          <p:nvPr/>
        </p:nvSpPr>
        <p:spPr>
          <a:xfrm>
            <a:off x="481123" y="4439471"/>
            <a:ext cx="762187" cy="76218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98" name="Oval 397">
            <a:extLst>
              <a:ext uri="{FF2B5EF4-FFF2-40B4-BE49-F238E27FC236}">
                <a16:creationId xmlns:a16="http://schemas.microsoft.com/office/drawing/2014/main" id="{38B78EB2-C665-41D3-B81F-591E2A88BDEC}"/>
              </a:ext>
            </a:extLst>
          </p:cNvPr>
          <p:cNvSpPr/>
          <p:nvPr/>
        </p:nvSpPr>
        <p:spPr>
          <a:xfrm>
            <a:off x="10520003" y="5103756"/>
            <a:ext cx="464131" cy="46413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99" name="Chord 398">
            <a:extLst>
              <a:ext uri="{FF2B5EF4-FFF2-40B4-BE49-F238E27FC236}">
                <a16:creationId xmlns:a16="http://schemas.microsoft.com/office/drawing/2014/main" id="{D247781B-136F-4851-843B-F4CA5D814057}"/>
              </a:ext>
            </a:extLst>
          </p:cNvPr>
          <p:cNvSpPr/>
          <p:nvPr/>
        </p:nvSpPr>
        <p:spPr>
          <a:xfrm>
            <a:off x="7393628" y="5763577"/>
            <a:ext cx="2121738" cy="2121738"/>
          </a:xfrm>
          <a:prstGeom prst="chord">
            <a:avLst>
              <a:gd name="adj1" fmla="val 10803306"/>
              <a:gd name="adj2" fmla="val 21583073"/>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00" name="Oval 399">
            <a:extLst>
              <a:ext uri="{FF2B5EF4-FFF2-40B4-BE49-F238E27FC236}">
                <a16:creationId xmlns:a16="http://schemas.microsoft.com/office/drawing/2014/main" id="{874F8737-877D-44A1-96FA-332073373BCD}"/>
              </a:ext>
            </a:extLst>
          </p:cNvPr>
          <p:cNvSpPr/>
          <p:nvPr/>
        </p:nvSpPr>
        <p:spPr>
          <a:xfrm>
            <a:off x="9256939" y="6160415"/>
            <a:ext cx="516853" cy="51685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01" name="Oval 400">
            <a:extLst>
              <a:ext uri="{FF2B5EF4-FFF2-40B4-BE49-F238E27FC236}">
                <a16:creationId xmlns:a16="http://schemas.microsoft.com/office/drawing/2014/main" id="{28DC8FB9-559E-4914-9461-64DFB59B3929}"/>
              </a:ext>
            </a:extLst>
          </p:cNvPr>
          <p:cNvSpPr/>
          <p:nvPr/>
        </p:nvSpPr>
        <p:spPr>
          <a:xfrm>
            <a:off x="10858712" y="5119682"/>
            <a:ext cx="826317" cy="82631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02" name="Chord 401">
            <a:extLst>
              <a:ext uri="{FF2B5EF4-FFF2-40B4-BE49-F238E27FC236}">
                <a16:creationId xmlns:a16="http://schemas.microsoft.com/office/drawing/2014/main" id="{3C3D465C-9B15-468F-8ACB-64184D90AFDF}"/>
              </a:ext>
            </a:extLst>
          </p:cNvPr>
          <p:cNvSpPr/>
          <p:nvPr/>
        </p:nvSpPr>
        <p:spPr>
          <a:xfrm>
            <a:off x="-1045273" y="4745071"/>
            <a:ext cx="2121738" cy="2121738"/>
          </a:xfrm>
          <a:prstGeom prst="chord">
            <a:avLst>
              <a:gd name="adj1" fmla="val 16143856"/>
              <a:gd name="adj2" fmla="val 547365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03" name="Oval 402">
            <a:extLst>
              <a:ext uri="{FF2B5EF4-FFF2-40B4-BE49-F238E27FC236}">
                <a16:creationId xmlns:a16="http://schemas.microsoft.com/office/drawing/2014/main" id="{74FC5B2C-91FA-4BDC-904A-7FBF5E9FE4CD}"/>
              </a:ext>
            </a:extLst>
          </p:cNvPr>
          <p:cNvSpPr/>
          <p:nvPr/>
        </p:nvSpPr>
        <p:spPr>
          <a:xfrm>
            <a:off x="3742364" y="4841417"/>
            <a:ext cx="962308" cy="96230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04" name="Oval 403">
            <a:extLst>
              <a:ext uri="{FF2B5EF4-FFF2-40B4-BE49-F238E27FC236}">
                <a16:creationId xmlns:a16="http://schemas.microsoft.com/office/drawing/2014/main" id="{E74566E0-6CBC-416D-80E4-A4DEAE36D71B}"/>
              </a:ext>
            </a:extLst>
          </p:cNvPr>
          <p:cNvSpPr/>
          <p:nvPr/>
        </p:nvSpPr>
        <p:spPr>
          <a:xfrm>
            <a:off x="3227515" y="5371302"/>
            <a:ext cx="286720" cy="28672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05" name="Oval 404">
            <a:extLst>
              <a:ext uri="{FF2B5EF4-FFF2-40B4-BE49-F238E27FC236}">
                <a16:creationId xmlns:a16="http://schemas.microsoft.com/office/drawing/2014/main" id="{FCA99BF4-A745-405E-B005-3BD12D3D8E49}"/>
              </a:ext>
            </a:extLst>
          </p:cNvPr>
          <p:cNvSpPr/>
          <p:nvPr/>
        </p:nvSpPr>
        <p:spPr>
          <a:xfrm>
            <a:off x="2712665" y="5604458"/>
            <a:ext cx="656604" cy="65660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06" name="Oval 405">
            <a:extLst>
              <a:ext uri="{FF2B5EF4-FFF2-40B4-BE49-F238E27FC236}">
                <a16:creationId xmlns:a16="http://schemas.microsoft.com/office/drawing/2014/main" id="{C49C93BC-E520-457B-9EBA-E4BCDF2FB7C4}"/>
              </a:ext>
            </a:extLst>
          </p:cNvPr>
          <p:cNvSpPr/>
          <p:nvPr/>
        </p:nvSpPr>
        <p:spPr>
          <a:xfrm>
            <a:off x="1751580" y="4816286"/>
            <a:ext cx="682849" cy="68284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07" name="Oval 406">
            <a:extLst>
              <a:ext uri="{FF2B5EF4-FFF2-40B4-BE49-F238E27FC236}">
                <a16:creationId xmlns:a16="http://schemas.microsoft.com/office/drawing/2014/main" id="{CD091B21-FA27-451B-ADC4-DCEFA8E2C329}"/>
              </a:ext>
            </a:extLst>
          </p:cNvPr>
          <p:cNvSpPr/>
          <p:nvPr/>
        </p:nvSpPr>
        <p:spPr>
          <a:xfrm>
            <a:off x="4783042" y="6104314"/>
            <a:ext cx="776344" cy="77634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08" name="Oval 407">
            <a:extLst>
              <a:ext uri="{FF2B5EF4-FFF2-40B4-BE49-F238E27FC236}">
                <a16:creationId xmlns:a16="http://schemas.microsoft.com/office/drawing/2014/main" id="{2B68114F-8910-48B3-AEB3-FC20586E39DC}"/>
              </a:ext>
            </a:extLst>
          </p:cNvPr>
          <p:cNvSpPr/>
          <p:nvPr/>
        </p:nvSpPr>
        <p:spPr>
          <a:xfrm>
            <a:off x="6852474" y="5379329"/>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09" name="Oval 408">
            <a:extLst>
              <a:ext uri="{FF2B5EF4-FFF2-40B4-BE49-F238E27FC236}">
                <a16:creationId xmlns:a16="http://schemas.microsoft.com/office/drawing/2014/main" id="{E368C620-9726-4CCF-A0F2-E7F656242FC1}"/>
              </a:ext>
            </a:extLst>
          </p:cNvPr>
          <p:cNvSpPr/>
          <p:nvPr/>
        </p:nvSpPr>
        <p:spPr>
          <a:xfrm>
            <a:off x="5928058" y="5854759"/>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0" name="Oval 409">
            <a:extLst>
              <a:ext uri="{FF2B5EF4-FFF2-40B4-BE49-F238E27FC236}">
                <a16:creationId xmlns:a16="http://schemas.microsoft.com/office/drawing/2014/main" id="{785F3BF7-06B0-4ED6-99A7-8CDAD372C356}"/>
              </a:ext>
            </a:extLst>
          </p:cNvPr>
          <p:cNvSpPr/>
          <p:nvPr/>
        </p:nvSpPr>
        <p:spPr>
          <a:xfrm>
            <a:off x="1171043" y="6561831"/>
            <a:ext cx="219607" cy="21960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1" name="Oval 410">
            <a:extLst>
              <a:ext uri="{FF2B5EF4-FFF2-40B4-BE49-F238E27FC236}">
                <a16:creationId xmlns:a16="http://schemas.microsoft.com/office/drawing/2014/main" id="{8AAD40CC-E01C-486A-A9D1-3C0E074D1195}"/>
              </a:ext>
            </a:extLst>
          </p:cNvPr>
          <p:cNvSpPr/>
          <p:nvPr/>
        </p:nvSpPr>
        <p:spPr>
          <a:xfrm>
            <a:off x="10896490" y="3035713"/>
            <a:ext cx="506393" cy="506393"/>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2" name="Chord 411">
            <a:extLst>
              <a:ext uri="{FF2B5EF4-FFF2-40B4-BE49-F238E27FC236}">
                <a16:creationId xmlns:a16="http://schemas.microsoft.com/office/drawing/2014/main" id="{76F12C84-42BD-4B2F-A51A-C8C2779F3D14}"/>
              </a:ext>
            </a:extLst>
          </p:cNvPr>
          <p:cNvSpPr/>
          <p:nvPr/>
        </p:nvSpPr>
        <p:spPr>
          <a:xfrm rot="10800000">
            <a:off x="9259339" y="-1101711"/>
            <a:ext cx="2121738" cy="2121738"/>
          </a:xfrm>
          <a:prstGeom prst="chord">
            <a:avLst>
              <a:gd name="adj1" fmla="val 10803306"/>
              <a:gd name="adj2" fmla="val 21583073"/>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3" name="Oval 412">
            <a:extLst>
              <a:ext uri="{FF2B5EF4-FFF2-40B4-BE49-F238E27FC236}">
                <a16:creationId xmlns:a16="http://schemas.microsoft.com/office/drawing/2014/main" id="{3D388600-F15F-4F81-9B4A-68AA0D3B13F5}"/>
              </a:ext>
            </a:extLst>
          </p:cNvPr>
          <p:cNvSpPr/>
          <p:nvPr/>
        </p:nvSpPr>
        <p:spPr>
          <a:xfrm>
            <a:off x="9761427" y="781194"/>
            <a:ext cx="516853" cy="516853"/>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4" name="Oval 413">
            <a:extLst>
              <a:ext uri="{FF2B5EF4-FFF2-40B4-BE49-F238E27FC236}">
                <a16:creationId xmlns:a16="http://schemas.microsoft.com/office/drawing/2014/main" id="{6A4DB6EE-4C58-45E9-B481-6136CDC486A7}"/>
              </a:ext>
            </a:extLst>
          </p:cNvPr>
          <p:cNvSpPr/>
          <p:nvPr/>
        </p:nvSpPr>
        <p:spPr>
          <a:xfrm>
            <a:off x="10197311" y="2949370"/>
            <a:ext cx="901558" cy="901558"/>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5" name="Oval 414">
            <a:extLst>
              <a:ext uri="{FF2B5EF4-FFF2-40B4-BE49-F238E27FC236}">
                <a16:creationId xmlns:a16="http://schemas.microsoft.com/office/drawing/2014/main" id="{C9BAA264-D5AB-4103-9197-45E6CFE46199}"/>
              </a:ext>
            </a:extLst>
          </p:cNvPr>
          <p:cNvSpPr/>
          <p:nvPr/>
        </p:nvSpPr>
        <p:spPr>
          <a:xfrm>
            <a:off x="2432698" y="1815596"/>
            <a:ext cx="962308" cy="962308"/>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6" name="Oval 415">
            <a:extLst>
              <a:ext uri="{FF2B5EF4-FFF2-40B4-BE49-F238E27FC236}">
                <a16:creationId xmlns:a16="http://schemas.microsoft.com/office/drawing/2014/main" id="{F4F35ECB-1730-49E3-B79E-799BA338EA42}"/>
              </a:ext>
            </a:extLst>
          </p:cNvPr>
          <p:cNvSpPr/>
          <p:nvPr/>
        </p:nvSpPr>
        <p:spPr>
          <a:xfrm>
            <a:off x="2668257" y="844212"/>
            <a:ext cx="656604" cy="656604"/>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7" name="Oval 416">
            <a:extLst>
              <a:ext uri="{FF2B5EF4-FFF2-40B4-BE49-F238E27FC236}">
                <a16:creationId xmlns:a16="http://schemas.microsoft.com/office/drawing/2014/main" id="{ADD1E8FC-E10C-4CD9-9399-1889CF295034}"/>
              </a:ext>
            </a:extLst>
          </p:cNvPr>
          <p:cNvSpPr/>
          <p:nvPr/>
        </p:nvSpPr>
        <p:spPr>
          <a:xfrm>
            <a:off x="6808066" y="619083"/>
            <a:ext cx="242979" cy="24297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8" name="Oval 417">
            <a:extLst>
              <a:ext uri="{FF2B5EF4-FFF2-40B4-BE49-F238E27FC236}">
                <a16:creationId xmlns:a16="http://schemas.microsoft.com/office/drawing/2014/main" id="{4A19C330-744D-45DD-9A0F-DB162F2A49A8}"/>
              </a:ext>
            </a:extLst>
          </p:cNvPr>
          <p:cNvSpPr/>
          <p:nvPr/>
        </p:nvSpPr>
        <p:spPr>
          <a:xfrm>
            <a:off x="5103454" y="1046165"/>
            <a:ext cx="404592" cy="40459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9" name="Oval 418">
            <a:extLst>
              <a:ext uri="{FF2B5EF4-FFF2-40B4-BE49-F238E27FC236}">
                <a16:creationId xmlns:a16="http://schemas.microsoft.com/office/drawing/2014/main" id="{ACE1280B-4981-4843-B4C6-991944FB31A7}"/>
              </a:ext>
            </a:extLst>
          </p:cNvPr>
          <p:cNvSpPr/>
          <p:nvPr/>
        </p:nvSpPr>
        <p:spPr>
          <a:xfrm>
            <a:off x="2348624" y="2503039"/>
            <a:ext cx="404592" cy="40459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21" name="Oval 420">
            <a:extLst>
              <a:ext uri="{FF2B5EF4-FFF2-40B4-BE49-F238E27FC236}">
                <a16:creationId xmlns:a16="http://schemas.microsoft.com/office/drawing/2014/main" id="{8100CF61-F101-46AB-B1AA-9E0EFA565455}"/>
              </a:ext>
            </a:extLst>
          </p:cNvPr>
          <p:cNvSpPr/>
          <p:nvPr/>
        </p:nvSpPr>
        <p:spPr>
          <a:xfrm>
            <a:off x="1357837" y="2406633"/>
            <a:ext cx="498826" cy="49882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22" name="Oval 421">
            <a:extLst>
              <a:ext uri="{FF2B5EF4-FFF2-40B4-BE49-F238E27FC236}">
                <a16:creationId xmlns:a16="http://schemas.microsoft.com/office/drawing/2014/main" id="{3D29A4A4-F7AA-4DB9-9083-2D40F1FBAB8F}"/>
              </a:ext>
            </a:extLst>
          </p:cNvPr>
          <p:cNvSpPr/>
          <p:nvPr/>
        </p:nvSpPr>
        <p:spPr>
          <a:xfrm>
            <a:off x="37811" y="2276039"/>
            <a:ext cx="1344768" cy="1344768"/>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23" name="Oval 422">
            <a:extLst>
              <a:ext uri="{FF2B5EF4-FFF2-40B4-BE49-F238E27FC236}">
                <a16:creationId xmlns:a16="http://schemas.microsoft.com/office/drawing/2014/main" id="{EB93909C-7E89-4A71-A703-5CF038A07B3C}"/>
              </a:ext>
            </a:extLst>
          </p:cNvPr>
          <p:cNvSpPr/>
          <p:nvPr/>
        </p:nvSpPr>
        <p:spPr>
          <a:xfrm>
            <a:off x="10938453" y="708766"/>
            <a:ext cx="1106829" cy="1106829"/>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24" name="Oval 423">
            <a:extLst>
              <a:ext uri="{FF2B5EF4-FFF2-40B4-BE49-F238E27FC236}">
                <a16:creationId xmlns:a16="http://schemas.microsoft.com/office/drawing/2014/main" id="{9EC30C8C-2EBB-403B-AC2C-2A1FAE54EB08}"/>
              </a:ext>
            </a:extLst>
          </p:cNvPr>
          <p:cNvSpPr/>
          <p:nvPr/>
        </p:nvSpPr>
        <p:spPr>
          <a:xfrm>
            <a:off x="2454804" y="880520"/>
            <a:ext cx="331383" cy="331383"/>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25" name="Oval 424">
            <a:extLst>
              <a:ext uri="{FF2B5EF4-FFF2-40B4-BE49-F238E27FC236}">
                <a16:creationId xmlns:a16="http://schemas.microsoft.com/office/drawing/2014/main" id="{1EBE3AC2-4215-4ECB-812A-5E312393F472}"/>
              </a:ext>
            </a:extLst>
          </p:cNvPr>
          <p:cNvSpPr/>
          <p:nvPr/>
        </p:nvSpPr>
        <p:spPr>
          <a:xfrm>
            <a:off x="145136" y="277276"/>
            <a:ext cx="820878" cy="820878"/>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36" name="TextBox 435">
            <a:extLst>
              <a:ext uri="{FF2B5EF4-FFF2-40B4-BE49-F238E27FC236}">
                <a16:creationId xmlns:a16="http://schemas.microsoft.com/office/drawing/2014/main" id="{F49BC060-094A-490B-8BEF-FA9CA398A063}"/>
              </a:ext>
            </a:extLst>
          </p:cNvPr>
          <p:cNvSpPr txBox="1"/>
          <p:nvPr/>
        </p:nvSpPr>
        <p:spPr>
          <a:xfrm>
            <a:off x="344286" y="4828006"/>
            <a:ext cx="8249737" cy="90794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prstClr val="black"/>
                </a:solidFill>
                <a:effectLst/>
                <a:uLnTx/>
                <a:uFillTx/>
                <a:latin typeface="Arial"/>
                <a:cs typeface="Arial" pitchFamily="34" charset="0"/>
              </a:rPr>
              <a:t>Session </a:t>
            </a:r>
            <a:r>
              <a:rPr lang="en-US" altLang="ko-KR" sz="3000" dirty="0">
                <a:solidFill>
                  <a:prstClr val="black"/>
                </a:solidFill>
                <a:latin typeface="Arial"/>
                <a:cs typeface="Arial" pitchFamily="34" charset="0"/>
              </a:rPr>
              <a:t>1</a:t>
            </a:r>
            <a:endParaRPr kumimoji="0" lang="en-US" altLang="ko-KR" sz="3000" b="0" i="0" u="none" strike="noStrike" kern="1200" cap="none" spc="0" normalizeH="0" baseline="0" noProof="0" dirty="0">
              <a:ln>
                <a:noFill/>
              </a:ln>
              <a:solidFill>
                <a:prstClr val="black"/>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300" b="0" i="0" u="none" strike="noStrike" kern="1200" cap="none" spc="0" normalizeH="0" baseline="0" noProof="0" dirty="0">
                <a:ln>
                  <a:noFill/>
                </a:ln>
                <a:solidFill>
                  <a:prstClr val="black"/>
                </a:solidFill>
                <a:effectLst/>
                <a:uLnTx/>
                <a:uFillTx/>
                <a:latin typeface="Arial"/>
                <a:cs typeface="Arial" pitchFamily="34" charset="0"/>
              </a:rPr>
              <a:t>Computer arithmetic: the IEEE 754 Standard</a:t>
            </a:r>
          </a:p>
        </p:txBody>
      </p:sp>
      <p:sp>
        <p:nvSpPr>
          <p:cNvPr id="437" name="TextBox 436">
            <a:extLst>
              <a:ext uri="{FF2B5EF4-FFF2-40B4-BE49-F238E27FC236}">
                <a16:creationId xmlns:a16="http://schemas.microsoft.com/office/drawing/2014/main" id="{5C19009F-001E-47E6-9E15-B070ADFDC358}"/>
              </a:ext>
            </a:extLst>
          </p:cNvPr>
          <p:cNvSpPr txBox="1"/>
          <p:nvPr/>
        </p:nvSpPr>
        <p:spPr>
          <a:xfrm>
            <a:off x="438253" y="6080656"/>
            <a:ext cx="5169613"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Arial"/>
                <a:cs typeface="Arial" pitchFamily="34" charset="0"/>
              </a:rPr>
              <a:t>Dr. Ahmed Abdelreheem</a:t>
            </a:r>
            <a:endParaRPr kumimoji="0" lang="ko-KR" altLang="en-US" sz="1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46" name="TextBox 45">
            <a:extLst>
              <a:ext uri="{FF2B5EF4-FFF2-40B4-BE49-F238E27FC236}">
                <a16:creationId xmlns:a16="http://schemas.microsoft.com/office/drawing/2014/main" id="{76625399-D675-4655-A602-47A4C4B8A5A6}"/>
              </a:ext>
            </a:extLst>
          </p:cNvPr>
          <p:cNvSpPr txBox="1"/>
          <p:nvPr/>
        </p:nvSpPr>
        <p:spPr>
          <a:xfrm>
            <a:off x="2084175" y="2153579"/>
            <a:ext cx="8023650" cy="1200329"/>
          </a:xfrm>
          <a:prstGeom prst="rect">
            <a:avLst/>
          </a:prstGeom>
          <a:noFill/>
        </p:spPr>
        <p:txBody>
          <a:bodyPr wrap="square">
            <a:spAutoFit/>
          </a:bodyPr>
          <a:lstStyle/>
          <a:p>
            <a:pPr algn="ctr"/>
            <a:r>
              <a:rPr lang="en-US" sz="3600" b="1" dirty="0">
                <a:solidFill>
                  <a:srgbClr val="00CC00"/>
                </a:solidFill>
              </a:rPr>
              <a:t>Numerical Algorithms for Machine </a:t>
            </a:r>
          </a:p>
          <a:p>
            <a:pPr algn="ctr"/>
            <a:r>
              <a:rPr lang="en-US" sz="3600" b="1" dirty="0">
                <a:solidFill>
                  <a:srgbClr val="00CC00"/>
                </a:solidFill>
              </a:rPr>
              <a:t>Learning</a:t>
            </a:r>
          </a:p>
        </p:txBody>
      </p:sp>
    </p:spTree>
    <p:extLst>
      <p:ext uri="{BB962C8B-B14F-4D97-AF65-F5344CB8AC3E}">
        <p14:creationId xmlns:p14="http://schemas.microsoft.com/office/powerpoint/2010/main" val="2310576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94A125-D798-413F-A377-E6785E9142CF}"/>
              </a:ext>
            </a:extLst>
          </p:cNvPr>
          <p:cNvSpPr txBox="1">
            <a:spLocks/>
          </p:cNvSpPr>
          <p:nvPr/>
        </p:nvSpPr>
        <p:spPr>
          <a:xfrm>
            <a:off x="11813" y="164100"/>
            <a:ext cx="7376407" cy="5106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u="sng" dirty="0">
                <a:solidFill>
                  <a:srgbClr val="FF0000"/>
                </a:solidFill>
                <a:effectLst>
                  <a:outerShdw blurRad="38100" dist="38100" dir="2700000" algn="tl">
                    <a:srgbClr val="000000">
                      <a:alpha val="43137"/>
                    </a:srgbClr>
                  </a:outerShdw>
                </a:effectLst>
                <a:latin typeface="Roboto" panose="02000000000000000000" pitchFamily="2" charset="0"/>
              </a:rPr>
              <a:t>Base-10 Numbers Representation</a:t>
            </a:r>
          </a:p>
        </p:txBody>
      </p:sp>
      <p:sp>
        <p:nvSpPr>
          <p:cNvPr id="8" name="TextBox 7">
            <a:extLst>
              <a:ext uri="{FF2B5EF4-FFF2-40B4-BE49-F238E27FC236}">
                <a16:creationId xmlns:a16="http://schemas.microsoft.com/office/drawing/2014/main" id="{AA5E4936-A563-4326-AC0B-9D0AF81536F6}"/>
              </a:ext>
            </a:extLst>
          </p:cNvPr>
          <p:cNvSpPr txBox="1"/>
          <p:nvPr/>
        </p:nvSpPr>
        <p:spPr>
          <a:xfrm>
            <a:off x="256105" y="911082"/>
            <a:ext cx="5672505" cy="461665"/>
          </a:xfrm>
          <a:prstGeom prst="rect">
            <a:avLst/>
          </a:prstGeom>
          <a:noFill/>
        </p:spPr>
        <p:txBody>
          <a:bodyPr wrap="square">
            <a:spAutoFit/>
          </a:bodyPr>
          <a:lstStyle/>
          <a:p>
            <a:r>
              <a:rPr lang="en-US" sz="2400" dirty="0"/>
              <a:t>Show the decimal expansion for  </a:t>
            </a:r>
            <a:r>
              <a:rPr lang="en-US" sz="2400" dirty="0">
                <a:solidFill>
                  <a:srgbClr val="FF0000"/>
                </a:solidFill>
              </a:rPr>
              <a:t>147.3</a:t>
            </a:r>
          </a:p>
        </p:txBody>
      </p:sp>
      <p:grpSp>
        <p:nvGrpSpPr>
          <p:cNvPr id="15" name="Group 14">
            <a:extLst>
              <a:ext uri="{FF2B5EF4-FFF2-40B4-BE49-F238E27FC236}">
                <a16:creationId xmlns:a16="http://schemas.microsoft.com/office/drawing/2014/main" id="{E0C14407-147E-47C0-B40F-4E8F82325C92}"/>
              </a:ext>
            </a:extLst>
          </p:cNvPr>
          <p:cNvGrpSpPr/>
          <p:nvPr/>
        </p:nvGrpSpPr>
        <p:grpSpPr>
          <a:xfrm>
            <a:off x="7911034" y="309345"/>
            <a:ext cx="4024861" cy="1253741"/>
            <a:chOff x="564519" y="2190249"/>
            <a:chExt cx="4024861" cy="1253741"/>
          </a:xfrm>
        </p:grpSpPr>
        <p:sp>
          <p:nvSpPr>
            <p:cNvPr id="3" name="Rectangle: Rounded Corners 2">
              <a:extLst>
                <a:ext uri="{FF2B5EF4-FFF2-40B4-BE49-F238E27FC236}">
                  <a16:creationId xmlns:a16="http://schemas.microsoft.com/office/drawing/2014/main" id="{20C8E9A3-07BC-4EE6-B263-0ED68EA8E0B9}"/>
                </a:ext>
              </a:extLst>
            </p:cNvPr>
            <p:cNvSpPr/>
            <p:nvPr/>
          </p:nvSpPr>
          <p:spPr>
            <a:xfrm>
              <a:off x="642026"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4" name="Rectangle: Rounded Corners 3">
              <a:extLst>
                <a:ext uri="{FF2B5EF4-FFF2-40B4-BE49-F238E27FC236}">
                  <a16:creationId xmlns:a16="http://schemas.microsoft.com/office/drawing/2014/main" id="{C8F8DB99-D6FC-4EB9-8E0F-C0F5F4D15DC1}"/>
                </a:ext>
              </a:extLst>
            </p:cNvPr>
            <p:cNvSpPr/>
            <p:nvPr/>
          </p:nvSpPr>
          <p:spPr>
            <a:xfrm>
              <a:off x="1496464"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4</a:t>
              </a:r>
            </a:p>
          </p:txBody>
        </p:sp>
        <p:sp>
          <p:nvSpPr>
            <p:cNvPr id="5" name="Rectangle: Rounded Corners 4">
              <a:extLst>
                <a:ext uri="{FF2B5EF4-FFF2-40B4-BE49-F238E27FC236}">
                  <a16:creationId xmlns:a16="http://schemas.microsoft.com/office/drawing/2014/main" id="{24734C51-CBC5-4720-B449-B38A864041D1}"/>
                </a:ext>
              </a:extLst>
            </p:cNvPr>
            <p:cNvSpPr/>
            <p:nvPr/>
          </p:nvSpPr>
          <p:spPr>
            <a:xfrm>
              <a:off x="2358399" y="2904344"/>
              <a:ext cx="667061"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7</a:t>
              </a:r>
            </a:p>
          </p:txBody>
        </p:sp>
        <p:sp>
          <p:nvSpPr>
            <p:cNvPr id="6" name="Rectangle: Rounded Corners 5">
              <a:extLst>
                <a:ext uri="{FF2B5EF4-FFF2-40B4-BE49-F238E27FC236}">
                  <a16:creationId xmlns:a16="http://schemas.microsoft.com/office/drawing/2014/main" id="{034D719E-A044-4B48-86F7-E451D43659F7}"/>
                </a:ext>
              </a:extLst>
            </p:cNvPr>
            <p:cNvSpPr/>
            <p:nvPr/>
          </p:nvSpPr>
          <p:spPr>
            <a:xfrm>
              <a:off x="3212838" y="2740070"/>
              <a:ext cx="487179"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a:t>
              </a:r>
            </a:p>
          </p:txBody>
        </p:sp>
        <p:sp>
          <p:nvSpPr>
            <p:cNvPr id="7" name="Rectangle: Rounded Corners 6">
              <a:extLst>
                <a:ext uri="{FF2B5EF4-FFF2-40B4-BE49-F238E27FC236}">
                  <a16:creationId xmlns:a16="http://schemas.microsoft.com/office/drawing/2014/main" id="{9A3F6A81-A713-4A1E-82B7-4209AD15377D}"/>
                </a:ext>
              </a:extLst>
            </p:cNvPr>
            <p:cNvSpPr/>
            <p:nvPr/>
          </p:nvSpPr>
          <p:spPr>
            <a:xfrm>
              <a:off x="3827434"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3</a:t>
              </a:r>
            </a:p>
          </p:txBody>
        </p:sp>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8BC74154-A3CD-4561-8CB7-6BD55CFD316C}"/>
                    </a:ext>
                  </a:extLst>
                </p:cNvPr>
                <p:cNvSpPr/>
                <p:nvPr/>
              </p:nvSpPr>
              <p:spPr>
                <a:xfrm>
                  <a:off x="2354651" y="2190249"/>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10</m:t>
                            </m:r>
                          </m:e>
                          <m:sup>
                            <m:r>
                              <a:rPr lang="en-US" sz="3000" b="0" i="1" dirty="0" smtClean="0">
                                <a:solidFill>
                                  <a:srgbClr val="FF0000"/>
                                </a:solidFill>
                                <a:latin typeface="Cambria Math" panose="02040503050406030204" pitchFamily="18" charset="0"/>
                              </a:rPr>
                              <m:t>0</m:t>
                            </m:r>
                          </m:sup>
                        </m:sSup>
                      </m:oMath>
                    </m:oMathPara>
                  </a14:m>
                  <a:endParaRPr lang="en-US" sz="3000" dirty="0">
                    <a:solidFill>
                      <a:srgbClr val="FF0000"/>
                    </a:solidFill>
                  </a:endParaRPr>
                </a:p>
              </p:txBody>
            </p:sp>
          </mc:Choice>
          <mc:Fallback xmlns="">
            <p:sp>
              <p:nvSpPr>
                <p:cNvPr id="9" name="Rectangle: Rounded Corners 8">
                  <a:extLst>
                    <a:ext uri="{FF2B5EF4-FFF2-40B4-BE49-F238E27FC236}">
                      <a16:creationId xmlns:a16="http://schemas.microsoft.com/office/drawing/2014/main" id="{8BC74154-A3CD-4561-8CB7-6BD55CFD316C}"/>
                    </a:ext>
                  </a:extLst>
                </p:cNvPr>
                <p:cNvSpPr>
                  <a:spLocks noRot="1" noChangeAspect="1" noMove="1" noResize="1" noEditPoints="1" noAdjustHandles="1" noChangeArrowheads="1" noChangeShapeType="1" noTextEdit="1"/>
                </p:cNvSpPr>
                <p:nvPr/>
              </p:nvSpPr>
              <p:spPr>
                <a:xfrm>
                  <a:off x="2354651" y="2190249"/>
                  <a:ext cx="674557" cy="539646"/>
                </a:xfrm>
                <a:prstGeom prst="roundRect">
                  <a:avLst/>
                </a:prstGeom>
                <a:blipFill>
                  <a:blip r:embed="rId2"/>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9E7643D7-665C-4933-BD11-3427F1A2A3C1}"/>
                    </a:ext>
                  </a:extLst>
                </p:cNvPr>
                <p:cNvSpPr/>
                <p:nvPr/>
              </p:nvSpPr>
              <p:spPr>
                <a:xfrm>
                  <a:off x="1496463" y="2221376"/>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10</m:t>
                            </m:r>
                          </m:e>
                          <m:sup>
                            <m:r>
                              <a:rPr lang="en-US" sz="3000" b="0" i="1" dirty="0" smtClean="0">
                                <a:solidFill>
                                  <a:srgbClr val="FF0000"/>
                                </a:solidFill>
                                <a:latin typeface="Cambria Math" panose="02040503050406030204" pitchFamily="18" charset="0"/>
                              </a:rPr>
                              <m:t>1</m:t>
                            </m:r>
                          </m:sup>
                        </m:sSup>
                      </m:oMath>
                    </m:oMathPara>
                  </a14:m>
                  <a:endParaRPr lang="en-US" sz="3000" dirty="0">
                    <a:solidFill>
                      <a:srgbClr val="FF0000"/>
                    </a:solidFill>
                  </a:endParaRPr>
                </a:p>
              </p:txBody>
            </p:sp>
          </mc:Choice>
          <mc:Fallback xmlns="">
            <p:sp>
              <p:nvSpPr>
                <p:cNvPr id="10" name="Rectangle: Rounded Corners 9">
                  <a:extLst>
                    <a:ext uri="{FF2B5EF4-FFF2-40B4-BE49-F238E27FC236}">
                      <a16:creationId xmlns:a16="http://schemas.microsoft.com/office/drawing/2014/main" id="{9E7643D7-665C-4933-BD11-3427F1A2A3C1}"/>
                    </a:ext>
                  </a:extLst>
                </p:cNvPr>
                <p:cNvSpPr>
                  <a:spLocks noRot="1" noChangeAspect="1" noMove="1" noResize="1" noEditPoints="1" noAdjustHandles="1" noChangeArrowheads="1" noChangeShapeType="1" noTextEdit="1"/>
                </p:cNvSpPr>
                <p:nvPr/>
              </p:nvSpPr>
              <p:spPr>
                <a:xfrm>
                  <a:off x="1496463" y="2221376"/>
                  <a:ext cx="674557" cy="539646"/>
                </a:xfrm>
                <a:prstGeom prst="round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BFF5DAD3-F21A-4163-93B1-6AF6D396ADC7}"/>
                    </a:ext>
                  </a:extLst>
                </p:cNvPr>
                <p:cNvSpPr/>
                <p:nvPr/>
              </p:nvSpPr>
              <p:spPr>
                <a:xfrm>
                  <a:off x="564519" y="2190249"/>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10</m:t>
                            </m:r>
                          </m:e>
                          <m:sup>
                            <m:r>
                              <a:rPr lang="en-US" sz="3000" b="0" i="1" dirty="0" smtClean="0">
                                <a:solidFill>
                                  <a:srgbClr val="FF0000"/>
                                </a:solidFill>
                                <a:latin typeface="Cambria Math" panose="02040503050406030204" pitchFamily="18" charset="0"/>
                              </a:rPr>
                              <m:t>2</m:t>
                            </m:r>
                          </m:sup>
                        </m:sSup>
                      </m:oMath>
                    </m:oMathPara>
                  </a14:m>
                  <a:endParaRPr lang="en-US" sz="3000" dirty="0">
                    <a:solidFill>
                      <a:srgbClr val="FF0000"/>
                    </a:solidFill>
                  </a:endParaRPr>
                </a:p>
              </p:txBody>
            </p:sp>
          </mc:Choice>
          <mc:Fallback xmlns="">
            <p:sp>
              <p:nvSpPr>
                <p:cNvPr id="11" name="Rectangle: Rounded Corners 10">
                  <a:extLst>
                    <a:ext uri="{FF2B5EF4-FFF2-40B4-BE49-F238E27FC236}">
                      <a16:creationId xmlns:a16="http://schemas.microsoft.com/office/drawing/2014/main" id="{BFF5DAD3-F21A-4163-93B1-6AF6D396ADC7}"/>
                    </a:ext>
                  </a:extLst>
                </p:cNvPr>
                <p:cNvSpPr>
                  <a:spLocks noRot="1" noChangeAspect="1" noMove="1" noResize="1" noEditPoints="1" noAdjustHandles="1" noChangeArrowheads="1" noChangeShapeType="1" noTextEdit="1"/>
                </p:cNvSpPr>
                <p:nvPr/>
              </p:nvSpPr>
              <p:spPr>
                <a:xfrm>
                  <a:off x="564519" y="2190249"/>
                  <a:ext cx="858187" cy="601900"/>
                </a:xfrm>
                <a:prstGeom prst="round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Rounded Corners 11">
                  <a:extLst>
                    <a:ext uri="{FF2B5EF4-FFF2-40B4-BE49-F238E27FC236}">
                      <a16:creationId xmlns:a16="http://schemas.microsoft.com/office/drawing/2014/main" id="{0450AE77-8F5E-47F3-9874-0EF7B79A2B94}"/>
                    </a:ext>
                  </a:extLst>
                </p:cNvPr>
                <p:cNvSpPr/>
                <p:nvPr/>
              </p:nvSpPr>
              <p:spPr>
                <a:xfrm>
                  <a:off x="3914823" y="2190249"/>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10</m:t>
                            </m:r>
                          </m:e>
                          <m:sup>
                            <m:r>
                              <a:rPr lang="en-US" sz="3000" b="0" i="1" dirty="0" smtClean="0">
                                <a:solidFill>
                                  <a:srgbClr val="FF0000"/>
                                </a:solidFill>
                                <a:latin typeface="Cambria Math" panose="02040503050406030204" pitchFamily="18" charset="0"/>
                              </a:rPr>
                              <m:t>−1</m:t>
                            </m:r>
                          </m:sup>
                        </m:sSup>
                      </m:oMath>
                    </m:oMathPara>
                  </a14:m>
                  <a:endParaRPr lang="en-US" sz="3000" dirty="0">
                    <a:solidFill>
                      <a:srgbClr val="FF0000"/>
                    </a:solidFill>
                  </a:endParaRPr>
                </a:p>
              </p:txBody>
            </p:sp>
          </mc:Choice>
          <mc:Fallback xmlns="">
            <p:sp>
              <p:nvSpPr>
                <p:cNvPr id="12" name="Rectangle: Rounded Corners 11">
                  <a:extLst>
                    <a:ext uri="{FF2B5EF4-FFF2-40B4-BE49-F238E27FC236}">
                      <a16:creationId xmlns:a16="http://schemas.microsoft.com/office/drawing/2014/main" id="{0450AE77-8F5E-47F3-9874-0EF7B79A2B94}"/>
                    </a:ext>
                  </a:extLst>
                </p:cNvPr>
                <p:cNvSpPr>
                  <a:spLocks noRot="1" noChangeAspect="1" noMove="1" noResize="1" noEditPoints="1" noAdjustHandles="1" noChangeArrowheads="1" noChangeShapeType="1" noTextEdit="1"/>
                </p:cNvSpPr>
                <p:nvPr/>
              </p:nvSpPr>
              <p:spPr>
                <a:xfrm>
                  <a:off x="3914823" y="2190249"/>
                  <a:ext cx="674557" cy="539646"/>
                </a:xfrm>
                <a:prstGeom prst="roundRect">
                  <a:avLst/>
                </a:prstGeom>
                <a:blipFill>
                  <a:blip r:embed="rId5"/>
                  <a:stretch>
                    <a:fillRect l="-11504"/>
                  </a:stretch>
                </a:blipFill>
                <a:ln>
                  <a:solidFill>
                    <a:schemeClr val="bg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501FCFA-DC69-4200-BE5B-D71E4856C7CB}"/>
                  </a:ext>
                </a:extLst>
              </p:cNvPr>
              <p:cNvSpPr txBox="1"/>
              <p:nvPr/>
            </p:nvSpPr>
            <p:spPr>
              <a:xfrm>
                <a:off x="211054" y="1753426"/>
                <a:ext cx="7842470" cy="12934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500" b="0" i="1" u="none" strike="noStrike" dirty="0" smtClean="0">
                          <a:solidFill>
                            <a:srgbClr val="212121"/>
                          </a:solidFill>
                          <a:effectLst/>
                          <a:latin typeface="Cambria Math" panose="02040503050406030204" pitchFamily="18" charset="0"/>
                        </a:rPr>
                        <m:t>147.3	      =100+40+7+0.3</m:t>
                      </m:r>
                    </m:oMath>
                  </m:oMathPara>
                </a14:m>
                <a:endParaRPr lang="en-US" sz="2500" b="0" i="0" u="none" strike="noStrike" dirty="0">
                  <a:solidFill>
                    <a:srgbClr val="212121"/>
                  </a:solidFill>
                  <a:effectLst/>
                  <a:latin typeface="MathJax_Main"/>
                </a:endParaRPr>
              </a:p>
              <a:p>
                <a:pPr/>
                <a14:m>
                  <m:oMathPara xmlns:m="http://schemas.openxmlformats.org/officeDocument/2006/math">
                    <m:oMathParaPr>
                      <m:jc m:val="centerGroup"/>
                    </m:oMathParaPr>
                    <m:oMath xmlns:m="http://schemas.openxmlformats.org/officeDocument/2006/math">
                      <m:r>
                        <a:rPr lang="en-US" sz="2500" b="0" i="1" u="none" strike="noStrike" dirty="0" smtClean="0">
                          <a:solidFill>
                            <a:srgbClr val="212121"/>
                          </a:solidFill>
                          <a:effectLst/>
                          <a:latin typeface="Cambria Math" panose="02040503050406030204" pitchFamily="18" charset="0"/>
                        </a:rPr>
                        <m:t>	      =</m:t>
                      </m:r>
                      <m:r>
                        <a:rPr lang="en-US" sz="2500" b="0" i="1" u="none" strike="noStrike" dirty="0">
                          <a:solidFill>
                            <a:srgbClr val="212121"/>
                          </a:solidFill>
                          <a:effectLst/>
                          <a:latin typeface="Cambria Math" panose="02040503050406030204" pitchFamily="18" charset="0"/>
                        </a:rPr>
                        <m:t>1×100+4×10+7×1+3×(1/10</m:t>
                      </m:r>
                      <m:r>
                        <a:rPr lang="en-US" sz="2500" b="0" i="1" u="none" strike="noStrike" dirty="0" smtClean="0">
                          <a:solidFill>
                            <a:srgbClr val="212121"/>
                          </a:solidFill>
                          <a:effectLst/>
                          <a:latin typeface="Cambria Math" panose="02040503050406030204" pitchFamily="18" charset="0"/>
                        </a:rPr>
                        <m:t>)</m:t>
                      </m:r>
                    </m:oMath>
                  </m:oMathPara>
                </a14:m>
                <a:endParaRPr lang="en-US" sz="2500" b="0" i="0" u="none" strike="noStrike" dirty="0">
                  <a:solidFill>
                    <a:srgbClr val="212121"/>
                  </a:solidFill>
                  <a:effectLst/>
                  <a:latin typeface="MathJax_Main"/>
                </a:endParaRPr>
              </a:p>
              <a:p>
                <a:pPr/>
                <a14:m>
                  <m:oMathPara xmlns:m="http://schemas.openxmlformats.org/officeDocument/2006/math">
                    <m:oMathParaPr>
                      <m:jc m:val="centerGroup"/>
                    </m:oMathParaPr>
                    <m:oMath xmlns:m="http://schemas.openxmlformats.org/officeDocument/2006/math">
                      <m:r>
                        <a:rPr lang="en-US" sz="2500" i="1" dirty="0" smtClean="0">
                          <a:solidFill>
                            <a:srgbClr val="212121"/>
                          </a:solidFill>
                          <a:latin typeface="Cambria Math" panose="02040503050406030204" pitchFamily="18" charset="0"/>
                        </a:rPr>
                        <m:t>	</m:t>
                      </m:r>
                      <m:r>
                        <a:rPr lang="en-US" sz="2500" b="0" i="1" dirty="0" smtClean="0">
                          <a:solidFill>
                            <a:srgbClr val="212121"/>
                          </a:solidFill>
                          <a:latin typeface="Cambria Math" panose="02040503050406030204" pitchFamily="18" charset="0"/>
                        </a:rPr>
                        <m:t>        </m:t>
                      </m:r>
                      <m:r>
                        <a:rPr lang="en-US" sz="2500" b="0" i="1" u="none" strike="noStrike" dirty="0" smtClean="0">
                          <a:solidFill>
                            <a:srgbClr val="212121"/>
                          </a:solidFill>
                          <a:effectLst/>
                          <a:latin typeface="Cambria Math" panose="02040503050406030204" pitchFamily="18" charset="0"/>
                        </a:rPr>
                        <m:t>=</m:t>
                      </m:r>
                      <m:r>
                        <a:rPr lang="en-US" sz="2500" b="0" i="1" u="none" strike="noStrike" dirty="0" smtClean="0">
                          <a:solidFill>
                            <a:srgbClr val="0070C0"/>
                          </a:solidFill>
                          <a:effectLst/>
                          <a:latin typeface="Cambria Math" panose="02040503050406030204" pitchFamily="18" charset="0"/>
                        </a:rPr>
                        <m:t>1</m:t>
                      </m:r>
                      <m:r>
                        <a:rPr lang="en-US" sz="2500" b="0" i="1" u="none" strike="noStrike" dirty="0">
                          <a:solidFill>
                            <a:srgbClr val="212121"/>
                          </a:solidFill>
                          <a:effectLst/>
                          <a:latin typeface="Cambria Math" panose="02040503050406030204" pitchFamily="18" charset="0"/>
                        </a:rPr>
                        <m:t>×</m:t>
                      </m:r>
                      <m:sSup>
                        <m:sSupPr>
                          <m:ctrlPr>
                            <a:rPr lang="en-US" sz="2500" b="0" i="1" u="none" strike="noStrike" dirty="0" smtClean="0">
                              <a:solidFill>
                                <a:srgbClr val="FF0000"/>
                              </a:solidFill>
                              <a:effectLst/>
                              <a:latin typeface="Cambria Math" panose="02040503050406030204" pitchFamily="18" charset="0"/>
                            </a:rPr>
                          </m:ctrlPr>
                        </m:sSupPr>
                        <m:e>
                          <m:r>
                            <a:rPr lang="en-US" sz="2500" b="0" i="1" u="none" strike="noStrike" dirty="0">
                              <a:solidFill>
                                <a:srgbClr val="FF0000"/>
                              </a:solidFill>
                              <a:effectLst/>
                              <a:latin typeface="Cambria Math" panose="02040503050406030204" pitchFamily="18" charset="0"/>
                            </a:rPr>
                            <m:t>10</m:t>
                          </m:r>
                        </m:e>
                        <m:sup>
                          <m:r>
                            <a:rPr lang="en-US" sz="2500" b="0" i="1" u="none" strike="noStrike" dirty="0">
                              <a:solidFill>
                                <a:srgbClr val="FF0000"/>
                              </a:solidFill>
                              <a:effectLst/>
                              <a:latin typeface="Cambria Math" panose="02040503050406030204" pitchFamily="18" charset="0"/>
                            </a:rPr>
                            <m:t>2</m:t>
                          </m:r>
                        </m:sup>
                      </m:sSup>
                      <m:r>
                        <a:rPr lang="en-US" sz="2500" b="0" i="1" u="none" strike="noStrike" dirty="0">
                          <a:solidFill>
                            <a:srgbClr val="212121"/>
                          </a:solidFill>
                          <a:effectLst/>
                          <a:latin typeface="Cambria Math" panose="02040503050406030204" pitchFamily="18" charset="0"/>
                        </a:rPr>
                        <m:t>+</m:t>
                      </m:r>
                      <m:r>
                        <a:rPr lang="en-US" sz="2500" b="0" i="1" u="none" strike="noStrike" dirty="0" smtClean="0">
                          <a:solidFill>
                            <a:srgbClr val="0070C0"/>
                          </a:solidFill>
                          <a:effectLst/>
                          <a:latin typeface="Cambria Math" panose="02040503050406030204" pitchFamily="18" charset="0"/>
                        </a:rPr>
                        <m:t>4</m:t>
                      </m:r>
                      <m:r>
                        <a:rPr lang="en-US" sz="2500" b="0" i="1" u="none" strike="noStrike" dirty="0">
                          <a:solidFill>
                            <a:srgbClr val="212121"/>
                          </a:solidFill>
                          <a:effectLst/>
                          <a:latin typeface="Cambria Math" panose="02040503050406030204" pitchFamily="18" charset="0"/>
                        </a:rPr>
                        <m:t>×</m:t>
                      </m:r>
                      <m:sSup>
                        <m:sSupPr>
                          <m:ctrlPr>
                            <a:rPr lang="en-US" sz="2500" b="0" i="1" u="none" strike="noStrike" dirty="0" smtClean="0">
                              <a:solidFill>
                                <a:srgbClr val="FF0000"/>
                              </a:solidFill>
                              <a:effectLst/>
                              <a:latin typeface="Cambria Math" panose="02040503050406030204" pitchFamily="18" charset="0"/>
                            </a:rPr>
                          </m:ctrlPr>
                        </m:sSupPr>
                        <m:e>
                          <m:r>
                            <a:rPr lang="en-US" sz="2500" b="0" i="1" u="none" strike="noStrike" dirty="0">
                              <a:solidFill>
                                <a:srgbClr val="FF0000"/>
                              </a:solidFill>
                              <a:effectLst/>
                              <a:latin typeface="Cambria Math" panose="02040503050406030204" pitchFamily="18" charset="0"/>
                            </a:rPr>
                            <m:t>10</m:t>
                          </m:r>
                        </m:e>
                        <m:sup>
                          <m:r>
                            <a:rPr lang="en-US" sz="2500" b="0" i="1" u="none" strike="noStrike" dirty="0">
                              <a:solidFill>
                                <a:srgbClr val="FF0000"/>
                              </a:solidFill>
                              <a:effectLst/>
                              <a:latin typeface="Cambria Math" panose="02040503050406030204" pitchFamily="18" charset="0"/>
                            </a:rPr>
                            <m:t>1</m:t>
                          </m:r>
                        </m:sup>
                      </m:sSup>
                      <m:r>
                        <a:rPr lang="en-US" sz="2500" b="0" i="1" u="none" strike="noStrike" dirty="0">
                          <a:solidFill>
                            <a:srgbClr val="212121"/>
                          </a:solidFill>
                          <a:effectLst/>
                          <a:latin typeface="Cambria Math" panose="02040503050406030204" pitchFamily="18" charset="0"/>
                        </a:rPr>
                        <m:t>+</m:t>
                      </m:r>
                      <m:r>
                        <a:rPr lang="en-US" sz="2500" b="0" i="1" u="none" strike="noStrike" dirty="0" smtClean="0">
                          <a:solidFill>
                            <a:srgbClr val="0070C0"/>
                          </a:solidFill>
                          <a:effectLst/>
                          <a:latin typeface="Cambria Math" panose="02040503050406030204" pitchFamily="18" charset="0"/>
                        </a:rPr>
                        <m:t>7</m:t>
                      </m:r>
                      <m:r>
                        <a:rPr lang="en-US" sz="2500" b="0" i="1" u="none" strike="noStrike" dirty="0">
                          <a:solidFill>
                            <a:srgbClr val="212121"/>
                          </a:solidFill>
                          <a:effectLst/>
                          <a:latin typeface="Cambria Math" panose="02040503050406030204" pitchFamily="18" charset="0"/>
                        </a:rPr>
                        <m:t>×</m:t>
                      </m:r>
                      <m:sSup>
                        <m:sSupPr>
                          <m:ctrlPr>
                            <a:rPr lang="en-US" sz="2500" b="0" i="1" u="none" strike="noStrike" dirty="0" smtClean="0">
                              <a:solidFill>
                                <a:srgbClr val="FF0000"/>
                              </a:solidFill>
                              <a:effectLst/>
                              <a:latin typeface="Cambria Math" panose="02040503050406030204" pitchFamily="18" charset="0"/>
                            </a:rPr>
                          </m:ctrlPr>
                        </m:sSupPr>
                        <m:e>
                          <m:r>
                            <a:rPr lang="en-US" sz="2500" b="0" i="1" u="none" strike="noStrike" dirty="0">
                              <a:solidFill>
                                <a:srgbClr val="FF0000"/>
                              </a:solidFill>
                              <a:effectLst/>
                              <a:latin typeface="Cambria Math" panose="02040503050406030204" pitchFamily="18" charset="0"/>
                            </a:rPr>
                            <m:t>10</m:t>
                          </m:r>
                        </m:e>
                        <m:sup>
                          <m:r>
                            <a:rPr lang="en-US" sz="2500" b="0" i="1" u="none" strike="noStrike" dirty="0">
                              <a:solidFill>
                                <a:srgbClr val="FF0000"/>
                              </a:solidFill>
                              <a:effectLst/>
                              <a:latin typeface="Cambria Math" panose="02040503050406030204" pitchFamily="18" charset="0"/>
                            </a:rPr>
                            <m:t>0</m:t>
                          </m:r>
                        </m:sup>
                      </m:sSup>
                      <m:r>
                        <a:rPr lang="en-US" sz="2500" b="0" i="1" u="none" strike="noStrike" dirty="0">
                          <a:solidFill>
                            <a:srgbClr val="212121"/>
                          </a:solidFill>
                          <a:effectLst/>
                          <a:latin typeface="Cambria Math" panose="02040503050406030204" pitchFamily="18" charset="0"/>
                        </a:rPr>
                        <m:t>+</m:t>
                      </m:r>
                      <m:r>
                        <a:rPr lang="en-US" sz="2500" b="0" i="1" u="none" strike="noStrike" dirty="0" smtClean="0">
                          <a:solidFill>
                            <a:srgbClr val="0070C0"/>
                          </a:solidFill>
                          <a:effectLst/>
                          <a:latin typeface="Cambria Math" panose="02040503050406030204" pitchFamily="18" charset="0"/>
                        </a:rPr>
                        <m:t>3</m:t>
                      </m:r>
                      <m:r>
                        <a:rPr lang="en-US" sz="2500" b="0" i="1" u="none" strike="noStrike" dirty="0">
                          <a:solidFill>
                            <a:srgbClr val="212121"/>
                          </a:solidFill>
                          <a:effectLst/>
                          <a:latin typeface="Cambria Math" panose="02040503050406030204" pitchFamily="18" charset="0"/>
                        </a:rPr>
                        <m:t>×</m:t>
                      </m:r>
                      <m:sSup>
                        <m:sSupPr>
                          <m:ctrlPr>
                            <a:rPr lang="en-US" sz="2500" b="0" i="1" u="none" strike="noStrike" dirty="0" smtClean="0">
                              <a:solidFill>
                                <a:srgbClr val="FF0000"/>
                              </a:solidFill>
                              <a:effectLst/>
                              <a:latin typeface="Cambria Math" panose="02040503050406030204" pitchFamily="18" charset="0"/>
                            </a:rPr>
                          </m:ctrlPr>
                        </m:sSupPr>
                        <m:e>
                          <m:r>
                            <a:rPr lang="en-US" sz="2500" b="0" i="1" u="none" strike="noStrike" dirty="0">
                              <a:solidFill>
                                <a:srgbClr val="FF0000"/>
                              </a:solidFill>
                              <a:effectLst/>
                              <a:latin typeface="Cambria Math" panose="02040503050406030204" pitchFamily="18" charset="0"/>
                            </a:rPr>
                            <m:t>10</m:t>
                          </m:r>
                        </m:e>
                        <m:sup>
                          <m:r>
                            <a:rPr lang="en-US" sz="2500" b="0" i="1" u="none" strike="noStrike" dirty="0">
                              <a:solidFill>
                                <a:srgbClr val="FF0000"/>
                              </a:solidFill>
                              <a:effectLst/>
                              <a:latin typeface="Cambria Math" panose="02040503050406030204" pitchFamily="18" charset="0"/>
                            </a:rPr>
                            <m:t>−1</m:t>
                          </m:r>
                        </m:sup>
                      </m:sSup>
                    </m:oMath>
                  </m:oMathPara>
                </a14:m>
                <a:endParaRPr lang="en-US" sz="2500" dirty="0"/>
              </a:p>
            </p:txBody>
          </p:sp>
        </mc:Choice>
        <mc:Fallback xmlns="">
          <p:sp>
            <p:nvSpPr>
              <p:cNvPr id="13" name="TextBox 12">
                <a:extLst>
                  <a:ext uri="{FF2B5EF4-FFF2-40B4-BE49-F238E27FC236}">
                    <a16:creationId xmlns:a16="http://schemas.microsoft.com/office/drawing/2014/main" id="{2501FCFA-DC69-4200-BE5B-D71E4856C7CB}"/>
                  </a:ext>
                </a:extLst>
              </p:cNvPr>
              <p:cNvSpPr txBox="1">
                <a:spLocks noRot="1" noChangeAspect="1" noMove="1" noResize="1" noEditPoints="1" noAdjustHandles="1" noChangeArrowheads="1" noChangeShapeType="1" noTextEdit="1"/>
              </p:cNvSpPr>
              <p:nvPr/>
            </p:nvSpPr>
            <p:spPr>
              <a:xfrm>
                <a:off x="211054" y="1753426"/>
                <a:ext cx="7842470" cy="12934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56A28E-6A16-44B3-9007-D0517A14DFA3}"/>
                  </a:ext>
                </a:extLst>
              </p:cNvPr>
              <p:cNvSpPr txBox="1"/>
              <p:nvPr/>
            </p:nvSpPr>
            <p:spPr>
              <a:xfrm>
                <a:off x="207307" y="3046857"/>
                <a:ext cx="11773640" cy="3662541"/>
              </a:xfrm>
              <a:prstGeom prst="rect">
                <a:avLst/>
              </a:prstGeom>
              <a:noFill/>
              <a:ln w="38100">
                <a:solidFill>
                  <a:srgbClr val="00B050"/>
                </a:solidFill>
              </a:ln>
            </p:spPr>
            <p:txBody>
              <a:bodyPr wrap="square">
                <a:spAutoFit/>
              </a:bodyPr>
              <a:lstStyle/>
              <a:p>
                <a:pPr marL="457200" indent="-457200">
                  <a:buFont typeface="Wingdings" panose="05000000000000000000" pitchFamily="2" charset="2"/>
                  <a:buChar char="v"/>
                </a:pPr>
                <a:r>
                  <a:rPr lang="en-US" sz="3000" dirty="0">
                    <a:solidFill>
                      <a:srgbClr val="002060"/>
                    </a:solidFill>
                  </a:rPr>
                  <a:t>If we have a decimal number</a:t>
                </a:r>
              </a:p>
              <a:p>
                <a:endParaRPr lang="en-US" dirty="0"/>
              </a:p>
              <a:p>
                <a:pPr/>
                <a14:m>
                  <m:oMathPara xmlns:m="http://schemas.openxmlformats.org/officeDocument/2006/math">
                    <m:oMathParaPr>
                      <m:jc m:val="centerGroup"/>
                    </m:oMathParaPr>
                    <m:oMath xmlns:m="http://schemas.openxmlformats.org/officeDocument/2006/math">
                      <m:r>
                        <a:rPr lang="en-US" sz="3000" b="0" i="1" u="none" strike="noStrike" dirty="0" smtClean="0">
                          <a:solidFill>
                            <a:srgbClr val="0070C0"/>
                          </a:solidFill>
                          <a:effectLst/>
                          <a:latin typeface="Cambria Math" panose="02040503050406030204" pitchFamily="18" charset="0"/>
                        </a:rPr>
                        <m:t>𝑥</m:t>
                      </m:r>
                      <m:r>
                        <a:rPr lang="en-US" sz="3000" b="0" i="1" u="none" strike="noStrike" dirty="0" smtClean="0">
                          <a:solidFill>
                            <a:srgbClr val="0070C0"/>
                          </a:solidFill>
                          <a:effectLst/>
                          <a:latin typeface="Cambria Math" panose="02040503050406030204" pitchFamily="18" charset="0"/>
                        </a:rPr>
                        <m:t>=(</m:t>
                      </m:r>
                      <m:sSub>
                        <m:sSubPr>
                          <m:ctrlPr>
                            <a:rPr lang="en-US" sz="3000" b="0" i="1" u="none" strike="noStrike" dirty="0" smtClean="0">
                              <a:solidFill>
                                <a:srgbClr val="0070C0"/>
                              </a:solidFill>
                              <a:effectLst/>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b="0" i="1" u="none" strike="noStrike" dirty="0" smtClean="0">
                              <a:solidFill>
                                <a:srgbClr val="0070C0"/>
                              </a:solidFill>
                              <a:effectLst/>
                              <a:latin typeface="Cambria Math" panose="02040503050406030204" pitchFamily="18" charset="0"/>
                            </a:rPr>
                            <m:t>𝑁</m:t>
                          </m:r>
                        </m:sub>
                      </m:sSub>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i="1" dirty="0">
                              <a:solidFill>
                                <a:srgbClr val="0070C0"/>
                              </a:solidFill>
                              <a:latin typeface="Cambria Math" panose="02040503050406030204" pitchFamily="18" charset="0"/>
                            </a:rPr>
                            <m:t>𝑁</m:t>
                          </m:r>
                          <m:r>
                            <a:rPr lang="en-US" sz="3000" b="0" i="1" dirty="0" smtClean="0">
                              <a:solidFill>
                                <a:srgbClr val="0070C0"/>
                              </a:solidFill>
                              <a:latin typeface="Cambria Math" panose="02040503050406030204" pitchFamily="18" charset="0"/>
                            </a:rPr>
                            <m:t>−1 </m:t>
                          </m:r>
                        </m:sub>
                      </m:sSub>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i="1" dirty="0">
                              <a:solidFill>
                                <a:srgbClr val="0070C0"/>
                              </a:solidFill>
                              <a:latin typeface="Cambria Math" panose="02040503050406030204" pitchFamily="18" charset="0"/>
                            </a:rPr>
                            <m:t>𝑁</m:t>
                          </m:r>
                          <m:r>
                            <a:rPr lang="en-US" sz="3000" b="0" i="1" dirty="0" smtClean="0">
                              <a:solidFill>
                                <a:srgbClr val="0070C0"/>
                              </a:solidFill>
                              <a:latin typeface="Cambria Math" panose="02040503050406030204" pitchFamily="18" charset="0"/>
                            </a:rPr>
                            <m:t>−2</m:t>
                          </m:r>
                        </m:sub>
                      </m:sSub>
                      <m:r>
                        <a:rPr lang="en-US" sz="3000" b="0" i="1" dirty="0" smtClean="0">
                          <a:solidFill>
                            <a:srgbClr val="0070C0"/>
                          </a:solidFill>
                          <a:latin typeface="Cambria Math" panose="02040503050406030204" pitchFamily="18" charset="0"/>
                        </a:rPr>
                        <m:t> …</m:t>
                      </m:r>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b="0" i="1" dirty="0" smtClean="0">
                              <a:solidFill>
                                <a:srgbClr val="0070C0"/>
                              </a:solidFill>
                              <a:latin typeface="Cambria Math" panose="02040503050406030204" pitchFamily="18" charset="0"/>
                            </a:rPr>
                            <m:t>1</m:t>
                          </m:r>
                        </m:sub>
                      </m:sSub>
                      <m:sSub>
                        <m:sSubPr>
                          <m:ctrlPr>
                            <a:rPr lang="en-US" sz="3000" i="1" dirty="0" smtClean="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b="0" i="1" dirty="0" smtClean="0">
                              <a:solidFill>
                                <a:srgbClr val="0070C0"/>
                              </a:solidFill>
                              <a:latin typeface="Cambria Math" panose="02040503050406030204" pitchFamily="18" charset="0"/>
                            </a:rPr>
                            <m:t>0</m:t>
                          </m:r>
                        </m:sub>
                      </m:sSub>
                      <m:r>
                        <a:rPr lang="en-US" sz="3000" b="0" i="1" dirty="0" smtClean="0">
                          <a:solidFill>
                            <a:srgbClr val="0070C0"/>
                          </a:solidFill>
                          <a:latin typeface="Cambria Math" panose="02040503050406030204" pitchFamily="18" charset="0"/>
                        </a:rPr>
                        <m:t>   </m:t>
                      </m:r>
                      <m:r>
                        <a:rPr lang="en-US" sz="3000" b="1" i="1" dirty="0" smtClean="0">
                          <a:solidFill>
                            <a:srgbClr val="FF0000"/>
                          </a:solidFill>
                          <a:latin typeface="Cambria Math" panose="02040503050406030204" pitchFamily="18" charset="0"/>
                        </a:rPr>
                        <m:t>.</m:t>
                      </m:r>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b="0" i="1" dirty="0" smtClean="0">
                              <a:solidFill>
                                <a:srgbClr val="0070C0"/>
                              </a:solidFill>
                              <a:latin typeface="Cambria Math" panose="02040503050406030204" pitchFamily="18" charset="0"/>
                            </a:rPr>
                            <m:t>−1 </m:t>
                          </m:r>
                        </m:sub>
                      </m:sSub>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b="0" i="1" dirty="0" smtClean="0">
                              <a:solidFill>
                                <a:srgbClr val="0070C0"/>
                              </a:solidFill>
                              <a:latin typeface="Cambria Math" panose="02040503050406030204" pitchFamily="18" charset="0"/>
                            </a:rPr>
                            <m:t>−2</m:t>
                          </m:r>
                        </m:sub>
                      </m:sSub>
                      <m:r>
                        <a:rPr lang="en-US" sz="3000" b="0" i="1" dirty="0" smtClean="0">
                          <a:solidFill>
                            <a:srgbClr val="0070C0"/>
                          </a:solidFill>
                          <a:latin typeface="Cambria Math" panose="02040503050406030204" pitchFamily="18" charset="0"/>
                        </a:rPr>
                        <m:t>  . ..</m:t>
                      </m:r>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b="0" i="1" dirty="0" smtClean="0">
                              <a:solidFill>
                                <a:srgbClr val="0070C0"/>
                              </a:solidFill>
                              <a:latin typeface="Cambria Math" panose="02040503050406030204" pitchFamily="18" charset="0"/>
                            </a:rPr>
                            <m:t>−</m:t>
                          </m:r>
                          <m:r>
                            <a:rPr lang="en-US" sz="3000" b="0" i="1" dirty="0" smtClean="0">
                              <a:solidFill>
                                <a:srgbClr val="0070C0"/>
                              </a:solidFill>
                              <a:latin typeface="Cambria Math" panose="02040503050406030204" pitchFamily="18" charset="0"/>
                            </a:rPr>
                            <m:t>𝑀</m:t>
                          </m:r>
                        </m:sub>
                      </m:sSub>
                      <m:r>
                        <a:rPr lang="en-US" sz="3000" b="0" i="1" u="none" strike="noStrike" dirty="0" smtClean="0">
                          <a:solidFill>
                            <a:srgbClr val="0070C0"/>
                          </a:solidFill>
                          <a:effectLst/>
                          <a:latin typeface="Cambria Math" panose="02040503050406030204" pitchFamily="18" charset="0"/>
                        </a:rPr>
                        <m:t>)</m:t>
                      </m:r>
                      <m:sSub>
                        <m:sSubPr>
                          <m:ctrlPr>
                            <a:rPr lang="en-US" sz="3000" b="0" i="1" u="none" strike="noStrike" dirty="0" smtClean="0">
                              <a:solidFill>
                                <a:srgbClr val="0070C0"/>
                              </a:solidFill>
                              <a:effectLst/>
                              <a:latin typeface="Cambria Math" panose="02040503050406030204" pitchFamily="18" charset="0"/>
                            </a:rPr>
                          </m:ctrlPr>
                        </m:sSubPr>
                        <m:e>
                          <m:r>
                            <a:rPr lang="en-US" sz="3000" b="0" i="1" u="none" strike="noStrike" dirty="0" smtClean="0">
                              <a:solidFill>
                                <a:srgbClr val="0070C0"/>
                              </a:solidFill>
                              <a:effectLst/>
                              <a:latin typeface="Cambria Math" panose="02040503050406030204" pitchFamily="18" charset="0"/>
                            </a:rPr>
                            <m:t> </m:t>
                          </m:r>
                        </m:e>
                        <m:sub>
                          <m:r>
                            <a:rPr lang="en-US" sz="3000" b="0" i="1" u="none" strike="noStrike" dirty="0" smtClean="0">
                              <a:solidFill>
                                <a:srgbClr val="0070C0"/>
                              </a:solidFill>
                              <a:effectLst/>
                              <a:latin typeface="Cambria Math" panose="02040503050406030204" pitchFamily="18" charset="0"/>
                            </a:rPr>
                            <m:t>10</m:t>
                          </m:r>
                        </m:sub>
                      </m:sSub>
                    </m:oMath>
                  </m:oMathPara>
                </a14:m>
                <a:endParaRPr lang="en-US" sz="3000" dirty="0">
                  <a:solidFill>
                    <a:srgbClr val="0070C0"/>
                  </a:solidFill>
                </a:endParaRPr>
              </a:p>
              <a:p>
                <a:endParaRPr lang="en-US" sz="2200" dirty="0">
                  <a:solidFill>
                    <a:srgbClr val="0070C0"/>
                  </a:solidFill>
                </a:endParaRPr>
              </a:p>
              <a:p>
                <a:r>
                  <a:rPr lang="en-US" sz="2400" dirty="0"/>
                  <a:t>where</a:t>
                </a:r>
                <a14:m>
                  <m:oMath xmlns:m="http://schemas.openxmlformats.org/officeDocument/2006/math">
                    <m:r>
                      <a:rPr lang="en-US" sz="2400" dirty="0">
                        <a:latin typeface="Cambria Math" panose="02040503050406030204" pitchFamily="18" charset="0"/>
                      </a:rPr>
                      <m:t> </m:t>
                    </m:r>
                    <m:sSub>
                      <m:sSubPr>
                        <m:ctrlPr>
                          <a:rPr lang="en-US" sz="2400" i="1" dirty="0">
                            <a:latin typeface="Cambria Math" panose="02040503050406030204" pitchFamily="18" charset="0"/>
                          </a:rPr>
                        </m:ctrlPr>
                      </m:sSubPr>
                      <m:e>
                        <m:r>
                          <a:rPr lang="en-US" sz="2400" dirty="0">
                            <a:latin typeface="Cambria Math" panose="02040503050406030204" pitchFamily="18" charset="0"/>
                          </a:rPr>
                          <m:t>𝐷</m:t>
                        </m:r>
                      </m:e>
                      <m:sub>
                        <m:r>
                          <a:rPr lang="en-US" sz="2400" dirty="0">
                            <a:latin typeface="Cambria Math" panose="02040503050406030204" pitchFamily="18" charset="0"/>
                          </a:rPr>
                          <m:t>𝑁</m:t>
                        </m:r>
                      </m:sub>
                    </m:sSub>
                    <m:r>
                      <a:rPr lang="en-US" sz="2400" dirty="0">
                        <a:latin typeface="Cambria Math" panose="02040503050406030204" pitchFamily="18" charset="0"/>
                      </a:rPr>
                      <m:t> </m:t>
                    </m:r>
                  </m:oMath>
                </a14:m>
                <a:r>
                  <a:rPr lang="en-US" sz="2400" dirty="0"/>
                  <a:t>to</a:t>
                </a:r>
                <a14:m>
                  <m:oMath xmlns:m="http://schemas.openxmlformats.org/officeDocument/2006/math">
                    <m:r>
                      <a:rPr lang="en-US" sz="2400" dirty="0">
                        <a:latin typeface="Cambria Math" panose="02040503050406030204" pitchFamily="18" charset="0"/>
                      </a:rPr>
                      <m:t> </m:t>
                    </m:r>
                    <m:sSub>
                      <m:sSubPr>
                        <m:ctrlPr>
                          <a:rPr lang="en-US" sz="2400" i="1" dirty="0">
                            <a:latin typeface="Cambria Math" panose="02040503050406030204" pitchFamily="18" charset="0"/>
                          </a:rPr>
                        </m:ctrlPr>
                      </m:sSubPr>
                      <m:e>
                        <m:r>
                          <a:rPr lang="en-US" sz="2400" dirty="0">
                            <a:latin typeface="Cambria Math" panose="02040503050406030204" pitchFamily="18" charset="0"/>
                          </a:rPr>
                          <m:t>𝐷</m:t>
                        </m:r>
                      </m:e>
                      <m:sub>
                        <m:r>
                          <a:rPr lang="en-US" sz="2400" dirty="0">
                            <a:latin typeface="Cambria Math" panose="02040503050406030204" pitchFamily="18" charset="0"/>
                          </a:rPr>
                          <m:t>0</m:t>
                        </m:r>
                      </m:sub>
                    </m:sSub>
                    <m:r>
                      <a:rPr lang="en-US" sz="2400" dirty="0">
                        <a:latin typeface="Cambria Math" panose="02040503050406030204" pitchFamily="18" charset="0"/>
                      </a:rPr>
                      <m:t> </m:t>
                    </m:r>
                  </m:oMath>
                </a14:m>
                <a:r>
                  <a:rPr lang="en-US" sz="2400" dirty="0"/>
                  <a:t>are its digits before the decimal point,  </a:t>
                </a:r>
                <a14:m>
                  <m:oMath xmlns:m="http://schemas.openxmlformats.org/officeDocument/2006/math">
                    <m:sSub>
                      <m:sSubPr>
                        <m:ctrlPr>
                          <a:rPr lang="en-US" sz="2400" i="1" dirty="0">
                            <a:latin typeface="Cambria Math" panose="02040503050406030204" pitchFamily="18" charset="0"/>
                          </a:rPr>
                        </m:ctrlPr>
                      </m:sSubPr>
                      <m:e>
                        <m:r>
                          <a:rPr lang="en-US" sz="2400" dirty="0">
                            <a:latin typeface="Cambria Math" panose="02040503050406030204" pitchFamily="18" charset="0"/>
                          </a:rPr>
                          <m:t>𝐷</m:t>
                        </m:r>
                      </m:e>
                      <m:sub>
                        <m:r>
                          <a:rPr lang="en-US" sz="2400" dirty="0">
                            <a:latin typeface="Cambria Math" panose="02040503050406030204" pitchFamily="18" charset="0"/>
                          </a:rPr>
                          <m:t>−1 </m:t>
                        </m:r>
                      </m:sub>
                    </m:sSub>
                    <m:r>
                      <a:rPr lang="en-US" sz="2400" dirty="0">
                        <a:latin typeface="Cambria Math" panose="02040503050406030204" pitchFamily="18" charset="0"/>
                      </a:rPr>
                      <m:t> </m:t>
                    </m:r>
                  </m:oMath>
                </a14:m>
                <a:r>
                  <a:rPr lang="en-US" sz="2400" dirty="0"/>
                  <a:t>to  </a:t>
                </a:r>
                <a14:m>
                  <m:oMath xmlns:m="http://schemas.openxmlformats.org/officeDocument/2006/math">
                    <m:sSub>
                      <m:sSubPr>
                        <m:ctrlPr>
                          <a:rPr lang="en-US" sz="2400" i="1" dirty="0">
                            <a:latin typeface="Cambria Math" panose="02040503050406030204" pitchFamily="18" charset="0"/>
                          </a:rPr>
                        </m:ctrlPr>
                      </m:sSubPr>
                      <m:e>
                        <m:r>
                          <a:rPr lang="en-US" sz="2400" dirty="0">
                            <a:latin typeface="Cambria Math" panose="02040503050406030204" pitchFamily="18" charset="0"/>
                          </a:rPr>
                          <m:t>𝐷</m:t>
                        </m:r>
                      </m:e>
                      <m:sub>
                        <m:r>
                          <a:rPr lang="en-US" sz="2400" dirty="0">
                            <a:latin typeface="Cambria Math" panose="02040503050406030204" pitchFamily="18" charset="0"/>
                          </a:rPr>
                          <m:t>−</m:t>
                        </m:r>
                        <m:r>
                          <a:rPr lang="en-US" sz="2400" dirty="0">
                            <a:latin typeface="Cambria Math" panose="02040503050406030204" pitchFamily="18" charset="0"/>
                          </a:rPr>
                          <m:t>𝑀</m:t>
                        </m:r>
                      </m:sub>
                    </m:sSub>
                    <m:r>
                      <a:rPr lang="en-US" sz="2400" dirty="0">
                        <a:latin typeface="Cambria Math" panose="02040503050406030204" pitchFamily="18" charset="0"/>
                      </a:rPr>
                      <m:t> </m:t>
                    </m:r>
                  </m:oMath>
                </a14:m>
                <a:r>
                  <a:rPr lang="en-US" sz="2100" dirty="0"/>
                  <a:t>are its digits after the </a:t>
                </a:r>
                <a:r>
                  <a:rPr lang="en-US" sz="2400" dirty="0"/>
                  <a:t>decimal, and </a:t>
                </a:r>
                <a14:m>
                  <m:oMath xmlns:m="http://schemas.openxmlformats.org/officeDocument/2006/math">
                    <m:r>
                      <a:rPr lang="en-US" sz="2400" b="0" i="0" dirty="0" smtClean="0">
                        <a:solidFill>
                          <a:srgbClr val="0070C0"/>
                        </a:solidFill>
                        <a:latin typeface="Cambria Math" panose="02040503050406030204" pitchFamily="18" charset="0"/>
                      </a:rPr>
                      <m:t>  </m:t>
                    </m:r>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0</m:t>
                        </m:r>
                        <m:r>
                          <a:rPr lang="en-US" sz="2400" i="1" dirty="0" smtClean="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rPr>
                          <m:t>𝐷</m:t>
                        </m:r>
                      </m:e>
                      <m:sub>
                        <m:r>
                          <a:rPr lang="en-US" sz="2400" b="0" i="1" dirty="0" smtClean="0">
                            <a:solidFill>
                              <a:srgbClr val="0070C0"/>
                            </a:solidFill>
                            <a:latin typeface="Cambria Math" panose="02040503050406030204" pitchFamily="18" charset="0"/>
                          </a:rPr>
                          <m:t>𝑖</m:t>
                        </m:r>
                      </m:sub>
                    </m:sSub>
                    <m:r>
                      <a:rPr lang="en-US" sz="2400" b="0" i="1" dirty="0" smtClean="0">
                        <a:solidFill>
                          <a:srgbClr val="0070C0"/>
                        </a:solidFill>
                        <a:latin typeface="Cambria Math" panose="02040503050406030204" pitchFamily="18" charset="0"/>
                        <a:ea typeface="Cambria Math" panose="02040503050406030204" pitchFamily="18" charset="0"/>
                      </a:rPr>
                      <m:t>&lt;10</m:t>
                    </m:r>
                  </m:oMath>
                </a14:m>
                <a:endParaRPr lang="en-US" sz="2400" dirty="0">
                  <a:solidFill>
                    <a:srgbClr val="000000"/>
                  </a:solidFill>
                  <a:latin typeface="Courier New" panose="02070309020205020404" pitchFamily="49" charset="0"/>
                </a:endParaRPr>
              </a:p>
              <a:p>
                <a:r>
                  <a:rPr lang="en-US" sz="2400" dirty="0"/>
                  <a:t>The decimal expansion of this number is</a:t>
                </a:r>
              </a:p>
              <a:p>
                <a14:m>
                  <m:oMath xmlns:m="http://schemas.openxmlformats.org/officeDocument/2006/math">
                    <m:sSub>
                      <m:sSubPr>
                        <m:ctrlPr>
                          <a:rPr lang="en-US" sz="3000" b="0" i="1" u="none" strike="noStrike" dirty="0" smtClean="0">
                            <a:solidFill>
                              <a:srgbClr val="0070C0"/>
                            </a:solidFill>
                            <a:effectLst/>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b="0" i="1" u="none" strike="noStrike" dirty="0" smtClean="0">
                            <a:solidFill>
                              <a:srgbClr val="0070C0"/>
                            </a:solidFill>
                            <a:effectLst/>
                            <a:latin typeface="Cambria Math" panose="02040503050406030204" pitchFamily="18" charset="0"/>
                          </a:rPr>
                          <m:t>𝑁</m:t>
                        </m:r>
                      </m:sub>
                    </m:sSub>
                    <m:r>
                      <a:rPr lang="en-US" sz="3000" b="0" i="1" u="none" strike="noStrike" dirty="0" smtClean="0">
                        <a:solidFill>
                          <a:srgbClr val="0070C0"/>
                        </a:solidFill>
                        <a:effectLst/>
                        <a:latin typeface="Cambria Math" panose="02040503050406030204" pitchFamily="18" charset="0"/>
                      </a:rPr>
                      <m:t> </m:t>
                    </m:r>
                    <m:r>
                      <a:rPr lang="en-US" sz="3000" b="0" i="1" u="none" strike="noStrike" dirty="0" smtClean="0">
                        <a:solidFill>
                          <a:srgbClr val="0070C0"/>
                        </a:solidFill>
                        <a:effectLst/>
                        <a:latin typeface="Cambria Math" panose="02040503050406030204" pitchFamily="18" charset="0"/>
                        <a:ea typeface="Cambria Math" panose="02040503050406030204" pitchFamily="18" charset="0"/>
                      </a:rPr>
                      <m:t>×</m:t>
                    </m:r>
                    <m:sSup>
                      <m:sSupPr>
                        <m:ctrlPr>
                          <a:rPr lang="en-US" sz="3000" b="0" i="1" u="none" strike="noStrike" dirty="0" smtClean="0">
                            <a:solidFill>
                              <a:srgbClr val="0070C0"/>
                            </a:solidFill>
                            <a:effectLst/>
                            <a:latin typeface="Cambria Math" panose="02040503050406030204" pitchFamily="18" charset="0"/>
                            <a:ea typeface="Cambria Math" panose="02040503050406030204" pitchFamily="18" charset="0"/>
                          </a:rPr>
                        </m:ctrlPr>
                      </m:sSupPr>
                      <m:e>
                        <m:r>
                          <a:rPr lang="en-US" sz="3000" b="0" i="1" u="none" strike="noStrike" dirty="0" smtClean="0">
                            <a:solidFill>
                              <a:srgbClr val="0070C0"/>
                            </a:solidFill>
                            <a:effectLst/>
                            <a:latin typeface="Cambria Math" panose="02040503050406030204" pitchFamily="18" charset="0"/>
                            <a:ea typeface="Cambria Math" panose="02040503050406030204" pitchFamily="18" charset="0"/>
                          </a:rPr>
                          <m:t>10</m:t>
                        </m:r>
                      </m:e>
                      <m:sup>
                        <m:r>
                          <a:rPr lang="en-US" sz="3000" b="0" i="1" u="none" strike="noStrike" dirty="0" smtClean="0">
                            <a:solidFill>
                              <a:srgbClr val="0070C0"/>
                            </a:solidFill>
                            <a:effectLst/>
                            <a:latin typeface="Cambria Math" panose="02040503050406030204" pitchFamily="18" charset="0"/>
                            <a:ea typeface="Cambria Math" panose="02040503050406030204" pitchFamily="18" charset="0"/>
                          </a:rPr>
                          <m:t>𝑁</m:t>
                        </m:r>
                      </m:sup>
                    </m:sSup>
                    <m:r>
                      <a:rPr lang="en-US" sz="3000" b="0" i="1" u="none" strike="noStrike" dirty="0" smtClean="0">
                        <a:solidFill>
                          <a:srgbClr val="0070C0"/>
                        </a:solidFill>
                        <a:effectLst/>
                        <a:latin typeface="Cambria Math" panose="02040503050406030204" pitchFamily="18" charset="0"/>
                        <a:ea typeface="Cambria Math" panose="02040503050406030204" pitchFamily="18" charset="0"/>
                      </a:rPr>
                      <m:t>+</m:t>
                    </m:r>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i="1" dirty="0">
                            <a:solidFill>
                              <a:srgbClr val="0070C0"/>
                            </a:solidFill>
                            <a:latin typeface="Cambria Math" panose="02040503050406030204" pitchFamily="18" charset="0"/>
                          </a:rPr>
                          <m:t>𝑁</m:t>
                        </m:r>
                        <m:r>
                          <a:rPr lang="en-US" sz="3000" i="1" dirty="0">
                            <a:solidFill>
                              <a:srgbClr val="0070C0"/>
                            </a:solidFill>
                            <a:latin typeface="Cambria Math" panose="02040503050406030204" pitchFamily="18" charset="0"/>
                          </a:rPr>
                          <m:t>−1 </m:t>
                        </m:r>
                      </m:sub>
                    </m:sSub>
                    <m:r>
                      <a:rPr lang="en-US" sz="3000" i="1" dirty="0" smtClean="0">
                        <a:solidFill>
                          <a:srgbClr val="0070C0"/>
                        </a:solidFill>
                        <a:latin typeface="Cambria Math" panose="02040503050406030204" pitchFamily="18" charset="0"/>
                        <a:ea typeface="Cambria Math" panose="02040503050406030204" pitchFamily="18" charset="0"/>
                      </a:rPr>
                      <m:t>×</m:t>
                    </m:r>
                    <m:sSup>
                      <m:sSupPr>
                        <m:ctrlPr>
                          <a:rPr lang="en-US" sz="3000" b="0" i="1" dirty="0" smtClean="0">
                            <a:solidFill>
                              <a:srgbClr val="0070C0"/>
                            </a:solidFill>
                            <a:latin typeface="Cambria Math" panose="02040503050406030204" pitchFamily="18" charset="0"/>
                            <a:ea typeface="Cambria Math" panose="02040503050406030204" pitchFamily="18" charset="0"/>
                          </a:rPr>
                        </m:ctrlPr>
                      </m:sSupPr>
                      <m:e>
                        <m:r>
                          <a:rPr lang="en-US" sz="3000" b="0" i="1" dirty="0" smtClean="0">
                            <a:solidFill>
                              <a:srgbClr val="0070C0"/>
                            </a:solidFill>
                            <a:latin typeface="Cambria Math" panose="02040503050406030204" pitchFamily="18" charset="0"/>
                            <a:ea typeface="Cambria Math" panose="02040503050406030204" pitchFamily="18" charset="0"/>
                          </a:rPr>
                          <m:t>10</m:t>
                        </m:r>
                      </m:e>
                      <m:sup>
                        <m:r>
                          <a:rPr lang="en-US" sz="3000" b="0" i="1" dirty="0" smtClean="0">
                            <a:solidFill>
                              <a:srgbClr val="0070C0"/>
                            </a:solidFill>
                            <a:latin typeface="Cambria Math" panose="02040503050406030204" pitchFamily="18" charset="0"/>
                            <a:ea typeface="Cambria Math" panose="02040503050406030204" pitchFamily="18" charset="0"/>
                          </a:rPr>
                          <m:t>𝑁</m:t>
                        </m:r>
                        <m:r>
                          <a:rPr lang="en-US" sz="3000" b="0" i="1" dirty="0" smtClean="0">
                            <a:solidFill>
                              <a:srgbClr val="0070C0"/>
                            </a:solidFill>
                            <a:latin typeface="Cambria Math" panose="02040503050406030204" pitchFamily="18" charset="0"/>
                            <a:ea typeface="Cambria Math" panose="02040503050406030204" pitchFamily="18" charset="0"/>
                          </a:rPr>
                          <m:t>−1</m:t>
                        </m:r>
                      </m:sup>
                    </m:sSup>
                    <m:r>
                      <a:rPr lang="en-US" sz="3000" b="0" i="1" dirty="0" smtClean="0">
                        <a:solidFill>
                          <a:srgbClr val="0070C0"/>
                        </a:solidFill>
                        <a:latin typeface="Cambria Math" panose="02040503050406030204" pitchFamily="18" charset="0"/>
                        <a:ea typeface="Cambria Math" panose="02040503050406030204" pitchFamily="18" charset="0"/>
                      </a:rPr>
                      <m:t>+…+</m:t>
                    </m:r>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i="1" dirty="0">
                            <a:solidFill>
                              <a:srgbClr val="0070C0"/>
                            </a:solidFill>
                            <a:latin typeface="Cambria Math" panose="02040503050406030204" pitchFamily="18" charset="0"/>
                          </a:rPr>
                          <m:t>1</m:t>
                        </m:r>
                      </m:sub>
                    </m:sSub>
                    <m:r>
                      <a:rPr lang="en-US" sz="3000" i="1" dirty="0" smtClean="0">
                        <a:solidFill>
                          <a:srgbClr val="0070C0"/>
                        </a:solidFill>
                        <a:latin typeface="Cambria Math" panose="02040503050406030204" pitchFamily="18" charset="0"/>
                        <a:ea typeface="Cambria Math" panose="02040503050406030204" pitchFamily="18" charset="0"/>
                      </a:rPr>
                      <m:t>×</m:t>
                    </m:r>
                    <m:sSup>
                      <m:sSupPr>
                        <m:ctrlPr>
                          <a:rPr lang="en-US" sz="3000" b="0" i="1" dirty="0" smtClean="0">
                            <a:solidFill>
                              <a:srgbClr val="0070C0"/>
                            </a:solidFill>
                            <a:latin typeface="Cambria Math" panose="02040503050406030204" pitchFamily="18" charset="0"/>
                            <a:ea typeface="Cambria Math" panose="02040503050406030204" pitchFamily="18" charset="0"/>
                          </a:rPr>
                        </m:ctrlPr>
                      </m:sSupPr>
                      <m:e>
                        <m:r>
                          <a:rPr lang="en-US" sz="3000" b="0" i="1" dirty="0" smtClean="0">
                            <a:solidFill>
                              <a:srgbClr val="0070C0"/>
                            </a:solidFill>
                            <a:latin typeface="Cambria Math" panose="02040503050406030204" pitchFamily="18" charset="0"/>
                            <a:ea typeface="Cambria Math" panose="02040503050406030204" pitchFamily="18" charset="0"/>
                          </a:rPr>
                          <m:t>10</m:t>
                        </m:r>
                      </m:e>
                      <m:sup>
                        <m:r>
                          <a:rPr lang="en-US" sz="3000" b="0" i="1" dirty="0" smtClean="0">
                            <a:solidFill>
                              <a:srgbClr val="0070C0"/>
                            </a:solidFill>
                            <a:latin typeface="Cambria Math" panose="02040503050406030204" pitchFamily="18" charset="0"/>
                            <a:ea typeface="Cambria Math" panose="02040503050406030204" pitchFamily="18" charset="0"/>
                          </a:rPr>
                          <m:t>1</m:t>
                        </m:r>
                      </m:sup>
                    </m:sSup>
                    <m:r>
                      <a:rPr lang="en-US" sz="3000" b="0" i="1" dirty="0" smtClean="0">
                        <a:solidFill>
                          <a:srgbClr val="0070C0"/>
                        </a:solidFill>
                        <a:latin typeface="Cambria Math" panose="02040503050406030204" pitchFamily="18" charset="0"/>
                        <a:ea typeface="Cambria Math" panose="02040503050406030204" pitchFamily="18" charset="0"/>
                      </a:rPr>
                      <m:t>+</m:t>
                    </m:r>
                  </m:oMath>
                </a14:m>
                <a:r>
                  <a:rPr lang="en-US" sz="3000" dirty="0">
                    <a:solidFill>
                      <a:srgbClr val="0070C0"/>
                    </a:solidFill>
                  </a:rPr>
                  <a:t> </a:t>
                </a:r>
                <a14:m>
                  <m:oMath xmlns:m="http://schemas.openxmlformats.org/officeDocument/2006/math">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b="0" i="1" dirty="0" smtClean="0">
                            <a:solidFill>
                              <a:srgbClr val="0070C0"/>
                            </a:solidFill>
                            <a:latin typeface="Cambria Math" panose="02040503050406030204" pitchFamily="18" charset="0"/>
                          </a:rPr>
                          <m:t>0</m:t>
                        </m:r>
                      </m:sub>
                    </m:sSub>
                    <m:r>
                      <a:rPr lang="en-US" sz="3000" i="1" dirty="0">
                        <a:solidFill>
                          <a:srgbClr val="0070C0"/>
                        </a:solidFill>
                        <a:latin typeface="Cambria Math" panose="02040503050406030204" pitchFamily="18" charset="0"/>
                        <a:ea typeface="Cambria Math" panose="02040503050406030204" pitchFamily="18" charset="0"/>
                      </a:rPr>
                      <m:t>×</m:t>
                    </m:r>
                    <m:sSup>
                      <m:sSupPr>
                        <m:ctrlPr>
                          <a:rPr lang="en-US" sz="3000" i="1" dirty="0">
                            <a:solidFill>
                              <a:srgbClr val="0070C0"/>
                            </a:solidFill>
                            <a:latin typeface="Cambria Math" panose="02040503050406030204" pitchFamily="18" charset="0"/>
                            <a:ea typeface="Cambria Math" panose="02040503050406030204" pitchFamily="18" charset="0"/>
                          </a:rPr>
                        </m:ctrlPr>
                      </m:sSupPr>
                      <m:e>
                        <m:r>
                          <a:rPr lang="en-US" sz="3000" i="1" dirty="0">
                            <a:solidFill>
                              <a:srgbClr val="0070C0"/>
                            </a:solidFill>
                            <a:latin typeface="Cambria Math" panose="02040503050406030204" pitchFamily="18" charset="0"/>
                            <a:ea typeface="Cambria Math" panose="02040503050406030204" pitchFamily="18" charset="0"/>
                          </a:rPr>
                          <m:t>10</m:t>
                        </m:r>
                      </m:e>
                      <m:sup>
                        <m:r>
                          <a:rPr lang="en-US" sz="3000" b="0" i="1" dirty="0" smtClean="0">
                            <a:solidFill>
                              <a:srgbClr val="0070C0"/>
                            </a:solidFill>
                            <a:latin typeface="Cambria Math" panose="02040503050406030204" pitchFamily="18" charset="0"/>
                            <a:ea typeface="Cambria Math" panose="02040503050406030204" pitchFamily="18" charset="0"/>
                          </a:rPr>
                          <m:t>0</m:t>
                        </m:r>
                      </m:sup>
                    </m:sSup>
                  </m:oMath>
                </a14:m>
                <a:endParaRPr lang="en-US" sz="3000" i="1" dirty="0">
                  <a:solidFill>
                    <a:srgbClr val="0070C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000" b="0" i="1" dirty="0" smtClean="0">
                          <a:solidFill>
                            <a:srgbClr val="0070C0"/>
                          </a:solidFill>
                          <a:latin typeface="Cambria Math" panose="02040503050406030204" pitchFamily="18" charset="0"/>
                          <a:ea typeface="Cambria Math" panose="02040503050406030204" pitchFamily="18" charset="0"/>
                        </a:rPr>
                        <m:t>+</m:t>
                      </m:r>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b="0" i="1" dirty="0" smtClean="0">
                              <a:solidFill>
                                <a:srgbClr val="0070C0"/>
                              </a:solidFill>
                              <a:latin typeface="Cambria Math" panose="02040503050406030204" pitchFamily="18" charset="0"/>
                            </a:rPr>
                            <m:t>−</m:t>
                          </m:r>
                          <m:r>
                            <a:rPr lang="en-US" sz="3000" i="1" dirty="0">
                              <a:solidFill>
                                <a:srgbClr val="0070C0"/>
                              </a:solidFill>
                              <a:latin typeface="Cambria Math" panose="02040503050406030204" pitchFamily="18" charset="0"/>
                            </a:rPr>
                            <m:t>1</m:t>
                          </m:r>
                        </m:sub>
                      </m:sSub>
                      <m:r>
                        <a:rPr lang="en-US" sz="3000" i="1" dirty="0">
                          <a:solidFill>
                            <a:srgbClr val="0070C0"/>
                          </a:solidFill>
                          <a:latin typeface="Cambria Math" panose="02040503050406030204" pitchFamily="18" charset="0"/>
                          <a:ea typeface="Cambria Math" panose="02040503050406030204" pitchFamily="18" charset="0"/>
                        </a:rPr>
                        <m:t>×</m:t>
                      </m:r>
                      <m:sSup>
                        <m:sSupPr>
                          <m:ctrlPr>
                            <a:rPr lang="en-US" sz="3000" i="1" dirty="0">
                              <a:solidFill>
                                <a:srgbClr val="0070C0"/>
                              </a:solidFill>
                              <a:latin typeface="Cambria Math" panose="02040503050406030204" pitchFamily="18" charset="0"/>
                              <a:ea typeface="Cambria Math" panose="02040503050406030204" pitchFamily="18" charset="0"/>
                            </a:rPr>
                          </m:ctrlPr>
                        </m:sSupPr>
                        <m:e>
                          <m:r>
                            <a:rPr lang="en-US" sz="3000" i="1" dirty="0">
                              <a:solidFill>
                                <a:srgbClr val="0070C0"/>
                              </a:solidFill>
                              <a:latin typeface="Cambria Math" panose="02040503050406030204" pitchFamily="18" charset="0"/>
                              <a:ea typeface="Cambria Math" panose="02040503050406030204" pitchFamily="18" charset="0"/>
                            </a:rPr>
                            <m:t>10</m:t>
                          </m:r>
                        </m:e>
                        <m:sup>
                          <m:r>
                            <a:rPr lang="en-US" sz="3000" b="0" i="1" dirty="0" smtClean="0">
                              <a:solidFill>
                                <a:srgbClr val="0070C0"/>
                              </a:solidFill>
                              <a:latin typeface="Cambria Math" panose="02040503050406030204" pitchFamily="18" charset="0"/>
                              <a:ea typeface="Cambria Math" panose="02040503050406030204" pitchFamily="18" charset="0"/>
                            </a:rPr>
                            <m:t>−</m:t>
                          </m:r>
                          <m:r>
                            <a:rPr lang="en-US" sz="3000" i="1" dirty="0">
                              <a:solidFill>
                                <a:srgbClr val="0070C0"/>
                              </a:solidFill>
                              <a:latin typeface="Cambria Math" panose="02040503050406030204" pitchFamily="18" charset="0"/>
                              <a:ea typeface="Cambria Math" panose="02040503050406030204" pitchFamily="18" charset="0"/>
                            </a:rPr>
                            <m:t>1</m:t>
                          </m:r>
                        </m:sup>
                      </m:sSup>
                      <m:r>
                        <a:rPr lang="en-US" sz="3000" b="0" i="1" dirty="0" smtClean="0">
                          <a:solidFill>
                            <a:srgbClr val="0070C0"/>
                          </a:solidFill>
                          <a:latin typeface="Cambria Math" panose="02040503050406030204" pitchFamily="18" charset="0"/>
                          <a:ea typeface="Cambria Math" panose="02040503050406030204" pitchFamily="18" charset="0"/>
                        </a:rPr>
                        <m:t>+</m:t>
                      </m:r>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i="1" dirty="0">
                              <a:solidFill>
                                <a:srgbClr val="0070C0"/>
                              </a:solidFill>
                              <a:latin typeface="Cambria Math" panose="02040503050406030204" pitchFamily="18" charset="0"/>
                            </a:rPr>
                            <m:t>−</m:t>
                          </m:r>
                          <m:r>
                            <a:rPr lang="en-US" sz="3000" b="0" i="1" dirty="0" smtClean="0">
                              <a:solidFill>
                                <a:srgbClr val="0070C0"/>
                              </a:solidFill>
                              <a:latin typeface="Cambria Math" panose="02040503050406030204" pitchFamily="18" charset="0"/>
                            </a:rPr>
                            <m:t>2</m:t>
                          </m:r>
                        </m:sub>
                      </m:sSub>
                      <m:r>
                        <a:rPr lang="en-US" sz="3000" i="1" dirty="0">
                          <a:solidFill>
                            <a:srgbClr val="0070C0"/>
                          </a:solidFill>
                          <a:latin typeface="Cambria Math" panose="02040503050406030204" pitchFamily="18" charset="0"/>
                          <a:ea typeface="Cambria Math" panose="02040503050406030204" pitchFamily="18" charset="0"/>
                        </a:rPr>
                        <m:t>×</m:t>
                      </m:r>
                      <m:sSup>
                        <m:sSupPr>
                          <m:ctrlPr>
                            <a:rPr lang="en-US" sz="3000" i="1" dirty="0">
                              <a:solidFill>
                                <a:srgbClr val="0070C0"/>
                              </a:solidFill>
                              <a:latin typeface="Cambria Math" panose="02040503050406030204" pitchFamily="18" charset="0"/>
                              <a:ea typeface="Cambria Math" panose="02040503050406030204" pitchFamily="18" charset="0"/>
                            </a:rPr>
                          </m:ctrlPr>
                        </m:sSupPr>
                        <m:e>
                          <m:r>
                            <a:rPr lang="en-US" sz="3000" i="1" dirty="0">
                              <a:solidFill>
                                <a:srgbClr val="0070C0"/>
                              </a:solidFill>
                              <a:latin typeface="Cambria Math" panose="02040503050406030204" pitchFamily="18" charset="0"/>
                              <a:ea typeface="Cambria Math" panose="02040503050406030204" pitchFamily="18" charset="0"/>
                            </a:rPr>
                            <m:t>10</m:t>
                          </m:r>
                        </m:e>
                        <m:sup>
                          <m:r>
                            <a:rPr lang="en-US" sz="3000" i="1" dirty="0">
                              <a:solidFill>
                                <a:srgbClr val="0070C0"/>
                              </a:solidFill>
                              <a:latin typeface="Cambria Math" panose="02040503050406030204" pitchFamily="18" charset="0"/>
                              <a:ea typeface="Cambria Math" panose="02040503050406030204" pitchFamily="18" charset="0"/>
                            </a:rPr>
                            <m:t>−</m:t>
                          </m:r>
                          <m:r>
                            <a:rPr lang="en-US" sz="3000" b="0" i="1" dirty="0" smtClean="0">
                              <a:solidFill>
                                <a:srgbClr val="0070C0"/>
                              </a:solidFill>
                              <a:latin typeface="Cambria Math" panose="02040503050406030204" pitchFamily="18" charset="0"/>
                              <a:ea typeface="Cambria Math" panose="02040503050406030204" pitchFamily="18" charset="0"/>
                            </a:rPr>
                            <m:t>2</m:t>
                          </m:r>
                        </m:sup>
                      </m:sSup>
                      <m:r>
                        <a:rPr lang="en-US" sz="3000" b="0" i="1" dirty="0" smtClean="0">
                          <a:solidFill>
                            <a:srgbClr val="0070C0"/>
                          </a:solidFill>
                          <a:latin typeface="Cambria Math" panose="02040503050406030204" pitchFamily="18" charset="0"/>
                          <a:ea typeface="Cambria Math" panose="02040503050406030204" pitchFamily="18" charset="0"/>
                        </a:rPr>
                        <m:t>+…+</m:t>
                      </m:r>
                      <m:sSub>
                        <m:sSubPr>
                          <m:ctrlPr>
                            <a:rPr lang="en-US" sz="3000" i="1" dirty="0">
                              <a:solidFill>
                                <a:srgbClr val="0070C0"/>
                              </a:solidFill>
                              <a:latin typeface="Cambria Math" panose="02040503050406030204" pitchFamily="18" charset="0"/>
                            </a:rPr>
                          </m:ctrlPr>
                        </m:sSubPr>
                        <m:e>
                          <m:r>
                            <a:rPr lang="en-US" sz="3000" i="1" dirty="0">
                              <a:solidFill>
                                <a:srgbClr val="0070C0"/>
                              </a:solidFill>
                              <a:latin typeface="Cambria Math" panose="02040503050406030204" pitchFamily="18" charset="0"/>
                            </a:rPr>
                            <m:t>𝐷</m:t>
                          </m:r>
                        </m:e>
                        <m:sub>
                          <m:r>
                            <a:rPr lang="en-US" sz="3000" i="1" dirty="0">
                              <a:solidFill>
                                <a:srgbClr val="0070C0"/>
                              </a:solidFill>
                              <a:latin typeface="Cambria Math" panose="02040503050406030204" pitchFamily="18" charset="0"/>
                            </a:rPr>
                            <m:t>−</m:t>
                          </m:r>
                          <m:r>
                            <a:rPr lang="en-US" sz="3000" i="1" dirty="0">
                              <a:solidFill>
                                <a:srgbClr val="0070C0"/>
                              </a:solidFill>
                              <a:latin typeface="Cambria Math" panose="02040503050406030204" pitchFamily="18" charset="0"/>
                            </a:rPr>
                            <m:t>𝑀</m:t>
                          </m:r>
                        </m:sub>
                      </m:sSub>
                      <m:r>
                        <a:rPr lang="en-US" sz="3000" i="1" dirty="0" smtClean="0">
                          <a:solidFill>
                            <a:srgbClr val="0070C0"/>
                          </a:solidFill>
                          <a:latin typeface="Cambria Math" panose="02040503050406030204" pitchFamily="18" charset="0"/>
                          <a:ea typeface="Cambria Math" panose="02040503050406030204" pitchFamily="18" charset="0"/>
                        </a:rPr>
                        <m:t>×</m:t>
                      </m:r>
                      <m:sSup>
                        <m:sSupPr>
                          <m:ctrlPr>
                            <a:rPr lang="en-US" sz="3000" b="0" i="1" dirty="0" smtClean="0">
                              <a:solidFill>
                                <a:srgbClr val="0070C0"/>
                              </a:solidFill>
                              <a:latin typeface="Cambria Math" panose="02040503050406030204" pitchFamily="18" charset="0"/>
                              <a:ea typeface="Cambria Math" panose="02040503050406030204" pitchFamily="18" charset="0"/>
                            </a:rPr>
                          </m:ctrlPr>
                        </m:sSupPr>
                        <m:e>
                          <m:r>
                            <a:rPr lang="en-US" sz="3000" b="0" i="1" dirty="0" smtClean="0">
                              <a:solidFill>
                                <a:srgbClr val="0070C0"/>
                              </a:solidFill>
                              <a:latin typeface="Cambria Math" panose="02040503050406030204" pitchFamily="18" charset="0"/>
                              <a:ea typeface="Cambria Math" panose="02040503050406030204" pitchFamily="18" charset="0"/>
                            </a:rPr>
                            <m:t>10</m:t>
                          </m:r>
                        </m:e>
                        <m:sup>
                          <m:r>
                            <a:rPr lang="en-US" sz="3000" b="0" i="1" dirty="0" smtClean="0">
                              <a:solidFill>
                                <a:srgbClr val="0070C0"/>
                              </a:solidFill>
                              <a:latin typeface="Cambria Math" panose="02040503050406030204" pitchFamily="18" charset="0"/>
                              <a:ea typeface="Cambria Math" panose="02040503050406030204" pitchFamily="18" charset="0"/>
                            </a:rPr>
                            <m:t>−</m:t>
                          </m:r>
                          <m:r>
                            <a:rPr lang="en-US" sz="3000" b="0" i="1" dirty="0" smtClean="0">
                              <a:solidFill>
                                <a:srgbClr val="0070C0"/>
                              </a:solidFill>
                              <a:latin typeface="Cambria Math" panose="02040503050406030204" pitchFamily="18" charset="0"/>
                              <a:ea typeface="Cambria Math" panose="02040503050406030204" pitchFamily="18" charset="0"/>
                            </a:rPr>
                            <m:t>𝑀</m:t>
                          </m:r>
                        </m:sup>
                      </m:sSup>
                    </m:oMath>
                  </m:oMathPara>
                </a14:m>
                <a:endParaRPr lang="en-US" sz="3000" dirty="0"/>
              </a:p>
            </p:txBody>
          </p:sp>
        </mc:Choice>
        <mc:Fallback xmlns="">
          <p:sp>
            <p:nvSpPr>
              <p:cNvPr id="14" name="TextBox 13">
                <a:extLst>
                  <a:ext uri="{FF2B5EF4-FFF2-40B4-BE49-F238E27FC236}">
                    <a16:creationId xmlns:a16="http://schemas.microsoft.com/office/drawing/2014/main" id="{1656A28E-6A16-44B3-9007-D0517A14DFA3}"/>
                  </a:ext>
                </a:extLst>
              </p:cNvPr>
              <p:cNvSpPr txBox="1">
                <a:spLocks noRot="1" noChangeAspect="1" noMove="1" noResize="1" noEditPoints="1" noAdjustHandles="1" noChangeArrowheads="1" noChangeShapeType="1" noTextEdit="1"/>
              </p:cNvSpPr>
              <p:nvPr/>
            </p:nvSpPr>
            <p:spPr>
              <a:xfrm>
                <a:off x="207307" y="3046857"/>
                <a:ext cx="11773640" cy="3662541"/>
              </a:xfrm>
              <a:prstGeom prst="rect">
                <a:avLst/>
              </a:prstGeom>
              <a:blipFill>
                <a:blip r:embed="rId7"/>
                <a:stretch>
                  <a:fillRect l="-878" t="-1647"/>
                </a:stretch>
              </a:blipFill>
              <a:ln w="38100">
                <a:solidFill>
                  <a:srgbClr val="00B050"/>
                </a:solidFill>
              </a:ln>
            </p:spPr>
            <p:txBody>
              <a:bodyPr/>
              <a:lstStyle/>
              <a:p>
                <a:r>
                  <a:rPr lang="en-US">
                    <a:noFill/>
                  </a:rPr>
                  <a:t> </a:t>
                </a:r>
              </a:p>
            </p:txBody>
          </p:sp>
        </mc:Fallback>
      </mc:AlternateContent>
    </p:spTree>
    <p:extLst>
      <p:ext uri="{BB962C8B-B14F-4D97-AF65-F5344CB8AC3E}">
        <p14:creationId xmlns:p14="http://schemas.microsoft.com/office/powerpoint/2010/main" val="124182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94A125-D798-413F-A377-E6785E9142CF}"/>
              </a:ext>
            </a:extLst>
          </p:cNvPr>
          <p:cNvSpPr txBox="1">
            <a:spLocks/>
          </p:cNvSpPr>
          <p:nvPr/>
        </p:nvSpPr>
        <p:spPr>
          <a:xfrm>
            <a:off x="11813" y="164100"/>
            <a:ext cx="7376407" cy="5106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u="sng" dirty="0">
                <a:solidFill>
                  <a:srgbClr val="FF0000"/>
                </a:solidFill>
                <a:effectLst>
                  <a:outerShdw blurRad="38100" dist="38100" dir="2700000" algn="tl">
                    <a:srgbClr val="000000">
                      <a:alpha val="43137"/>
                    </a:srgbClr>
                  </a:outerShdw>
                </a:effectLst>
                <a:latin typeface="Roboto" panose="02000000000000000000" pitchFamily="2" charset="0"/>
              </a:rPr>
              <a:t>Base-2 Numbers Representation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5E4936-A563-4326-AC0B-9D0AF81536F6}"/>
                  </a:ext>
                </a:extLst>
              </p:cNvPr>
              <p:cNvSpPr txBox="1"/>
              <p:nvPr/>
            </p:nvSpPr>
            <p:spPr>
              <a:xfrm>
                <a:off x="256105" y="911082"/>
                <a:ext cx="6279606" cy="461665"/>
              </a:xfrm>
              <a:prstGeom prst="rect">
                <a:avLst/>
              </a:prstGeom>
              <a:noFill/>
            </p:spPr>
            <p:txBody>
              <a:bodyPr wrap="square">
                <a:spAutoFit/>
              </a:bodyPr>
              <a:lstStyle/>
              <a:p>
                <a:r>
                  <a:rPr lang="en-US" sz="2400" dirty="0"/>
                  <a:t>Show the binary representation for  </a:t>
                </a:r>
                <a14:m>
                  <m:oMath xmlns:m="http://schemas.openxmlformats.org/officeDocument/2006/math">
                    <m:sSub>
                      <m:sSubPr>
                        <m:ctrlPr>
                          <a:rPr lang="en-US" sz="2400" i="1" dirty="0" smtClean="0">
                            <a:solidFill>
                              <a:srgbClr val="FF0000"/>
                            </a:solidFill>
                            <a:latin typeface="Cambria Math" panose="02040503050406030204" pitchFamily="18" charset="0"/>
                          </a:rPr>
                        </m:ctrlPr>
                      </m:sSubPr>
                      <m:e>
                        <m:r>
                          <a:rPr lang="en-US" sz="2400" b="0" i="1" dirty="0" smtClean="0">
                            <a:solidFill>
                              <a:srgbClr val="FF0000"/>
                            </a:solidFill>
                            <a:latin typeface="Cambria Math" panose="02040503050406030204" pitchFamily="18" charset="0"/>
                          </a:rPr>
                          <m:t>(</m:t>
                        </m:r>
                        <m:r>
                          <a:rPr lang="en-US" sz="2400" i="1" dirty="0">
                            <a:solidFill>
                              <a:srgbClr val="FF0000"/>
                            </a:solidFill>
                            <a:latin typeface="Cambria Math" panose="02040503050406030204" pitchFamily="18" charset="0"/>
                          </a:rPr>
                          <m:t>11.5</m:t>
                        </m:r>
                        <m:r>
                          <a:rPr lang="en-US" sz="2400" b="0" i="1" dirty="0" smtClean="0">
                            <a:solidFill>
                              <a:srgbClr val="FF0000"/>
                            </a:solidFill>
                            <a:latin typeface="Cambria Math" panose="02040503050406030204" pitchFamily="18" charset="0"/>
                          </a:rPr>
                          <m:t>)</m:t>
                        </m:r>
                      </m:e>
                      <m:sub>
                        <m:r>
                          <a:rPr lang="en-US" sz="2400" b="0" i="1" dirty="0" smtClean="0">
                            <a:solidFill>
                              <a:srgbClr val="FF0000"/>
                            </a:solidFill>
                            <a:latin typeface="Cambria Math" panose="02040503050406030204" pitchFamily="18" charset="0"/>
                          </a:rPr>
                          <m:t>10</m:t>
                        </m:r>
                      </m:sub>
                    </m:sSub>
                  </m:oMath>
                </a14:m>
                <a:endParaRPr lang="en-US" sz="2400" dirty="0">
                  <a:solidFill>
                    <a:srgbClr val="FF0000"/>
                  </a:solidFill>
                </a:endParaRPr>
              </a:p>
            </p:txBody>
          </p:sp>
        </mc:Choice>
        <mc:Fallback xmlns="">
          <p:sp>
            <p:nvSpPr>
              <p:cNvPr id="8" name="TextBox 7">
                <a:extLst>
                  <a:ext uri="{FF2B5EF4-FFF2-40B4-BE49-F238E27FC236}">
                    <a16:creationId xmlns:a16="http://schemas.microsoft.com/office/drawing/2014/main" id="{AA5E4936-A563-4326-AC0B-9D0AF81536F6}"/>
                  </a:ext>
                </a:extLst>
              </p:cNvPr>
              <p:cNvSpPr txBox="1">
                <a:spLocks noRot="1" noChangeAspect="1" noMove="1" noResize="1" noEditPoints="1" noAdjustHandles="1" noChangeArrowheads="1" noChangeShapeType="1" noTextEdit="1"/>
              </p:cNvSpPr>
              <p:nvPr/>
            </p:nvSpPr>
            <p:spPr>
              <a:xfrm>
                <a:off x="256105" y="911082"/>
                <a:ext cx="6279606" cy="461665"/>
              </a:xfrm>
              <a:prstGeom prst="rect">
                <a:avLst/>
              </a:prstGeom>
              <a:blipFill>
                <a:blip r:embed="rId2"/>
                <a:stretch>
                  <a:fillRect l="-1456" t="-9211" b="-30263"/>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E0C14407-147E-47C0-B40F-4E8F82325C92}"/>
              </a:ext>
            </a:extLst>
          </p:cNvPr>
          <p:cNvGrpSpPr/>
          <p:nvPr/>
        </p:nvGrpSpPr>
        <p:grpSpPr>
          <a:xfrm>
            <a:off x="7970994" y="309345"/>
            <a:ext cx="3994881" cy="1253741"/>
            <a:chOff x="624479" y="2190249"/>
            <a:chExt cx="3994881" cy="1253741"/>
          </a:xfrm>
        </p:grpSpPr>
        <p:sp>
          <p:nvSpPr>
            <p:cNvPr id="3" name="Rectangle: Rounded Corners 2">
              <a:extLst>
                <a:ext uri="{FF2B5EF4-FFF2-40B4-BE49-F238E27FC236}">
                  <a16:creationId xmlns:a16="http://schemas.microsoft.com/office/drawing/2014/main" id="{20C8E9A3-07BC-4EE6-B263-0ED68EA8E0B9}"/>
                </a:ext>
              </a:extLst>
            </p:cNvPr>
            <p:cNvSpPr/>
            <p:nvPr/>
          </p:nvSpPr>
          <p:spPr>
            <a:xfrm>
              <a:off x="701986"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4" name="Rectangle: Rounded Corners 3">
              <a:extLst>
                <a:ext uri="{FF2B5EF4-FFF2-40B4-BE49-F238E27FC236}">
                  <a16:creationId xmlns:a16="http://schemas.microsoft.com/office/drawing/2014/main" id="{C8F8DB99-D6FC-4EB9-8E0F-C0F5F4D15DC1}"/>
                </a:ext>
              </a:extLst>
            </p:cNvPr>
            <p:cNvSpPr/>
            <p:nvPr/>
          </p:nvSpPr>
          <p:spPr>
            <a:xfrm>
              <a:off x="1496464"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5" name="Rectangle: Rounded Corners 4">
              <a:extLst>
                <a:ext uri="{FF2B5EF4-FFF2-40B4-BE49-F238E27FC236}">
                  <a16:creationId xmlns:a16="http://schemas.microsoft.com/office/drawing/2014/main" id="{24734C51-CBC5-4720-B449-B38A864041D1}"/>
                </a:ext>
              </a:extLst>
            </p:cNvPr>
            <p:cNvSpPr/>
            <p:nvPr/>
          </p:nvSpPr>
          <p:spPr>
            <a:xfrm>
              <a:off x="2358399" y="2904344"/>
              <a:ext cx="667061"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6" name="Rectangle: Rounded Corners 5">
              <a:extLst>
                <a:ext uri="{FF2B5EF4-FFF2-40B4-BE49-F238E27FC236}">
                  <a16:creationId xmlns:a16="http://schemas.microsoft.com/office/drawing/2014/main" id="{034D719E-A044-4B48-86F7-E451D43659F7}"/>
                </a:ext>
              </a:extLst>
            </p:cNvPr>
            <p:cNvSpPr/>
            <p:nvPr/>
          </p:nvSpPr>
          <p:spPr>
            <a:xfrm>
              <a:off x="3212838" y="2740070"/>
              <a:ext cx="487179"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a:t>
              </a:r>
            </a:p>
          </p:txBody>
        </p:sp>
        <p:sp>
          <p:nvSpPr>
            <p:cNvPr id="7" name="Rectangle: Rounded Corners 6">
              <a:extLst>
                <a:ext uri="{FF2B5EF4-FFF2-40B4-BE49-F238E27FC236}">
                  <a16:creationId xmlns:a16="http://schemas.microsoft.com/office/drawing/2014/main" id="{9A3F6A81-A713-4A1E-82B7-4209AD15377D}"/>
                </a:ext>
              </a:extLst>
            </p:cNvPr>
            <p:cNvSpPr/>
            <p:nvPr/>
          </p:nvSpPr>
          <p:spPr>
            <a:xfrm>
              <a:off x="3827434"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8BC74154-A3CD-4561-8CB7-6BD55CFD316C}"/>
                    </a:ext>
                  </a:extLst>
                </p:cNvPr>
                <p:cNvSpPr/>
                <p:nvPr/>
              </p:nvSpPr>
              <p:spPr>
                <a:xfrm>
                  <a:off x="2414611" y="2190249"/>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0</m:t>
                            </m:r>
                          </m:sup>
                        </m:sSup>
                      </m:oMath>
                    </m:oMathPara>
                  </a14:m>
                  <a:endParaRPr lang="en-US" sz="3000" dirty="0">
                    <a:solidFill>
                      <a:srgbClr val="FF0000"/>
                    </a:solidFill>
                  </a:endParaRPr>
                </a:p>
              </p:txBody>
            </p:sp>
          </mc:Choice>
          <mc:Fallback xmlns="">
            <p:sp>
              <p:nvSpPr>
                <p:cNvPr id="9" name="Rectangle: Rounded Corners 8">
                  <a:extLst>
                    <a:ext uri="{FF2B5EF4-FFF2-40B4-BE49-F238E27FC236}">
                      <a16:creationId xmlns:a16="http://schemas.microsoft.com/office/drawing/2014/main" id="{8BC74154-A3CD-4561-8CB7-6BD55CFD316C}"/>
                    </a:ext>
                  </a:extLst>
                </p:cNvPr>
                <p:cNvSpPr>
                  <a:spLocks noRot="1" noChangeAspect="1" noMove="1" noResize="1" noEditPoints="1" noAdjustHandles="1" noChangeArrowheads="1" noChangeShapeType="1" noTextEdit="1"/>
                </p:cNvSpPr>
                <p:nvPr/>
              </p:nvSpPr>
              <p:spPr>
                <a:xfrm>
                  <a:off x="2414611" y="2190249"/>
                  <a:ext cx="674557" cy="539646"/>
                </a:xfrm>
                <a:prstGeom prst="round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9E7643D7-665C-4933-BD11-3427F1A2A3C1}"/>
                    </a:ext>
                  </a:extLst>
                </p:cNvPr>
                <p:cNvSpPr/>
                <p:nvPr/>
              </p:nvSpPr>
              <p:spPr>
                <a:xfrm>
                  <a:off x="1571413" y="2221376"/>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1</m:t>
                            </m:r>
                          </m:sup>
                        </m:sSup>
                      </m:oMath>
                    </m:oMathPara>
                  </a14:m>
                  <a:endParaRPr lang="en-US" sz="3000" dirty="0">
                    <a:solidFill>
                      <a:srgbClr val="FF0000"/>
                    </a:solidFill>
                  </a:endParaRPr>
                </a:p>
              </p:txBody>
            </p:sp>
          </mc:Choice>
          <mc:Fallback xmlns="">
            <p:sp>
              <p:nvSpPr>
                <p:cNvPr id="10" name="Rectangle: Rounded Corners 9">
                  <a:extLst>
                    <a:ext uri="{FF2B5EF4-FFF2-40B4-BE49-F238E27FC236}">
                      <a16:creationId xmlns:a16="http://schemas.microsoft.com/office/drawing/2014/main" id="{9E7643D7-665C-4933-BD11-3427F1A2A3C1}"/>
                    </a:ext>
                  </a:extLst>
                </p:cNvPr>
                <p:cNvSpPr>
                  <a:spLocks noRot="1" noChangeAspect="1" noMove="1" noResize="1" noEditPoints="1" noAdjustHandles="1" noChangeArrowheads="1" noChangeShapeType="1" noTextEdit="1"/>
                </p:cNvSpPr>
                <p:nvPr/>
              </p:nvSpPr>
              <p:spPr>
                <a:xfrm>
                  <a:off x="1571413" y="2221376"/>
                  <a:ext cx="674557" cy="539646"/>
                </a:xfrm>
                <a:prstGeom prst="round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BFF5DAD3-F21A-4163-93B1-6AF6D396ADC7}"/>
                    </a:ext>
                  </a:extLst>
                </p:cNvPr>
                <p:cNvSpPr/>
                <p:nvPr/>
              </p:nvSpPr>
              <p:spPr>
                <a:xfrm>
                  <a:off x="624479" y="2190249"/>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2</m:t>
                            </m:r>
                          </m:sup>
                        </m:sSup>
                      </m:oMath>
                    </m:oMathPara>
                  </a14:m>
                  <a:endParaRPr lang="en-US" sz="3000" dirty="0">
                    <a:solidFill>
                      <a:srgbClr val="FF0000"/>
                    </a:solidFill>
                  </a:endParaRPr>
                </a:p>
              </p:txBody>
            </p:sp>
          </mc:Choice>
          <mc:Fallback xmlns="">
            <p:sp>
              <p:nvSpPr>
                <p:cNvPr id="11" name="Rectangle: Rounded Corners 10">
                  <a:extLst>
                    <a:ext uri="{FF2B5EF4-FFF2-40B4-BE49-F238E27FC236}">
                      <a16:creationId xmlns:a16="http://schemas.microsoft.com/office/drawing/2014/main" id="{BFF5DAD3-F21A-4163-93B1-6AF6D396ADC7}"/>
                    </a:ext>
                  </a:extLst>
                </p:cNvPr>
                <p:cNvSpPr>
                  <a:spLocks noRot="1" noChangeAspect="1" noMove="1" noResize="1" noEditPoints="1" noAdjustHandles="1" noChangeArrowheads="1" noChangeShapeType="1" noTextEdit="1"/>
                </p:cNvSpPr>
                <p:nvPr/>
              </p:nvSpPr>
              <p:spPr>
                <a:xfrm>
                  <a:off x="624479" y="2190249"/>
                  <a:ext cx="858187" cy="601900"/>
                </a:xfrm>
                <a:prstGeom prst="round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Rounded Corners 11">
                  <a:extLst>
                    <a:ext uri="{FF2B5EF4-FFF2-40B4-BE49-F238E27FC236}">
                      <a16:creationId xmlns:a16="http://schemas.microsoft.com/office/drawing/2014/main" id="{0450AE77-8F5E-47F3-9874-0EF7B79A2B94}"/>
                    </a:ext>
                  </a:extLst>
                </p:cNvPr>
                <p:cNvSpPr/>
                <p:nvPr/>
              </p:nvSpPr>
              <p:spPr>
                <a:xfrm>
                  <a:off x="3944803" y="2190249"/>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−1</m:t>
                            </m:r>
                          </m:sup>
                        </m:sSup>
                      </m:oMath>
                    </m:oMathPara>
                  </a14:m>
                  <a:endParaRPr lang="en-US" sz="3000" dirty="0">
                    <a:solidFill>
                      <a:srgbClr val="FF0000"/>
                    </a:solidFill>
                  </a:endParaRPr>
                </a:p>
              </p:txBody>
            </p:sp>
          </mc:Choice>
          <mc:Fallback xmlns="">
            <p:sp>
              <p:nvSpPr>
                <p:cNvPr id="12" name="Rectangle: Rounded Corners 11">
                  <a:extLst>
                    <a:ext uri="{FF2B5EF4-FFF2-40B4-BE49-F238E27FC236}">
                      <a16:creationId xmlns:a16="http://schemas.microsoft.com/office/drawing/2014/main" id="{0450AE77-8F5E-47F3-9874-0EF7B79A2B94}"/>
                    </a:ext>
                  </a:extLst>
                </p:cNvPr>
                <p:cNvSpPr>
                  <a:spLocks noRot="1" noChangeAspect="1" noMove="1" noResize="1" noEditPoints="1" noAdjustHandles="1" noChangeArrowheads="1" noChangeShapeType="1" noTextEdit="1"/>
                </p:cNvSpPr>
                <p:nvPr/>
              </p:nvSpPr>
              <p:spPr>
                <a:xfrm>
                  <a:off x="3944803" y="2190249"/>
                  <a:ext cx="674557" cy="539646"/>
                </a:xfrm>
                <a:prstGeom prst="roundRect">
                  <a:avLst/>
                </a:prstGeom>
                <a:blipFill>
                  <a:blip r:embed="rId6"/>
                  <a:stretch>
                    <a:fillRect/>
                  </a:stretch>
                </a:blipFill>
                <a:ln>
                  <a:solidFill>
                    <a:schemeClr val="bg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501FCFA-DC69-4200-BE5B-D71E4856C7CB}"/>
                  </a:ext>
                </a:extLst>
              </p:cNvPr>
              <p:cNvSpPr txBox="1"/>
              <p:nvPr/>
            </p:nvSpPr>
            <p:spPr>
              <a:xfrm>
                <a:off x="282225" y="1367524"/>
                <a:ext cx="7842470" cy="1326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500" b="0" i="1" u="none" strike="noStrike" dirty="0" smtClean="0">
                          <a:solidFill>
                            <a:srgbClr val="212121"/>
                          </a:solidFill>
                          <a:effectLst/>
                          <a:latin typeface="Cambria Math" panose="02040503050406030204" pitchFamily="18" charset="0"/>
                        </a:rPr>
                        <m:t>11.5	      =8+2+1+(1/2)</m:t>
                      </m:r>
                    </m:oMath>
                  </m:oMathPara>
                </a14:m>
                <a:endParaRPr lang="en-US" sz="2500" b="0" i="0" u="none" strike="noStrike" dirty="0">
                  <a:solidFill>
                    <a:srgbClr val="212121"/>
                  </a:solidFill>
                  <a:effectLst/>
                  <a:latin typeface="MathJax_Main"/>
                </a:endParaRPr>
              </a:p>
              <a:p>
                <a:pPr/>
                <a14:m>
                  <m:oMathPara xmlns:m="http://schemas.openxmlformats.org/officeDocument/2006/math">
                    <m:oMathParaPr>
                      <m:jc m:val="centerGroup"/>
                    </m:oMathParaPr>
                    <m:oMath xmlns:m="http://schemas.openxmlformats.org/officeDocument/2006/math">
                      <m:r>
                        <a:rPr lang="en-US" sz="2500" b="0" i="1" u="none" strike="noStrike" dirty="0" smtClean="0">
                          <a:solidFill>
                            <a:srgbClr val="212121"/>
                          </a:solidFill>
                          <a:effectLst/>
                          <a:latin typeface="Cambria Math" panose="02040503050406030204" pitchFamily="18" charset="0"/>
                        </a:rPr>
                        <m:t>	      =</m:t>
                      </m:r>
                      <m:r>
                        <a:rPr lang="en-US" sz="2500" b="0" i="1" u="none" strike="noStrike" dirty="0">
                          <a:solidFill>
                            <a:srgbClr val="212121"/>
                          </a:solidFill>
                          <a:effectLst/>
                          <a:latin typeface="Cambria Math" panose="02040503050406030204" pitchFamily="18" charset="0"/>
                        </a:rPr>
                        <m:t>1×</m:t>
                      </m:r>
                      <m:r>
                        <a:rPr lang="en-US" sz="2500" b="0" i="1" u="none" strike="noStrike" dirty="0" smtClean="0">
                          <a:solidFill>
                            <a:srgbClr val="212121"/>
                          </a:solidFill>
                          <a:effectLst/>
                          <a:latin typeface="Cambria Math" panose="02040503050406030204" pitchFamily="18" charset="0"/>
                        </a:rPr>
                        <m:t>8</m:t>
                      </m:r>
                      <m:r>
                        <a:rPr lang="en-US" sz="2500" b="0" i="1" u="none" strike="noStrike" dirty="0">
                          <a:solidFill>
                            <a:srgbClr val="212121"/>
                          </a:solidFill>
                          <a:effectLst/>
                          <a:latin typeface="Cambria Math" panose="02040503050406030204" pitchFamily="18" charset="0"/>
                        </a:rPr>
                        <m:t>+</m:t>
                      </m:r>
                      <m:r>
                        <a:rPr lang="en-US" sz="2500" b="0" i="1" u="none" strike="noStrike" dirty="0" smtClean="0">
                          <a:solidFill>
                            <a:srgbClr val="212121"/>
                          </a:solidFill>
                          <a:effectLst/>
                          <a:latin typeface="Cambria Math" panose="02040503050406030204" pitchFamily="18" charset="0"/>
                        </a:rPr>
                        <m:t>0</m:t>
                      </m:r>
                      <m:r>
                        <a:rPr lang="en-US" sz="2500" b="0" i="1" u="none" strike="noStrike" dirty="0">
                          <a:solidFill>
                            <a:srgbClr val="212121"/>
                          </a:solidFill>
                          <a:effectLst/>
                          <a:latin typeface="Cambria Math" panose="02040503050406030204" pitchFamily="18" charset="0"/>
                        </a:rPr>
                        <m:t>×</m:t>
                      </m:r>
                      <m:r>
                        <a:rPr lang="en-US" sz="2500" b="0" i="1" u="none" strike="noStrike" dirty="0" smtClean="0">
                          <a:solidFill>
                            <a:srgbClr val="212121"/>
                          </a:solidFill>
                          <a:effectLst/>
                          <a:latin typeface="Cambria Math" panose="02040503050406030204" pitchFamily="18" charset="0"/>
                        </a:rPr>
                        <m:t>4</m:t>
                      </m:r>
                      <m:r>
                        <a:rPr lang="en-US" sz="2500" b="0" i="1" u="none" strike="noStrike" dirty="0">
                          <a:solidFill>
                            <a:srgbClr val="212121"/>
                          </a:solidFill>
                          <a:effectLst/>
                          <a:latin typeface="Cambria Math" panose="02040503050406030204" pitchFamily="18" charset="0"/>
                        </a:rPr>
                        <m:t>+</m:t>
                      </m:r>
                      <m:r>
                        <a:rPr lang="en-US" sz="2500" b="0" i="1" u="none" strike="noStrike" dirty="0" smtClean="0">
                          <a:solidFill>
                            <a:srgbClr val="212121"/>
                          </a:solidFill>
                          <a:effectLst/>
                          <a:latin typeface="Cambria Math" panose="02040503050406030204" pitchFamily="18" charset="0"/>
                        </a:rPr>
                        <m:t>1</m:t>
                      </m:r>
                      <m:r>
                        <a:rPr lang="en-US" sz="2500" b="0" i="1" u="none" strike="noStrike" dirty="0">
                          <a:solidFill>
                            <a:srgbClr val="212121"/>
                          </a:solidFill>
                          <a:effectLst/>
                          <a:latin typeface="Cambria Math" panose="02040503050406030204" pitchFamily="18" charset="0"/>
                        </a:rPr>
                        <m:t>×</m:t>
                      </m:r>
                      <m:r>
                        <a:rPr lang="en-US" sz="2500" b="0" i="1" u="none" strike="noStrike" dirty="0" smtClean="0">
                          <a:solidFill>
                            <a:srgbClr val="212121"/>
                          </a:solidFill>
                          <a:effectLst/>
                          <a:latin typeface="Cambria Math" panose="02040503050406030204" pitchFamily="18" charset="0"/>
                        </a:rPr>
                        <m:t>2</m:t>
                      </m:r>
                      <m:r>
                        <a:rPr lang="en-US" sz="2500" b="0" i="1" u="none" strike="noStrike" dirty="0">
                          <a:solidFill>
                            <a:srgbClr val="212121"/>
                          </a:solidFill>
                          <a:effectLst/>
                          <a:latin typeface="Cambria Math" panose="02040503050406030204" pitchFamily="18" charset="0"/>
                        </a:rPr>
                        <m:t>+</m:t>
                      </m:r>
                      <m:r>
                        <a:rPr lang="en-US" sz="2500" b="0" i="1" u="none" strike="noStrike" dirty="0" smtClean="0">
                          <a:solidFill>
                            <a:srgbClr val="212121"/>
                          </a:solidFill>
                          <a:effectLst/>
                          <a:latin typeface="Cambria Math" panose="02040503050406030204" pitchFamily="18" charset="0"/>
                        </a:rPr>
                        <m:t>1</m:t>
                      </m:r>
                      <m:r>
                        <a:rPr lang="en-US" sz="2500" b="0" i="1" u="none" strike="noStrike" dirty="0">
                          <a:solidFill>
                            <a:srgbClr val="212121"/>
                          </a:solidFill>
                          <a:effectLst/>
                          <a:latin typeface="Cambria Math" panose="02040503050406030204" pitchFamily="18" charset="0"/>
                        </a:rPr>
                        <m:t>×</m:t>
                      </m:r>
                      <m:r>
                        <a:rPr lang="en-US" sz="2500" i="1" dirty="0">
                          <a:solidFill>
                            <a:srgbClr val="212121"/>
                          </a:solidFill>
                          <a:latin typeface="Cambria Math" panose="02040503050406030204" pitchFamily="18" charset="0"/>
                        </a:rPr>
                        <m:t>1+1×</m:t>
                      </m:r>
                      <m:r>
                        <a:rPr lang="en-US" sz="2500" i="1" dirty="0" smtClean="0">
                          <a:solidFill>
                            <a:srgbClr val="212121"/>
                          </a:solidFill>
                          <a:latin typeface="Cambria Math" panose="02040503050406030204" pitchFamily="18" charset="0"/>
                        </a:rPr>
                        <m:t> </m:t>
                      </m:r>
                      <m:r>
                        <a:rPr lang="en-US" sz="2500" i="1" dirty="0">
                          <a:solidFill>
                            <a:srgbClr val="212121"/>
                          </a:solidFill>
                          <a:latin typeface="Cambria Math" panose="02040503050406030204" pitchFamily="18" charset="0"/>
                        </a:rPr>
                        <m:t>(1/2)</m:t>
                      </m:r>
                    </m:oMath>
                  </m:oMathPara>
                </a14:m>
                <a:endParaRPr lang="en-US" sz="2500" dirty="0">
                  <a:solidFill>
                    <a:srgbClr val="212121"/>
                  </a:solidFill>
                  <a:latin typeface="MathJax_Main"/>
                </a:endParaRPr>
              </a:p>
              <a:p>
                <a:pPr/>
                <a14:m>
                  <m:oMathPara xmlns:m="http://schemas.openxmlformats.org/officeDocument/2006/math">
                    <m:oMathParaPr>
                      <m:jc m:val="centerGroup"/>
                    </m:oMathParaPr>
                    <m:oMath xmlns:m="http://schemas.openxmlformats.org/officeDocument/2006/math">
                      <m:r>
                        <a:rPr lang="en-US" sz="2500" i="1" dirty="0" smtClean="0">
                          <a:solidFill>
                            <a:srgbClr val="212121"/>
                          </a:solidFill>
                          <a:latin typeface="Cambria Math" panose="02040503050406030204" pitchFamily="18" charset="0"/>
                        </a:rPr>
                        <m:t>	</m:t>
                      </m:r>
                      <m:r>
                        <a:rPr lang="en-US" sz="2500" b="0" i="1" dirty="0" smtClean="0">
                          <a:solidFill>
                            <a:srgbClr val="212121"/>
                          </a:solidFill>
                          <a:latin typeface="Cambria Math" panose="02040503050406030204" pitchFamily="18" charset="0"/>
                        </a:rPr>
                        <m:t>        </m:t>
                      </m:r>
                      <m:r>
                        <a:rPr lang="en-US" sz="2500" b="0" i="1" u="none" strike="noStrike" dirty="0" smtClean="0">
                          <a:solidFill>
                            <a:srgbClr val="212121"/>
                          </a:solidFill>
                          <a:effectLst/>
                          <a:latin typeface="Cambria Math" panose="02040503050406030204" pitchFamily="18" charset="0"/>
                        </a:rPr>
                        <m:t>=</m:t>
                      </m:r>
                      <m:r>
                        <a:rPr lang="en-US" sz="2500" b="0" i="1" u="none" strike="noStrike" dirty="0" smtClean="0">
                          <a:solidFill>
                            <a:srgbClr val="0070C0"/>
                          </a:solidFill>
                          <a:effectLst/>
                          <a:latin typeface="Cambria Math" panose="02040503050406030204" pitchFamily="18" charset="0"/>
                        </a:rPr>
                        <m:t>1</m:t>
                      </m:r>
                      <m:r>
                        <a:rPr lang="en-US" sz="2500" b="0" i="1" u="none" strike="noStrike" dirty="0">
                          <a:solidFill>
                            <a:srgbClr val="212121"/>
                          </a:solidFill>
                          <a:effectLst/>
                          <a:latin typeface="Cambria Math" panose="02040503050406030204" pitchFamily="18" charset="0"/>
                        </a:rPr>
                        <m:t>×</m:t>
                      </m:r>
                      <m:sSup>
                        <m:sSupPr>
                          <m:ctrlPr>
                            <a:rPr lang="en-US" sz="2500" b="0" i="1" u="none" strike="noStrike" dirty="0" smtClean="0">
                              <a:solidFill>
                                <a:srgbClr val="FF0000"/>
                              </a:solidFill>
                              <a:effectLst/>
                              <a:latin typeface="Cambria Math" panose="02040503050406030204" pitchFamily="18" charset="0"/>
                            </a:rPr>
                          </m:ctrlPr>
                        </m:sSupPr>
                        <m:e>
                          <m:r>
                            <a:rPr lang="en-US" sz="2500" b="0" i="1" u="none" strike="noStrike" dirty="0" smtClean="0">
                              <a:solidFill>
                                <a:srgbClr val="FF0000"/>
                              </a:solidFill>
                              <a:effectLst/>
                              <a:latin typeface="Cambria Math" panose="02040503050406030204" pitchFamily="18" charset="0"/>
                            </a:rPr>
                            <m:t>2</m:t>
                          </m:r>
                        </m:e>
                        <m:sup>
                          <m:r>
                            <a:rPr lang="en-US" sz="2500" b="0" i="1" u="none" strike="noStrike" dirty="0" smtClean="0">
                              <a:solidFill>
                                <a:srgbClr val="FF0000"/>
                              </a:solidFill>
                              <a:effectLst/>
                              <a:latin typeface="Cambria Math" panose="02040503050406030204" pitchFamily="18" charset="0"/>
                            </a:rPr>
                            <m:t>3</m:t>
                          </m:r>
                        </m:sup>
                      </m:sSup>
                      <m:r>
                        <a:rPr lang="en-US" sz="2500" b="0" i="1" u="none" strike="noStrike" dirty="0">
                          <a:solidFill>
                            <a:srgbClr val="212121"/>
                          </a:solidFill>
                          <a:effectLst/>
                          <a:latin typeface="Cambria Math" panose="02040503050406030204" pitchFamily="18" charset="0"/>
                        </a:rPr>
                        <m:t>+</m:t>
                      </m:r>
                      <m:r>
                        <a:rPr lang="en-US" sz="2500" b="0" i="1" u="none" strike="noStrike" dirty="0" smtClean="0">
                          <a:solidFill>
                            <a:srgbClr val="0070C0"/>
                          </a:solidFill>
                          <a:effectLst/>
                          <a:latin typeface="Cambria Math" panose="02040503050406030204" pitchFamily="18" charset="0"/>
                        </a:rPr>
                        <m:t>0</m:t>
                      </m:r>
                      <m:r>
                        <a:rPr lang="en-US" sz="2500" b="0" i="1" u="none" strike="noStrike" dirty="0">
                          <a:solidFill>
                            <a:srgbClr val="212121"/>
                          </a:solidFill>
                          <a:effectLst/>
                          <a:latin typeface="Cambria Math" panose="02040503050406030204" pitchFamily="18" charset="0"/>
                        </a:rPr>
                        <m:t>×</m:t>
                      </m:r>
                      <m:sSup>
                        <m:sSupPr>
                          <m:ctrlPr>
                            <a:rPr lang="en-US" sz="2500" b="0" i="1" u="none" strike="noStrike" dirty="0" smtClean="0">
                              <a:solidFill>
                                <a:srgbClr val="FF0000"/>
                              </a:solidFill>
                              <a:effectLst/>
                              <a:latin typeface="Cambria Math" panose="02040503050406030204" pitchFamily="18" charset="0"/>
                            </a:rPr>
                          </m:ctrlPr>
                        </m:sSupPr>
                        <m:e>
                          <m:r>
                            <a:rPr lang="en-US" sz="2500" b="0" i="1" u="none" strike="noStrike" dirty="0" smtClean="0">
                              <a:solidFill>
                                <a:srgbClr val="FF0000"/>
                              </a:solidFill>
                              <a:effectLst/>
                              <a:latin typeface="Cambria Math" panose="02040503050406030204" pitchFamily="18" charset="0"/>
                            </a:rPr>
                            <m:t>2</m:t>
                          </m:r>
                        </m:e>
                        <m:sup>
                          <m:r>
                            <a:rPr lang="en-US" sz="2500" b="0" i="1" u="none" strike="noStrike" dirty="0" smtClean="0">
                              <a:solidFill>
                                <a:srgbClr val="FF0000"/>
                              </a:solidFill>
                              <a:effectLst/>
                              <a:latin typeface="Cambria Math" panose="02040503050406030204" pitchFamily="18" charset="0"/>
                            </a:rPr>
                            <m:t>2</m:t>
                          </m:r>
                        </m:sup>
                      </m:sSup>
                      <m:r>
                        <a:rPr lang="en-US" sz="2500" b="0" i="1" u="none" strike="noStrike" dirty="0">
                          <a:solidFill>
                            <a:srgbClr val="212121"/>
                          </a:solidFill>
                          <a:effectLst/>
                          <a:latin typeface="Cambria Math" panose="02040503050406030204" pitchFamily="18" charset="0"/>
                        </a:rPr>
                        <m:t>+</m:t>
                      </m:r>
                      <m:r>
                        <a:rPr lang="en-US" sz="2500" b="0" i="1" u="none" strike="noStrike" dirty="0" smtClean="0">
                          <a:solidFill>
                            <a:srgbClr val="0070C0"/>
                          </a:solidFill>
                          <a:effectLst/>
                          <a:latin typeface="Cambria Math" panose="02040503050406030204" pitchFamily="18" charset="0"/>
                        </a:rPr>
                        <m:t>1</m:t>
                      </m:r>
                      <m:r>
                        <a:rPr lang="en-US" sz="2500" b="0" i="1" u="none" strike="noStrike" dirty="0">
                          <a:solidFill>
                            <a:srgbClr val="212121"/>
                          </a:solidFill>
                          <a:effectLst/>
                          <a:latin typeface="Cambria Math" panose="02040503050406030204" pitchFamily="18" charset="0"/>
                        </a:rPr>
                        <m:t>×</m:t>
                      </m:r>
                      <m:sSup>
                        <m:sSupPr>
                          <m:ctrlPr>
                            <a:rPr lang="en-US" sz="2500" b="0" i="1" u="none" strike="noStrike" dirty="0" smtClean="0">
                              <a:solidFill>
                                <a:srgbClr val="FF0000"/>
                              </a:solidFill>
                              <a:effectLst/>
                              <a:latin typeface="Cambria Math" panose="02040503050406030204" pitchFamily="18" charset="0"/>
                            </a:rPr>
                          </m:ctrlPr>
                        </m:sSupPr>
                        <m:e>
                          <m:r>
                            <a:rPr lang="en-US" sz="2500" b="0" i="1" u="none" strike="noStrike" dirty="0" smtClean="0">
                              <a:solidFill>
                                <a:srgbClr val="FF0000"/>
                              </a:solidFill>
                              <a:effectLst/>
                              <a:latin typeface="Cambria Math" panose="02040503050406030204" pitchFamily="18" charset="0"/>
                            </a:rPr>
                            <m:t>2</m:t>
                          </m:r>
                        </m:e>
                        <m:sup>
                          <m:r>
                            <a:rPr lang="en-US" sz="2500" b="0" i="1" u="none" strike="noStrike" dirty="0" smtClean="0">
                              <a:solidFill>
                                <a:srgbClr val="FF0000"/>
                              </a:solidFill>
                              <a:effectLst/>
                              <a:latin typeface="Cambria Math" panose="02040503050406030204" pitchFamily="18" charset="0"/>
                            </a:rPr>
                            <m:t>1</m:t>
                          </m:r>
                        </m:sup>
                      </m:sSup>
                      <m:r>
                        <a:rPr lang="en-US" sz="2500" b="0" i="1" u="none" strike="noStrike" dirty="0">
                          <a:solidFill>
                            <a:srgbClr val="212121"/>
                          </a:solidFill>
                          <a:effectLst/>
                          <a:latin typeface="Cambria Math" panose="02040503050406030204" pitchFamily="18" charset="0"/>
                        </a:rPr>
                        <m:t>+</m:t>
                      </m:r>
                      <m:r>
                        <a:rPr lang="en-US" sz="2500" i="1" dirty="0">
                          <a:solidFill>
                            <a:srgbClr val="0070C0"/>
                          </a:solidFill>
                          <a:latin typeface="Cambria Math" panose="02040503050406030204" pitchFamily="18" charset="0"/>
                        </a:rPr>
                        <m:t>1</m:t>
                      </m:r>
                      <m:r>
                        <a:rPr lang="en-US" sz="2500" i="1" dirty="0">
                          <a:solidFill>
                            <a:srgbClr val="212121"/>
                          </a:solidFill>
                          <a:latin typeface="Cambria Math" panose="02040503050406030204" pitchFamily="18" charset="0"/>
                        </a:rPr>
                        <m:t>×</m:t>
                      </m:r>
                      <m:sSup>
                        <m:sSupPr>
                          <m:ctrlPr>
                            <a:rPr lang="en-US" sz="2500" i="1" dirty="0">
                              <a:solidFill>
                                <a:srgbClr val="FF0000"/>
                              </a:solidFill>
                              <a:latin typeface="Cambria Math" panose="02040503050406030204" pitchFamily="18" charset="0"/>
                            </a:rPr>
                          </m:ctrlPr>
                        </m:sSupPr>
                        <m:e>
                          <m:r>
                            <a:rPr lang="en-US" sz="2500" i="1" dirty="0">
                              <a:solidFill>
                                <a:srgbClr val="FF0000"/>
                              </a:solidFill>
                              <a:latin typeface="Cambria Math" panose="02040503050406030204" pitchFamily="18" charset="0"/>
                            </a:rPr>
                            <m:t>2</m:t>
                          </m:r>
                        </m:e>
                        <m:sup>
                          <m:r>
                            <a:rPr lang="en-US" sz="2500" b="0" i="1" dirty="0" smtClean="0">
                              <a:solidFill>
                                <a:srgbClr val="FF0000"/>
                              </a:solidFill>
                              <a:latin typeface="Cambria Math" panose="02040503050406030204" pitchFamily="18" charset="0"/>
                            </a:rPr>
                            <m:t>0</m:t>
                          </m:r>
                        </m:sup>
                      </m:sSup>
                      <m:r>
                        <a:rPr lang="en-US" sz="2500" b="0" i="1" u="none" strike="noStrike" dirty="0" smtClean="0">
                          <a:solidFill>
                            <a:srgbClr val="212121"/>
                          </a:solidFill>
                          <a:effectLst/>
                          <a:latin typeface="Cambria Math" panose="02040503050406030204" pitchFamily="18" charset="0"/>
                        </a:rPr>
                        <m:t>+</m:t>
                      </m:r>
                      <m:r>
                        <a:rPr lang="en-US" sz="2500" b="0" i="1" u="none" strike="noStrike" dirty="0" smtClean="0">
                          <a:solidFill>
                            <a:srgbClr val="0070C0"/>
                          </a:solidFill>
                          <a:effectLst/>
                          <a:latin typeface="Cambria Math" panose="02040503050406030204" pitchFamily="18" charset="0"/>
                        </a:rPr>
                        <m:t>1</m:t>
                      </m:r>
                      <m:r>
                        <a:rPr lang="en-US" sz="2500" b="0" i="1" u="none" strike="noStrike" dirty="0">
                          <a:solidFill>
                            <a:srgbClr val="212121"/>
                          </a:solidFill>
                          <a:effectLst/>
                          <a:latin typeface="Cambria Math" panose="02040503050406030204" pitchFamily="18" charset="0"/>
                        </a:rPr>
                        <m:t>×</m:t>
                      </m:r>
                      <m:sSup>
                        <m:sSupPr>
                          <m:ctrlPr>
                            <a:rPr lang="en-US" sz="2500" b="0" i="1" u="none" strike="noStrike" dirty="0" smtClean="0">
                              <a:solidFill>
                                <a:srgbClr val="FF0000"/>
                              </a:solidFill>
                              <a:effectLst/>
                              <a:latin typeface="Cambria Math" panose="02040503050406030204" pitchFamily="18" charset="0"/>
                            </a:rPr>
                          </m:ctrlPr>
                        </m:sSupPr>
                        <m:e>
                          <m:r>
                            <a:rPr lang="en-US" sz="2500" b="0" i="1" u="none" strike="noStrike" dirty="0" smtClean="0">
                              <a:solidFill>
                                <a:srgbClr val="FF0000"/>
                              </a:solidFill>
                              <a:effectLst/>
                              <a:latin typeface="Cambria Math" panose="02040503050406030204" pitchFamily="18" charset="0"/>
                            </a:rPr>
                            <m:t>2</m:t>
                          </m:r>
                        </m:e>
                        <m:sup>
                          <m:r>
                            <a:rPr lang="en-US" sz="2500" b="0" i="1" u="none" strike="noStrike" dirty="0">
                              <a:solidFill>
                                <a:srgbClr val="FF0000"/>
                              </a:solidFill>
                              <a:effectLst/>
                              <a:latin typeface="Cambria Math" panose="02040503050406030204" pitchFamily="18" charset="0"/>
                            </a:rPr>
                            <m:t>−1</m:t>
                          </m:r>
                        </m:sup>
                      </m:sSup>
                    </m:oMath>
                  </m:oMathPara>
                </a14:m>
                <a:endParaRPr lang="en-US" sz="2500" dirty="0"/>
              </a:p>
            </p:txBody>
          </p:sp>
        </mc:Choice>
        <mc:Fallback xmlns="">
          <p:sp>
            <p:nvSpPr>
              <p:cNvPr id="13" name="TextBox 12">
                <a:extLst>
                  <a:ext uri="{FF2B5EF4-FFF2-40B4-BE49-F238E27FC236}">
                    <a16:creationId xmlns:a16="http://schemas.microsoft.com/office/drawing/2014/main" id="{2501FCFA-DC69-4200-BE5B-D71E4856C7CB}"/>
                  </a:ext>
                </a:extLst>
              </p:cNvPr>
              <p:cNvSpPr txBox="1">
                <a:spLocks noRot="1" noChangeAspect="1" noMove="1" noResize="1" noEditPoints="1" noAdjustHandles="1" noChangeArrowheads="1" noChangeShapeType="1" noTextEdit="1"/>
              </p:cNvSpPr>
              <p:nvPr/>
            </p:nvSpPr>
            <p:spPr>
              <a:xfrm>
                <a:off x="282225" y="1367524"/>
                <a:ext cx="7842470" cy="132632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56A28E-6A16-44B3-9007-D0517A14DFA3}"/>
                  </a:ext>
                </a:extLst>
              </p:cNvPr>
              <p:cNvSpPr txBox="1"/>
              <p:nvPr/>
            </p:nvSpPr>
            <p:spPr>
              <a:xfrm>
                <a:off x="207307" y="3046857"/>
                <a:ext cx="11758568" cy="3816429"/>
              </a:xfrm>
              <a:prstGeom prst="rect">
                <a:avLst/>
              </a:prstGeom>
              <a:noFill/>
              <a:ln w="38100">
                <a:solidFill>
                  <a:srgbClr val="00B050"/>
                </a:solidFill>
              </a:ln>
            </p:spPr>
            <p:txBody>
              <a:bodyPr wrap="square">
                <a:spAutoFit/>
              </a:bodyPr>
              <a:lstStyle/>
              <a:p>
                <a:pPr marL="457200" indent="-457200">
                  <a:buFont typeface="Wingdings" panose="05000000000000000000" pitchFamily="2" charset="2"/>
                  <a:buChar char="v"/>
                </a:pPr>
                <a:r>
                  <a:rPr lang="en-US" sz="3000" dirty="0">
                    <a:solidFill>
                      <a:srgbClr val="002060"/>
                    </a:solidFill>
                  </a:rPr>
                  <a:t>If we have a binary number</a:t>
                </a:r>
              </a:p>
              <a:p>
                <a:endParaRPr lang="en-US" dirty="0"/>
              </a:p>
              <a:p>
                <a:pPr/>
                <a14:m>
                  <m:oMathPara xmlns:m="http://schemas.openxmlformats.org/officeDocument/2006/math">
                    <m:oMathParaPr>
                      <m:jc m:val="centerGroup"/>
                    </m:oMathParaPr>
                    <m:oMath xmlns:m="http://schemas.openxmlformats.org/officeDocument/2006/math">
                      <m:r>
                        <a:rPr lang="en-US" sz="4000" b="0" i="1" u="none" strike="noStrike" dirty="0" smtClean="0">
                          <a:solidFill>
                            <a:srgbClr val="0070C0"/>
                          </a:solidFill>
                          <a:effectLst/>
                          <a:latin typeface="Cambria Math" panose="02040503050406030204" pitchFamily="18" charset="0"/>
                        </a:rPr>
                        <m:t>𝑥</m:t>
                      </m:r>
                      <m:r>
                        <a:rPr lang="en-US" sz="4000" b="0" i="1" u="none" strike="noStrike" dirty="0" smtClean="0">
                          <a:solidFill>
                            <a:srgbClr val="0070C0"/>
                          </a:solidFill>
                          <a:effectLst/>
                          <a:latin typeface="Cambria Math" panose="02040503050406030204" pitchFamily="18" charset="0"/>
                        </a:rPr>
                        <m:t>=(</m:t>
                      </m:r>
                      <m:sSub>
                        <m:sSubPr>
                          <m:ctrlPr>
                            <a:rPr lang="en-US" sz="4000" b="0" i="1" u="none" strike="noStrike" dirty="0" smtClean="0">
                              <a:solidFill>
                                <a:srgbClr val="0070C0"/>
                              </a:solidFill>
                              <a:effectLst/>
                              <a:latin typeface="Cambria Math" panose="02040503050406030204" pitchFamily="18" charset="0"/>
                            </a:rPr>
                          </m:ctrlPr>
                        </m:sSubPr>
                        <m:e>
                          <m:r>
                            <a:rPr lang="en-US" sz="4000" b="0" i="1" dirty="0" smtClean="0">
                              <a:solidFill>
                                <a:srgbClr val="0070C0"/>
                              </a:solidFill>
                              <a:latin typeface="Cambria Math" panose="02040503050406030204" pitchFamily="18" charset="0"/>
                            </a:rPr>
                            <m:t>𝑏</m:t>
                          </m:r>
                        </m:e>
                        <m:sub>
                          <m:r>
                            <a:rPr lang="en-US" sz="4000" b="0" i="1" u="none" strike="noStrike" dirty="0" smtClean="0">
                              <a:solidFill>
                                <a:srgbClr val="0070C0"/>
                              </a:solidFill>
                              <a:effectLst/>
                              <a:latin typeface="Cambria Math" panose="02040503050406030204" pitchFamily="18" charset="0"/>
                            </a:rPr>
                            <m:t>𝑁</m:t>
                          </m:r>
                        </m:sub>
                      </m:sSub>
                      <m:sSub>
                        <m:sSubPr>
                          <m:ctrlPr>
                            <a:rPr lang="en-US" sz="4000" i="1" dirty="0">
                              <a:solidFill>
                                <a:srgbClr val="0070C0"/>
                              </a:solidFill>
                              <a:latin typeface="Cambria Math" panose="02040503050406030204" pitchFamily="18" charset="0"/>
                            </a:rPr>
                          </m:ctrlPr>
                        </m:sSubPr>
                        <m:e>
                          <m:r>
                            <a:rPr lang="en-US" sz="4000" b="0" i="1" dirty="0" smtClean="0">
                              <a:solidFill>
                                <a:srgbClr val="0070C0"/>
                              </a:solidFill>
                              <a:latin typeface="Cambria Math" panose="02040503050406030204" pitchFamily="18" charset="0"/>
                            </a:rPr>
                            <m:t>𝑏</m:t>
                          </m:r>
                        </m:e>
                        <m:sub>
                          <m:r>
                            <a:rPr lang="en-US" sz="4000" i="1" dirty="0">
                              <a:solidFill>
                                <a:srgbClr val="0070C0"/>
                              </a:solidFill>
                              <a:latin typeface="Cambria Math" panose="02040503050406030204" pitchFamily="18" charset="0"/>
                            </a:rPr>
                            <m:t>𝑁</m:t>
                          </m:r>
                          <m:r>
                            <a:rPr lang="en-US" sz="4000" b="0" i="1" dirty="0" smtClean="0">
                              <a:solidFill>
                                <a:srgbClr val="0070C0"/>
                              </a:solidFill>
                              <a:latin typeface="Cambria Math" panose="02040503050406030204" pitchFamily="18" charset="0"/>
                            </a:rPr>
                            <m:t>−1 </m:t>
                          </m:r>
                        </m:sub>
                      </m:sSub>
                      <m:sSub>
                        <m:sSubPr>
                          <m:ctrlPr>
                            <a:rPr lang="en-US" sz="4000" i="1" dirty="0">
                              <a:solidFill>
                                <a:srgbClr val="0070C0"/>
                              </a:solidFill>
                              <a:latin typeface="Cambria Math" panose="02040503050406030204" pitchFamily="18" charset="0"/>
                            </a:rPr>
                          </m:ctrlPr>
                        </m:sSubPr>
                        <m:e>
                          <m:r>
                            <a:rPr lang="en-US" sz="4000" b="0" i="1" dirty="0" smtClean="0">
                              <a:solidFill>
                                <a:srgbClr val="0070C0"/>
                              </a:solidFill>
                              <a:latin typeface="Cambria Math" panose="02040503050406030204" pitchFamily="18" charset="0"/>
                            </a:rPr>
                            <m:t>𝑏</m:t>
                          </m:r>
                        </m:e>
                        <m:sub>
                          <m:r>
                            <a:rPr lang="en-US" sz="4000" i="1" dirty="0">
                              <a:solidFill>
                                <a:srgbClr val="0070C0"/>
                              </a:solidFill>
                              <a:latin typeface="Cambria Math" panose="02040503050406030204" pitchFamily="18" charset="0"/>
                            </a:rPr>
                            <m:t>𝑁</m:t>
                          </m:r>
                          <m:r>
                            <a:rPr lang="en-US" sz="4000" b="0" i="1" dirty="0" smtClean="0">
                              <a:solidFill>
                                <a:srgbClr val="0070C0"/>
                              </a:solidFill>
                              <a:latin typeface="Cambria Math" panose="02040503050406030204" pitchFamily="18" charset="0"/>
                            </a:rPr>
                            <m:t>−2</m:t>
                          </m:r>
                        </m:sub>
                      </m:sSub>
                      <m:r>
                        <a:rPr lang="en-US" sz="4000" b="0" i="1" dirty="0" smtClean="0">
                          <a:solidFill>
                            <a:srgbClr val="0070C0"/>
                          </a:solidFill>
                          <a:latin typeface="Cambria Math" panose="02040503050406030204" pitchFamily="18" charset="0"/>
                        </a:rPr>
                        <m:t> …</m:t>
                      </m:r>
                      <m:sSub>
                        <m:sSubPr>
                          <m:ctrlPr>
                            <a:rPr lang="en-US" sz="4000" i="1" dirty="0">
                              <a:solidFill>
                                <a:srgbClr val="0070C0"/>
                              </a:solidFill>
                              <a:latin typeface="Cambria Math" panose="02040503050406030204" pitchFamily="18" charset="0"/>
                            </a:rPr>
                          </m:ctrlPr>
                        </m:sSubPr>
                        <m:e>
                          <m:r>
                            <a:rPr lang="en-US" sz="4000" b="0" i="1" dirty="0" smtClean="0">
                              <a:solidFill>
                                <a:srgbClr val="0070C0"/>
                              </a:solidFill>
                              <a:latin typeface="Cambria Math" panose="02040503050406030204" pitchFamily="18" charset="0"/>
                            </a:rPr>
                            <m:t>𝑏</m:t>
                          </m:r>
                        </m:e>
                        <m:sub>
                          <m:r>
                            <a:rPr lang="en-US" sz="4000" b="0" i="1" dirty="0" smtClean="0">
                              <a:solidFill>
                                <a:srgbClr val="0070C0"/>
                              </a:solidFill>
                              <a:latin typeface="Cambria Math" panose="02040503050406030204" pitchFamily="18" charset="0"/>
                            </a:rPr>
                            <m:t>1</m:t>
                          </m:r>
                        </m:sub>
                      </m:sSub>
                      <m:sSub>
                        <m:sSubPr>
                          <m:ctrlPr>
                            <a:rPr lang="en-US" sz="4000" i="1" dirty="0">
                              <a:solidFill>
                                <a:srgbClr val="0070C0"/>
                              </a:solidFill>
                              <a:latin typeface="Cambria Math" panose="02040503050406030204" pitchFamily="18" charset="0"/>
                            </a:rPr>
                          </m:ctrlPr>
                        </m:sSubPr>
                        <m:e>
                          <m:r>
                            <a:rPr lang="en-US" sz="4000" b="0" i="1" dirty="0" smtClean="0">
                              <a:solidFill>
                                <a:srgbClr val="0070C0"/>
                              </a:solidFill>
                              <a:latin typeface="Cambria Math" panose="02040503050406030204" pitchFamily="18" charset="0"/>
                            </a:rPr>
                            <m:t>𝑏</m:t>
                          </m:r>
                        </m:e>
                        <m:sub>
                          <m:r>
                            <a:rPr lang="en-US" sz="4000" b="0" i="1" dirty="0" smtClean="0">
                              <a:solidFill>
                                <a:srgbClr val="0070C0"/>
                              </a:solidFill>
                              <a:latin typeface="Cambria Math" panose="02040503050406030204" pitchFamily="18" charset="0"/>
                            </a:rPr>
                            <m:t>0</m:t>
                          </m:r>
                        </m:sub>
                      </m:sSub>
                      <m:r>
                        <a:rPr lang="en-US" sz="4000" b="0" i="1" dirty="0" smtClean="0">
                          <a:solidFill>
                            <a:srgbClr val="0070C0"/>
                          </a:solidFill>
                          <a:latin typeface="Cambria Math" panose="02040503050406030204" pitchFamily="18" charset="0"/>
                        </a:rPr>
                        <m:t>   </m:t>
                      </m:r>
                      <m:r>
                        <a:rPr lang="en-US" sz="4000" b="1" i="1" dirty="0" smtClean="0">
                          <a:solidFill>
                            <a:srgbClr val="FF0000"/>
                          </a:solidFill>
                          <a:latin typeface="Cambria Math" panose="02040503050406030204" pitchFamily="18" charset="0"/>
                        </a:rPr>
                        <m:t>.</m:t>
                      </m:r>
                      <m:sSub>
                        <m:sSubPr>
                          <m:ctrlPr>
                            <a:rPr lang="en-US" sz="4000" i="1" dirty="0">
                              <a:solidFill>
                                <a:srgbClr val="0070C0"/>
                              </a:solidFill>
                              <a:latin typeface="Cambria Math" panose="02040503050406030204" pitchFamily="18" charset="0"/>
                            </a:rPr>
                          </m:ctrlPr>
                        </m:sSubPr>
                        <m:e>
                          <m:r>
                            <a:rPr lang="en-US" sz="4000" b="0" i="1" dirty="0" smtClean="0">
                              <a:solidFill>
                                <a:srgbClr val="0070C0"/>
                              </a:solidFill>
                              <a:latin typeface="Cambria Math" panose="02040503050406030204" pitchFamily="18" charset="0"/>
                            </a:rPr>
                            <m:t>𝑏</m:t>
                          </m:r>
                        </m:e>
                        <m:sub>
                          <m:r>
                            <a:rPr lang="en-US" sz="4000" b="0" i="1" dirty="0" smtClean="0">
                              <a:solidFill>
                                <a:srgbClr val="0070C0"/>
                              </a:solidFill>
                              <a:latin typeface="Cambria Math" panose="02040503050406030204" pitchFamily="18" charset="0"/>
                            </a:rPr>
                            <m:t>−1 </m:t>
                          </m:r>
                        </m:sub>
                      </m:sSub>
                      <m:sSub>
                        <m:sSubPr>
                          <m:ctrlPr>
                            <a:rPr lang="en-US" sz="4000" i="1" dirty="0">
                              <a:solidFill>
                                <a:srgbClr val="0070C0"/>
                              </a:solidFill>
                              <a:latin typeface="Cambria Math" panose="02040503050406030204" pitchFamily="18" charset="0"/>
                            </a:rPr>
                          </m:ctrlPr>
                        </m:sSubPr>
                        <m:e>
                          <m:r>
                            <a:rPr lang="en-US" sz="4000" b="0" i="1" dirty="0" smtClean="0">
                              <a:solidFill>
                                <a:srgbClr val="0070C0"/>
                              </a:solidFill>
                              <a:latin typeface="Cambria Math" panose="02040503050406030204" pitchFamily="18" charset="0"/>
                            </a:rPr>
                            <m:t>𝑏</m:t>
                          </m:r>
                        </m:e>
                        <m:sub>
                          <m:r>
                            <a:rPr lang="en-US" sz="4000" b="0" i="1" dirty="0" smtClean="0">
                              <a:solidFill>
                                <a:srgbClr val="0070C0"/>
                              </a:solidFill>
                              <a:latin typeface="Cambria Math" panose="02040503050406030204" pitchFamily="18" charset="0"/>
                            </a:rPr>
                            <m:t>−2</m:t>
                          </m:r>
                        </m:sub>
                      </m:sSub>
                      <m:r>
                        <a:rPr lang="en-US" sz="4000" b="0" i="1" dirty="0" smtClean="0">
                          <a:solidFill>
                            <a:srgbClr val="0070C0"/>
                          </a:solidFill>
                          <a:latin typeface="Cambria Math" panose="02040503050406030204" pitchFamily="18" charset="0"/>
                        </a:rPr>
                        <m:t>  . ..</m:t>
                      </m:r>
                      <m:sSub>
                        <m:sSubPr>
                          <m:ctrlPr>
                            <a:rPr lang="en-US" sz="4000" i="1" dirty="0">
                              <a:solidFill>
                                <a:srgbClr val="0070C0"/>
                              </a:solidFill>
                              <a:latin typeface="Cambria Math" panose="02040503050406030204" pitchFamily="18" charset="0"/>
                            </a:rPr>
                          </m:ctrlPr>
                        </m:sSubPr>
                        <m:e>
                          <m:r>
                            <a:rPr lang="en-US" sz="4000" b="0" i="1" dirty="0" smtClean="0">
                              <a:solidFill>
                                <a:srgbClr val="0070C0"/>
                              </a:solidFill>
                              <a:latin typeface="Cambria Math" panose="02040503050406030204" pitchFamily="18" charset="0"/>
                            </a:rPr>
                            <m:t>𝑏</m:t>
                          </m:r>
                        </m:e>
                        <m:sub>
                          <m:r>
                            <a:rPr lang="en-US" sz="4000" b="0" i="1" dirty="0" smtClean="0">
                              <a:solidFill>
                                <a:srgbClr val="0070C0"/>
                              </a:solidFill>
                              <a:latin typeface="Cambria Math" panose="02040503050406030204" pitchFamily="18" charset="0"/>
                            </a:rPr>
                            <m:t>−</m:t>
                          </m:r>
                          <m:r>
                            <a:rPr lang="en-US" sz="4000" b="0" i="1" dirty="0" smtClean="0">
                              <a:solidFill>
                                <a:srgbClr val="0070C0"/>
                              </a:solidFill>
                              <a:latin typeface="Cambria Math" panose="02040503050406030204" pitchFamily="18" charset="0"/>
                            </a:rPr>
                            <m:t>𝑀</m:t>
                          </m:r>
                        </m:sub>
                      </m:sSub>
                      <m:r>
                        <a:rPr lang="en-US" sz="4000" b="0" i="1" u="none" strike="noStrike" dirty="0" smtClean="0">
                          <a:solidFill>
                            <a:srgbClr val="0070C0"/>
                          </a:solidFill>
                          <a:effectLst/>
                          <a:latin typeface="Cambria Math" panose="02040503050406030204" pitchFamily="18" charset="0"/>
                        </a:rPr>
                        <m:t>)</m:t>
                      </m:r>
                      <m:sSub>
                        <m:sSubPr>
                          <m:ctrlPr>
                            <a:rPr lang="en-US" sz="4000" b="0" i="1" u="none" strike="noStrike" dirty="0" smtClean="0">
                              <a:solidFill>
                                <a:srgbClr val="0070C0"/>
                              </a:solidFill>
                              <a:effectLst/>
                              <a:latin typeface="Cambria Math" panose="02040503050406030204" pitchFamily="18" charset="0"/>
                            </a:rPr>
                          </m:ctrlPr>
                        </m:sSubPr>
                        <m:e>
                          <m:r>
                            <a:rPr lang="en-US" sz="4000" b="0" i="1" u="none" strike="noStrike" dirty="0" smtClean="0">
                              <a:solidFill>
                                <a:srgbClr val="0070C0"/>
                              </a:solidFill>
                              <a:effectLst/>
                              <a:latin typeface="Cambria Math" panose="02040503050406030204" pitchFamily="18" charset="0"/>
                            </a:rPr>
                            <m:t> </m:t>
                          </m:r>
                        </m:e>
                        <m:sub>
                          <m:r>
                            <a:rPr lang="en-US" sz="4000" b="0" i="1" u="none" strike="noStrike" dirty="0" smtClean="0">
                              <a:solidFill>
                                <a:srgbClr val="0070C0"/>
                              </a:solidFill>
                              <a:effectLst/>
                              <a:latin typeface="Cambria Math" panose="02040503050406030204" pitchFamily="18" charset="0"/>
                            </a:rPr>
                            <m:t>2</m:t>
                          </m:r>
                        </m:sub>
                      </m:sSub>
                    </m:oMath>
                  </m:oMathPara>
                </a14:m>
                <a:endParaRPr lang="en-US" sz="4000" dirty="0">
                  <a:solidFill>
                    <a:srgbClr val="0070C0"/>
                  </a:solidFill>
                </a:endParaRPr>
              </a:p>
              <a:p>
                <a:endParaRPr lang="en-US" sz="2200" dirty="0">
                  <a:solidFill>
                    <a:srgbClr val="0070C0"/>
                  </a:solidFill>
                </a:endParaRPr>
              </a:p>
              <a:p>
                <a:r>
                  <a:rPr lang="en-US" sz="2400" dirty="0"/>
                  <a:t>where</a:t>
                </a:r>
                <a14:m>
                  <m:oMath xmlns:m="http://schemas.openxmlformats.org/officeDocument/2006/math">
                    <m:r>
                      <a:rPr lang="en-US" sz="2400" dirty="0">
                        <a:latin typeface="Cambria Math" panose="02040503050406030204" pitchFamily="18" charset="0"/>
                      </a:rPr>
                      <m:t> </m:t>
                    </m:r>
                    <m:sSub>
                      <m:sSubPr>
                        <m:ctrlPr>
                          <a:rPr lang="en-US" sz="2400" i="1" dirty="0">
                            <a:latin typeface="Cambria Math" panose="02040503050406030204" pitchFamily="18" charset="0"/>
                          </a:rPr>
                        </m:ctrlPr>
                      </m:sSubPr>
                      <m:e>
                        <m:r>
                          <m:rPr>
                            <m:sty m:val="p"/>
                          </m:rPr>
                          <a:rPr lang="en-US" sz="2400" b="0" i="0" dirty="0" smtClean="0">
                            <a:latin typeface="Cambria Math" panose="02040503050406030204" pitchFamily="18" charset="0"/>
                          </a:rPr>
                          <m:t>b</m:t>
                        </m:r>
                      </m:e>
                      <m:sub>
                        <m:r>
                          <a:rPr lang="en-US" sz="2400" dirty="0">
                            <a:latin typeface="Cambria Math" panose="02040503050406030204" pitchFamily="18" charset="0"/>
                          </a:rPr>
                          <m:t>𝑁</m:t>
                        </m:r>
                      </m:sub>
                    </m:sSub>
                    <m:r>
                      <a:rPr lang="en-US" sz="2400" dirty="0">
                        <a:latin typeface="Cambria Math" panose="02040503050406030204" pitchFamily="18" charset="0"/>
                      </a:rPr>
                      <m:t> </m:t>
                    </m:r>
                  </m:oMath>
                </a14:m>
                <a:r>
                  <a:rPr lang="en-US" sz="2400" dirty="0"/>
                  <a:t>to</a:t>
                </a:r>
                <a14:m>
                  <m:oMath xmlns:m="http://schemas.openxmlformats.org/officeDocument/2006/math">
                    <m:r>
                      <a:rPr lang="en-US" sz="2400" dirty="0">
                        <a:latin typeface="Cambria Math" panose="02040503050406030204" pitchFamily="18" charset="0"/>
                      </a:rPr>
                      <m:t> </m:t>
                    </m:r>
                    <m:sSub>
                      <m:sSubPr>
                        <m:ctrlPr>
                          <a:rPr lang="en-US" sz="2400" i="1" dirty="0">
                            <a:latin typeface="Cambria Math" panose="02040503050406030204" pitchFamily="18" charset="0"/>
                          </a:rPr>
                        </m:ctrlPr>
                      </m:sSubPr>
                      <m:e>
                        <m:r>
                          <m:rPr>
                            <m:sty m:val="p"/>
                          </m:rPr>
                          <a:rPr lang="en-US" sz="2400" b="0" i="0" dirty="0" smtClean="0">
                            <a:latin typeface="Cambria Math" panose="02040503050406030204" pitchFamily="18" charset="0"/>
                          </a:rPr>
                          <m:t>b</m:t>
                        </m:r>
                      </m:e>
                      <m:sub>
                        <m:r>
                          <a:rPr lang="en-US" sz="2400" dirty="0">
                            <a:latin typeface="Cambria Math" panose="02040503050406030204" pitchFamily="18" charset="0"/>
                          </a:rPr>
                          <m:t>0</m:t>
                        </m:r>
                      </m:sub>
                    </m:sSub>
                    <m:r>
                      <a:rPr lang="en-US" sz="2400" dirty="0">
                        <a:latin typeface="Cambria Math" panose="02040503050406030204" pitchFamily="18" charset="0"/>
                      </a:rPr>
                      <m:t> </m:t>
                    </m:r>
                  </m:oMath>
                </a14:m>
                <a:r>
                  <a:rPr lang="en-US" sz="2400" dirty="0"/>
                  <a:t>are its digits before the decimal point,  </a:t>
                </a:r>
                <a14:m>
                  <m:oMath xmlns:m="http://schemas.openxmlformats.org/officeDocument/2006/math">
                    <m:sSub>
                      <m:sSubPr>
                        <m:ctrlPr>
                          <a:rPr lang="en-US" sz="2400" i="1" dirty="0">
                            <a:latin typeface="Cambria Math" panose="02040503050406030204" pitchFamily="18" charset="0"/>
                          </a:rPr>
                        </m:ctrlPr>
                      </m:sSubPr>
                      <m:e>
                        <m:r>
                          <m:rPr>
                            <m:sty m:val="p"/>
                          </m:rPr>
                          <a:rPr lang="en-US" sz="2400" b="0" i="0" dirty="0" smtClean="0">
                            <a:latin typeface="Cambria Math" panose="02040503050406030204" pitchFamily="18" charset="0"/>
                          </a:rPr>
                          <m:t>b</m:t>
                        </m:r>
                      </m:e>
                      <m:sub>
                        <m:r>
                          <a:rPr lang="en-US" sz="2400" dirty="0">
                            <a:latin typeface="Cambria Math" panose="02040503050406030204" pitchFamily="18" charset="0"/>
                          </a:rPr>
                          <m:t>−1 </m:t>
                        </m:r>
                      </m:sub>
                    </m:sSub>
                    <m:r>
                      <a:rPr lang="en-US" sz="2400" dirty="0">
                        <a:latin typeface="Cambria Math" panose="02040503050406030204" pitchFamily="18" charset="0"/>
                      </a:rPr>
                      <m:t> </m:t>
                    </m:r>
                  </m:oMath>
                </a14:m>
                <a:r>
                  <a:rPr lang="en-US" sz="2400" dirty="0"/>
                  <a:t>to  </a:t>
                </a:r>
                <a14:m>
                  <m:oMath xmlns:m="http://schemas.openxmlformats.org/officeDocument/2006/math">
                    <m:sSub>
                      <m:sSubPr>
                        <m:ctrlPr>
                          <a:rPr lang="en-US" sz="2400" i="1" dirty="0">
                            <a:latin typeface="Cambria Math" panose="02040503050406030204" pitchFamily="18" charset="0"/>
                          </a:rPr>
                        </m:ctrlPr>
                      </m:sSubPr>
                      <m:e>
                        <m:r>
                          <m:rPr>
                            <m:sty m:val="p"/>
                          </m:rPr>
                          <a:rPr lang="en-US" sz="2400" b="0" i="0" dirty="0" smtClean="0">
                            <a:latin typeface="Cambria Math" panose="02040503050406030204" pitchFamily="18" charset="0"/>
                          </a:rPr>
                          <m:t>b</m:t>
                        </m:r>
                      </m:e>
                      <m:sub>
                        <m:r>
                          <a:rPr lang="en-US" sz="2400" dirty="0">
                            <a:latin typeface="Cambria Math" panose="02040503050406030204" pitchFamily="18" charset="0"/>
                          </a:rPr>
                          <m:t>−</m:t>
                        </m:r>
                        <m:r>
                          <a:rPr lang="en-US" sz="2400" dirty="0">
                            <a:latin typeface="Cambria Math" panose="02040503050406030204" pitchFamily="18" charset="0"/>
                          </a:rPr>
                          <m:t>𝑀</m:t>
                        </m:r>
                      </m:sub>
                    </m:sSub>
                    <m:r>
                      <a:rPr lang="en-US" sz="2400" dirty="0">
                        <a:latin typeface="Cambria Math" panose="02040503050406030204" pitchFamily="18" charset="0"/>
                      </a:rPr>
                      <m:t> </m:t>
                    </m:r>
                  </m:oMath>
                </a14:m>
                <a:r>
                  <a:rPr lang="en-US" sz="2200" dirty="0"/>
                  <a:t>are its digits after the </a:t>
                </a:r>
                <a:r>
                  <a:rPr lang="en-US" sz="2400" dirty="0"/>
                  <a:t>decimal, and </a:t>
                </a:r>
                <a14:m>
                  <m:oMath xmlns:m="http://schemas.openxmlformats.org/officeDocument/2006/math">
                    <m:r>
                      <a:rPr lang="en-US" sz="2400" b="0" i="0" dirty="0" smtClean="0">
                        <a:solidFill>
                          <a:srgbClr val="0070C0"/>
                        </a:solidFill>
                        <a:latin typeface="Cambria Math" panose="02040503050406030204" pitchFamily="18" charset="0"/>
                      </a:rPr>
                      <m:t>  </m:t>
                    </m:r>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0</m:t>
                        </m:r>
                        <m:r>
                          <a:rPr lang="en-US" sz="240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rPr>
                          <m:t>𝑏</m:t>
                        </m:r>
                      </m:e>
                      <m:sub>
                        <m:r>
                          <a:rPr lang="en-US" sz="2400" b="0" i="1" dirty="0" smtClean="0">
                            <a:solidFill>
                              <a:srgbClr val="0070C0"/>
                            </a:solidFill>
                            <a:latin typeface="Cambria Math" panose="02040503050406030204" pitchFamily="18" charset="0"/>
                          </a:rPr>
                          <m:t>𝑖</m:t>
                        </m:r>
                      </m:sub>
                    </m:sSub>
                    <m:r>
                      <a:rPr lang="en-US" sz="2400" b="0" i="1" dirty="0" smtClean="0">
                        <a:solidFill>
                          <a:srgbClr val="0070C0"/>
                        </a:solidFill>
                        <a:latin typeface="Cambria Math" panose="02040503050406030204" pitchFamily="18" charset="0"/>
                        <a:ea typeface="Cambria Math" panose="02040503050406030204" pitchFamily="18" charset="0"/>
                      </a:rPr>
                      <m:t>&lt;2</m:t>
                    </m:r>
                  </m:oMath>
                </a14:m>
                <a:endParaRPr lang="en-US" sz="2400" dirty="0">
                  <a:solidFill>
                    <a:srgbClr val="000000"/>
                  </a:solidFill>
                  <a:latin typeface="Courier New" panose="02070309020205020404" pitchFamily="49" charset="0"/>
                </a:endParaRPr>
              </a:p>
              <a:p>
                <a:r>
                  <a:rPr lang="en-US" sz="2400" dirty="0"/>
                  <a:t>The decimal value of this number is</a:t>
                </a:r>
              </a:p>
              <a:p>
                <a14:m>
                  <m:oMath xmlns:m="http://schemas.openxmlformats.org/officeDocument/2006/math">
                    <m:sSub>
                      <m:sSubPr>
                        <m:ctrlPr>
                          <a:rPr lang="en-US" sz="3000" b="0" i="1" u="none" strike="noStrike" dirty="0" smtClean="0">
                            <a:solidFill>
                              <a:srgbClr val="0070C0"/>
                            </a:solidFill>
                            <a:effectLst/>
                            <a:latin typeface="Cambria Math" panose="02040503050406030204" pitchFamily="18" charset="0"/>
                          </a:rPr>
                        </m:ctrlPr>
                      </m:sSubPr>
                      <m:e>
                        <m:r>
                          <a:rPr lang="en-US" sz="3000" b="0" i="1" dirty="0" smtClean="0">
                            <a:solidFill>
                              <a:srgbClr val="0070C0"/>
                            </a:solidFill>
                            <a:latin typeface="Cambria Math" panose="02040503050406030204" pitchFamily="18" charset="0"/>
                          </a:rPr>
                          <m:t>𝑏</m:t>
                        </m:r>
                      </m:e>
                      <m:sub>
                        <m:r>
                          <a:rPr lang="en-US" sz="3000" b="0" i="1" u="none" strike="noStrike" dirty="0" smtClean="0">
                            <a:solidFill>
                              <a:srgbClr val="0070C0"/>
                            </a:solidFill>
                            <a:effectLst/>
                            <a:latin typeface="Cambria Math" panose="02040503050406030204" pitchFamily="18" charset="0"/>
                          </a:rPr>
                          <m:t>𝑁</m:t>
                        </m:r>
                      </m:sub>
                    </m:sSub>
                    <m:r>
                      <a:rPr lang="en-US" sz="3000" b="0" i="1" u="none" strike="noStrike" dirty="0" smtClean="0">
                        <a:solidFill>
                          <a:srgbClr val="0070C0"/>
                        </a:solidFill>
                        <a:effectLst/>
                        <a:latin typeface="Cambria Math" panose="02040503050406030204" pitchFamily="18" charset="0"/>
                      </a:rPr>
                      <m:t> </m:t>
                    </m:r>
                    <m:r>
                      <a:rPr lang="en-US" sz="3000" b="0" i="1" u="none" strike="noStrike" dirty="0" smtClean="0">
                        <a:solidFill>
                          <a:srgbClr val="0070C0"/>
                        </a:solidFill>
                        <a:effectLst/>
                        <a:latin typeface="Cambria Math" panose="02040503050406030204" pitchFamily="18" charset="0"/>
                        <a:ea typeface="Cambria Math" panose="02040503050406030204" pitchFamily="18" charset="0"/>
                      </a:rPr>
                      <m:t>×</m:t>
                    </m:r>
                    <m:sSup>
                      <m:sSupPr>
                        <m:ctrlPr>
                          <a:rPr lang="en-US" sz="3000" b="0" i="1" u="none" strike="noStrike" dirty="0" smtClean="0">
                            <a:solidFill>
                              <a:srgbClr val="0070C0"/>
                            </a:solidFill>
                            <a:effectLst/>
                            <a:latin typeface="Cambria Math" panose="02040503050406030204" pitchFamily="18" charset="0"/>
                            <a:ea typeface="Cambria Math" panose="02040503050406030204" pitchFamily="18" charset="0"/>
                          </a:rPr>
                        </m:ctrlPr>
                      </m:sSupPr>
                      <m:e>
                        <m:r>
                          <a:rPr lang="en-US" sz="3000" b="0" i="1" u="none" strike="noStrike" dirty="0" smtClean="0">
                            <a:solidFill>
                              <a:srgbClr val="0070C0"/>
                            </a:solidFill>
                            <a:effectLst/>
                            <a:latin typeface="Cambria Math" panose="02040503050406030204" pitchFamily="18" charset="0"/>
                            <a:ea typeface="Cambria Math" panose="02040503050406030204" pitchFamily="18" charset="0"/>
                          </a:rPr>
                          <m:t>2</m:t>
                        </m:r>
                      </m:e>
                      <m:sup>
                        <m:r>
                          <a:rPr lang="en-US" sz="3000" b="0" i="1" u="none" strike="noStrike" dirty="0" smtClean="0">
                            <a:solidFill>
                              <a:srgbClr val="0070C0"/>
                            </a:solidFill>
                            <a:effectLst/>
                            <a:latin typeface="Cambria Math" panose="02040503050406030204" pitchFamily="18" charset="0"/>
                            <a:ea typeface="Cambria Math" panose="02040503050406030204" pitchFamily="18" charset="0"/>
                          </a:rPr>
                          <m:t>𝑁</m:t>
                        </m:r>
                      </m:sup>
                    </m:sSup>
                    <m:r>
                      <a:rPr lang="en-US" sz="3000" b="0" i="1" u="none" strike="noStrike" dirty="0" smtClean="0">
                        <a:solidFill>
                          <a:srgbClr val="0070C0"/>
                        </a:solidFill>
                        <a:effectLst/>
                        <a:latin typeface="Cambria Math" panose="02040503050406030204" pitchFamily="18" charset="0"/>
                        <a:ea typeface="Cambria Math" panose="02040503050406030204" pitchFamily="18" charset="0"/>
                      </a:rPr>
                      <m:t>+</m:t>
                    </m:r>
                    <m:sSub>
                      <m:sSubPr>
                        <m:ctrlPr>
                          <a:rPr lang="en-US" sz="3000" i="1" dirty="0">
                            <a:solidFill>
                              <a:srgbClr val="0070C0"/>
                            </a:solidFill>
                            <a:latin typeface="Cambria Math" panose="02040503050406030204" pitchFamily="18" charset="0"/>
                          </a:rPr>
                        </m:ctrlPr>
                      </m:sSubPr>
                      <m:e>
                        <m:r>
                          <a:rPr lang="en-US" sz="3000" b="0" i="1" dirty="0" smtClean="0">
                            <a:solidFill>
                              <a:srgbClr val="0070C0"/>
                            </a:solidFill>
                            <a:latin typeface="Cambria Math" panose="02040503050406030204" pitchFamily="18" charset="0"/>
                          </a:rPr>
                          <m:t>𝑏</m:t>
                        </m:r>
                      </m:e>
                      <m:sub>
                        <m:r>
                          <a:rPr lang="en-US" sz="3000" i="1" dirty="0">
                            <a:solidFill>
                              <a:srgbClr val="0070C0"/>
                            </a:solidFill>
                            <a:latin typeface="Cambria Math" panose="02040503050406030204" pitchFamily="18" charset="0"/>
                          </a:rPr>
                          <m:t>𝑁</m:t>
                        </m:r>
                        <m:r>
                          <a:rPr lang="en-US" sz="3000" i="1" dirty="0">
                            <a:solidFill>
                              <a:srgbClr val="0070C0"/>
                            </a:solidFill>
                            <a:latin typeface="Cambria Math" panose="02040503050406030204" pitchFamily="18" charset="0"/>
                          </a:rPr>
                          <m:t>−1 </m:t>
                        </m:r>
                      </m:sub>
                    </m:sSub>
                    <m:r>
                      <a:rPr lang="en-US" sz="3000" i="1" dirty="0" smtClean="0">
                        <a:solidFill>
                          <a:srgbClr val="0070C0"/>
                        </a:solidFill>
                        <a:latin typeface="Cambria Math" panose="02040503050406030204" pitchFamily="18" charset="0"/>
                        <a:ea typeface="Cambria Math" panose="02040503050406030204" pitchFamily="18" charset="0"/>
                      </a:rPr>
                      <m:t>×</m:t>
                    </m:r>
                    <m:sSup>
                      <m:sSupPr>
                        <m:ctrlPr>
                          <a:rPr lang="en-US" sz="3000" b="0" i="1" dirty="0" smtClean="0">
                            <a:solidFill>
                              <a:srgbClr val="0070C0"/>
                            </a:solidFill>
                            <a:latin typeface="Cambria Math" panose="02040503050406030204" pitchFamily="18" charset="0"/>
                            <a:ea typeface="Cambria Math" panose="02040503050406030204" pitchFamily="18" charset="0"/>
                          </a:rPr>
                        </m:ctrlPr>
                      </m:sSupPr>
                      <m:e>
                        <m:r>
                          <a:rPr lang="en-US" sz="3000" b="0" i="1" dirty="0" smtClean="0">
                            <a:solidFill>
                              <a:srgbClr val="0070C0"/>
                            </a:solidFill>
                            <a:latin typeface="Cambria Math" panose="02040503050406030204" pitchFamily="18" charset="0"/>
                            <a:ea typeface="Cambria Math" panose="02040503050406030204" pitchFamily="18" charset="0"/>
                          </a:rPr>
                          <m:t>2</m:t>
                        </m:r>
                      </m:e>
                      <m:sup>
                        <m:r>
                          <a:rPr lang="en-US" sz="3000" b="0" i="1" dirty="0" smtClean="0">
                            <a:solidFill>
                              <a:srgbClr val="0070C0"/>
                            </a:solidFill>
                            <a:latin typeface="Cambria Math" panose="02040503050406030204" pitchFamily="18" charset="0"/>
                            <a:ea typeface="Cambria Math" panose="02040503050406030204" pitchFamily="18" charset="0"/>
                          </a:rPr>
                          <m:t>𝑁</m:t>
                        </m:r>
                        <m:r>
                          <a:rPr lang="en-US" sz="3000" b="0" i="1" dirty="0" smtClean="0">
                            <a:solidFill>
                              <a:srgbClr val="0070C0"/>
                            </a:solidFill>
                            <a:latin typeface="Cambria Math" panose="02040503050406030204" pitchFamily="18" charset="0"/>
                            <a:ea typeface="Cambria Math" panose="02040503050406030204" pitchFamily="18" charset="0"/>
                          </a:rPr>
                          <m:t>−1</m:t>
                        </m:r>
                      </m:sup>
                    </m:sSup>
                    <m:r>
                      <a:rPr lang="en-US" sz="3000" b="0" i="1" dirty="0" smtClean="0">
                        <a:solidFill>
                          <a:srgbClr val="0070C0"/>
                        </a:solidFill>
                        <a:latin typeface="Cambria Math" panose="02040503050406030204" pitchFamily="18" charset="0"/>
                        <a:ea typeface="Cambria Math" panose="02040503050406030204" pitchFamily="18" charset="0"/>
                      </a:rPr>
                      <m:t>+…+</m:t>
                    </m:r>
                    <m:sSub>
                      <m:sSubPr>
                        <m:ctrlPr>
                          <a:rPr lang="en-US" sz="3000" i="1" dirty="0">
                            <a:solidFill>
                              <a:srgbClr val="0070C0"/>
                            </a:solidFill>
                            <a:latin typeface="Cambria Math" panose="02040503050406030204" pitchFamily="18" charset="0"/>
                          </a:rPr>
                        </m:ctrlPr>
                      </m:sSubPr>
                      <m:e>
                        <m:r>
                          <a:rPr lang="en-US" sz="3000" b="0" i="1" dirty="0" smtClean="0">
                            <a:solidFill>
                              <a:srgbClr val="0070C0"/>
                            </a:solidFill>
                            <a:latin typeface="Cambria Math" panose="02040503050406030204" pitchFamily="18" charset="0"/>
                          </a:rPr>
                          <m:t>𝑏</m:t>
                        </m:r>
                      </m:e>
                      <m:sub>
                        <m:r>
                          <a:rPr lang="en-US" sz="3000" i="1" dirty="0">
                            <a:solidFill>
                              <a:srgbClr val="0070C0"/>
                            </a:solidFill>
                            <a:latin typeface="Cambria Math" panose="02040503050406030204" pitchFamily="18" charset="0"/>
                          </a:rPr>
                          <m:t>1</m:t>
                        </m:r>
                      </m:sub>
                    </m:sSub>
                    <m:r>
                      <a:rPr lang="en-US" sz="3000" i="1" dirty="0" smtClean="0">
                        <a:solidFill>
                          <a:srgbClr val="0070C0"/>
                        </a:solidFill>
                        <a:latin typeface="Cambria Math" panose="02040503050406030204" pitchFamily="18" charset="0"/>
                        <a:ea typeface="Cambria Math" panose="02040503050406030204" pitchFamily="18" charset="0"/>
                      </a:rPr>
                      <m:t>×</m:t>
                    </m:r>
                    <m:sSup>
                      <m:sSupPr>
                        <m:ctrlPr>
                          <a:rPr lang="en-US" sz="3000" b="0" i="1" dirty="0" smtClean="0">
                            <a:solidFill>
                              <a:srgbClr val="0070C0"/>
                            </a:solidFill>
                            <a:latin typeface="Cambria Math" panose="02040503050406030204" pitchFamily="18" charset="0"/>
                            <a:ea typeface="Cambria Math" panose="02040503050406030204" pitchFamily="18" charset="0"/>
                          </a:rPr>
                        </m:ctrlPr>
                      </m:sSupPr>
                      <m:e>
                        <m:r>
                          <a:rPr lang="en-US" sz="3000" b="0" i="1" dirty="0" smtClean="0">
                            <a:solidFill>
                              <a:srgbClr val="0070C0"/>
                            </a:solidFill>
                            <a:latin typeface="Cambria Math" panose="02040503050406030204" pitchFamily="18" charset="0"/>
                            <a:ea typeface="Cambria Math" panose="02040503050406030204" pitchFamily="18" charset="0"/>
                          </a:rPr>
                          <m:t>2</m:t>
                        </m:r>
                      </m:e>
                      <m:sup>
                        <m:r>
                          <a:rPr lang="en-US" sz="3000" b="0" i="1" dirty="0" smtClean="0">
                            <a:solidFill>
                              <a:srgbClr val="0070C0"/>
                            </a:solidFill>
                            <a:latin typeface="Cambria Math" panose="02040503050406030204" pitchFamily="18" charset="0"/>
                            <a:ea typeface="Cambria Math" panose="02040503050406030204" pitchFamily="18" charset="0"/>
                          </a:rPr>
                          <m:t>1</m:t>
                        </m:r>
                      </m:sup>
                    </m:sSup>
                    <m:r>
                      <a:rPr lang="en-US" sz="3000" b="0" i="1" dirty="0" smtClean="0">
                        <a:solidFill>
                          <a:srgbClr val="0070C0"/>
                        </a:solidFill>
                        <a:latin typeface="Cambria Math" panose="02040503050406030204" pitchFamily="18" charset="0"/>
                        <a:ea typeface="Cambria Math" panose="02040503050406030204" pitchFamily="18" charset="0"/>
                      </a:rPr>
                      <m:t>+</m:t>
                    </m:r>
                  </m:oMath>
                </a14:m>
                <a:r>
                  <a:rPr lang="en-US" sz="3000" dirty="0">
                    <a:solidFill>
                      <a:srgbClr val="0070C0"/>
                    </a:solidFill>
                  </a:rPr>
                  <a:t> </a:t>
                </a:r>
                <a14:m>
                  <m:oMath xmlns:m="http://schemas.openxmlformats.org/officeDocument/2006/math">
                    <m:sSub>
                      <m:sSubPr>
                        <m:ctrlPr>
                          <a:rPr lang="en-US" sz="3000" i="1" dirty="0">
                            <a:solidFill>
                              <a:srgbClr val="0070C0"/>
                            </a:solidFill>
                            <a:latin typeface="Cambria Math" panose="02040503050406030204" pitchFamily="18" charset="0"/>
                          </a:rPr>
                        </m:ctrlPr>
                      </m:sSubPr>
                      <m:e>
                        <m:r>
                          <a:rPr lang="en-US" sz="3000" b="0" i="1" dirty="0" smtClean="0">
                            <a:solidFill>
                              <a:srgbClr val="0070C0"/>
                            </a:solidFill>
                            <a:latin typeface="Cambria Math" panose="02040503050406030204" pitchFamily="18" charset="0"/>
                          </a:rPr>
                          <m:t>𝑏</m:t>
                        </m:r>
                      </m:e>
                      <m:sub>
                        <m:r>
                          <a:rPr lang="en-US" sz="3000" b="0" i="1" dirty="0" smtClean="0">
                            <a:solidFill>
                              <a:srgbClr val="0070C0"/>
                            </a:solidFill>
                            <a:latin typeface="Cambria Math" panose="02040503050406030204" pitchFamily="18" charset="0"/>
                          </a:rPr>
                          <m:t>0</m:t>
                        </m:r>
                      </m:sub>
                    </m:sSub>
                    <m:r>
                      <a:rPr lang="en-US" sz="3000" i="1" dirty="0">
                        <a:solidFill>
                          <a:srgbClr val="0070C0"/>
                        </a:solidFill>
                        <a:latin typeface="Cambria Math" panose="02040503050406030204" pitchFamily="18" charset="0"/>
                        <a:ea typeface="Cambria Math" panose="02040503050406030204" pitchFamily="18" charset="0"/>
                      </a:rPr>
                      <m:t>×</m:t>
                    </m:r>
                    <m:sSup>
                      <m:sSupPr>
                        <m:ctrlPr>
                          <a:rPr lang="en-US" sz="3000" i="1" dirty="0">
                            <a:solidFill>
                              <a:srgbClr val="0070C0"/>
                            </a:solidFill>
                            <a:latin typeface="Cambria Math" panose="02040503050406030204" pitchFamily="18" charset="0"/>
                            <a:ea typeface="Cambria Math" panose="02040503050406030204" pitchFamily="18" charset="0"/>
                          </a:rPr>
                        </m:ctrlPr>
                      </m:sSupPr>
                      <m:e>
                        <m:r>
                          <a:rPr lang="en-US" sz="3000" b="0" i="1" dirty="0" smtClean="0">
                            <a:solidFill>
                              <a:srgbClr val="0070C0"/>
                            </a:solidFill>
                            <a:latin typeface="Cambria Math" panose="02040503050406030204" pitchFamily="18" charset="0"/>
                            <a:ea typeface="Cambria Math" panose="02040503050406030204" pitchFamily="18" charset="0"/>
                          </a:rPr>
                          <m:t>2</m:t>
                        </m:r>
                      </m:e>
                      <m:sup>
                        <m:r>
                          <a:rPr lang="en-US" sz="3000" b="0" i="1" dirty="0" smtClean="0">
                            <a:solidFill>
                              <a:srgbClr val="0070C0"/>
                            </a:solidFill>
                            <a:latin typeface="Cambria Math" panose="02040503050406030204" pitchFamily="18" charset="0"/>
                            <a:ea typeface="Cambria Math" panose="02040503050406030204" pitchFamily="18" charset="0"/>
                          </a:rPr>
                          <m:t>0</m:t>
                        </m:r>
                      </m:sup>
                    </m:sSup>
                  </m:oMath>
                </a14:m>
                <a:endParaRPr lang="en-US" sz="3000" i="1" dirty="0">
                  <a:solidFill>
                    <a:srgbClr val="0070C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000" b="0" i="1" dirty="0" smtClean="0">
                          <a:solidFill>
                            <a:srgbClr val="0070C0"/>
                          </a:solidFill>
                          <a:latin typeface="Cambria Math" panose="02040503050406030204" pitchFamily="18" charset="0"/>
                          <a:ea typeface="Cambria Math" panose="02040503050406030204" pitchFamily="18" charset="0"/>
                        </a:rPr>
                        <m:t>+</m:t>
                      </m:r>
                      <m:sSub>
                        <m:sSubPr>
                          <m:ctrlPr>
                            <a:rPr lang="en-US" sz="3000" i="1" dirty="0">
                              <a:solidFill>
                                <a:srgbClr val="0070C0"/>
                              </a:solidFill>
                              <a:latin typeface="Cambria Math" panose="02040503050406030204" pitchFamily="18" charset="0"/>
                            </a:rPr>
                          </m:ctrlPr>
                        </m:sSubPr>
                        <m:e>
                          <m:r>
                            <a:rPr lang="en-US" sz="3000" b="0" i="1" dirty="0" smtClean="0">
                              <a:solidFill>
                                <a:srgbClr val="0070C0"/>
                              </a:solidFill>
                              <a:latin typeface="Cambria Math" panose="02040503050406030204" pitchFamily="18" charset="0"/>
                            </a:rPr>
                            <m:t>𝑏</m:t>
                          </m:r>
                        </m:e>
                        <m:sub>
                          <m:r>
                            <a:rPr lang="en-US" sz="3000" b="0" i="1" dirty="0" smtClean="0">
                              <a:solidFill>
                                <a:srgbClr val="0070C0"/>
                              </a:solidFill>
                              <a:latin typeface="Cambria Math" panose="02040503050406030204" pitchFamily="18" charset="0"/>
                            </a:rPr>
                            <m:t>−</m:t>
                          </m:r>
                          <m:r>
                            <a:rPr lang="en-US" sz="3000" i="1" dirty="0">
                              <a:solidFill>
                                <a:srgbClr val="0070C0"/>
                              </a:solidFill>
                              <a:latin typeface="Cambria Math" panose="02040503050406030204" pitchFamily="18" charset="0"/>
                            </a:rPr>
                            <m:t>1</m:t>
                          </m:r>
                        </m:sub>
                      </m:sSub>
                      <m:r>
                        <a:rPr lang="en-US" sz="3000" i="1" dirty="0">
                          <a:solidFill>
                            <a:srgbClr val="0070C0"/>
                          </a:solidFill>
                          <a:latin typeface="Cambria Math" panose="02040503050406030204" pitchFamily="18" charset="0"/>
                          <a:ea typeface="Cambria Math" panose="02040503050406030204" pitchFamily="18" charset="0"/>
                        </a:rPr>
                        <m:t>×</m:t>
                      </m:r>
                      <m:sSup>
                        <m:sSupPr>
                          <m:ctrlPr>
                            <a:rPr lang="en-US" sz="3000" i="1" dirty="0">
                              <a:solidFill>
                                <a:srgbClr val="0070C0"/>
                              </a:solidFill>
                              <a:latin typeface="Cambria Math" panose="02040503050406030204" pitchFamily="18" charset="0"/>
                              <a:ea typeface="Cambria Math" panose="02040503050406030204" pitchFamily="18" charset="0"/>
                            </a:rPr>
                          </m:ctrlPr>
                        </m:sSupPr>
                        <m:e>
                          <m:r>
                            <a:rPr lang="en-US" sz="3000" b="0" i="1" dirty="0" smtClean="0">
                              <a:solidFill>
                                <a:srgbClr val="0070C0"/>
                              </a:solidFill>
                              <a:latin typeface="Cambria Math" panose="02040503050406030204" pitchFamily="18" charset="0"/>
                              <a:ea typeface="Cambria Math" panose="02040503050406030204" pitchFamily="18" charset="0"/>
                            </a:rPr>
                            <m:t>2</m:t>
                          </m:r>
                        </m:e>
                        <m:sup>
                          <m:r>
                            <a:rPr lang="en-US" sz="3000" b="0" i="1" dirty="0" smtClean="0">
                              <a:solidFill>
                                <a:srgbClr val="0070C0"/>
                              </a:solidFill>
                              <a:latin typeface="Cambria Math" panose="02040503050406030204" pitchFamily="18" charset="0"/>
                              <a:ea typeface="Cambria Math" panose="02040503050406030204" pitchFamily="18" charset="0"/>
                            </a:rPr>
                            <m:t>−</m:t>
                          </m:r>
                          <m:r>
                            <a:rPr lang="en-US" sz="3000" i="1" dirty="0">
                              <a:solidFill>
                                <a:srgbClr val="0070C0"/>
                              </a:solidFill>
                              <a:latin typeface="Cambria Math" panose="02040503050406030204" pitchFamily="18" charset="0"/>
                              <a:ea typeface="Cambria Math" panose="02040503050406030204" pitchFamily="18" charset="0"/>
                            </a:rPr>
                            <m:t>1</m:t>
                          </m:r>
                        </m:sup>
                      </m:sSup>
                      <m:r>
                        <a:rPr lang="en-US" sz="3000" b="0" i="1" dirty="0" smtClean="0">
                          <a:solidFill>
                            <a:srgbClr val="0070C0"/>
                          </a:solidFill>
                          <a:latin typeface="Cambria Math" panose="02040503050406030204" pitchFamily="18" charset="0"/>
                          <a:ea typeface="Cambria Math" panose="02040503050406030204" pitchFamily="18" charset="0"/>
                        </a:rPr>
                        <m:t>+</m:t>
                      </m:r>
                      <m:sSub>
                        <m:sSubPr>
                          <m:ctrlPr>
                            <a:rPr lang="en-US" sz="3000" i="1" dirty="0">
                              <a:solidFill>
                                <a:srgbClr val="0070C0"/>
                              </a:solidFill>
                              <a:latin typeface="Cambria Math" panose="02040503050406030204" pitchFamily="18" charset="0"/>
                            </a:rPr>
                          </m:ctrlPr>
                        </m:sSubPr>
                        <m:e>
                          <m:r>
                            <a:rPr lang="en-US" sz="3000" b="0" i="1" dirty="0" smtClean="0">
                              <a:solidFill>
                                <a:srgbClr val="0070C0"/>
                              </a:solidFill>
                              <a:latin typeface="Cambria Math" panose="02040503050406030204" pitchFamily="18" charset="0"/>
                            </a:rPr>
                            <m:t>𝑏</m:t>
                          </m:r>
                        </m:e>
                        <m:sub>
                          <m:r>
                            <a:rPr lang="en-US" sz="3000" i="1" dirty="0">
                              <a:solidFill>
                                <a:srgbClr val="0070C0"/>
                              </a:solidFill>
                              <a:latin typeface="Cambria Math" panose="02040503050406030204" pitchFamily="18" charset="0"/>
                            </a:rPr>
                            <m:t>−</m:t>
                          </m:r>
                          <m:r>
                            <a:rPr lang="en-US" sz="3000" b="0" i="1" dirty="0" smtClean="0">
                              <a:solidFill>
                                <a:srgbClr val="0070C0"/>
                              </a:solidFill>
                              <a:latin typeface="Cambria Math" panose="02040503050406030204" pitchFamily="18" charset="0"/>
                            </a:rPr>
                            <m:t>2</m:t>
                          </m:r>
                        </m:sub>
                      </m:sSub>
                      <m:r>
                        <a:rPr lang="en-US" sz="3000" i="1" dirty="0">
                          <a:solidFill>
                            <a:srgbClr val="0070C0"/>
                          </a:solidFill>
                          <a:latin typeface="Cambria Math" panose="02040503050406030204" pitchFamily="18" charset="0"/>
                          <a:ea typeface="Cambria Math" panose="02040503050406030204" pitchFamily="18" charset="0"/>
                        </a:rPr>
                        <m:t>×</m:t>
                      </m:r>
                      <m:sSup>
                        <m:sSupPr>
                          <m:ctrlPr>
                            <a:rPr lang="en-US" sz="3000" i="1" dirty="0">
                              <a:solidFill>
                                <a:srgbClr val="0070C0"/>
                              </a:solidFill>
                              <a:latin typeface="Cambria Math" panose="02040503050406030204" pitchFamily="18" charset="0"/>
                              <a:ea typeface="Cambria Math" panose="02040503050406030204" pitchFamily="18" charset="0"/>
                            </a:rPr>
                          </m:ctrlPr>
                        </m:sSupPr>
                        <m:e>
                          <m:r>
                            <a:rPr lang="en-US" sz="3000" b="0" i="1" dirty="0" smtClean="0">
                              <a:solidFill>
                                <a:srgbClr val="0070C0"/>
                              </a:solidFill>
                              <a:latin typeface="Cambria Math" panose="02040503050406030204" pitchFamily="18" charset="0"/>
                              <a:ea typeface="Cambria Math" panose="02040503050406030204" pitchFamily="18" charset="0"/>
                            </a:rPr>
                            <m:t>2</m:t>
                          </m:r>
                        </m:e>
                        <m:sup>
                          <m:r>
                            <a:rPr lang="en-US" sz="3000" i="1" dirty="0">
                              <a:solidFill>
                                <a:srgbClr val="0070C0"/>
                              </a:solidFill>
                              <a:latin typeface="Cambria Math" panose="02040503050406030204" pitchFamily="18" charset="0"/>
                              <a:ea typeface="Cambria Math" panose="02040503050406030204" pitchFamily="18" charset="0"/>
                            </a:rPr>
                            <m:t>−</m:t>
                          </m:r>
                          <m:r>
                            <a:rPr lang="en-US" sz="3000" b="0" i="1" dirty="0" smtClean="0">
                              <a:solidFill>
                                <a:srgbClr val="0070C0"/>
                              </a:solidFill>
                              <a:latin typeface="Cambria Math" panose="02040503050406030204" pitchFamily="18" charset="0"/>
                              <a:ea typeface="Cambria Math" panose="02040503050406030204" pitchFamily="18" charset="0"/>
                            </a:rPr>
                            <m:t>2</m:t>
                          </m:r>
                        </m:sup>
                      </m:sSup>
                      <m:r>
                        <a:rPr lang="en-US" sz="3000" b="0" i="1" dirty="0" smtClean="0">
                          <a:solidFill>
                            <a:srgbClr val="0070C0"/>
                          </a:solidFill>
                          <a:latin typeface="Cambria Math" panose="02040503050406030204" pitchFamily="18" charset="0"/>
                          <a:ea typeface="Cambria Math" panose="02040503050406030204" pitchFamily="18" charset="0"/>
                        </a:rPr>
                        <m:t>+…+</m:t>
                      </m:r>
                      <m:sSub>
                        <m:sSubPr>
                          <m:ctrlPr>
                            <a:rPr lang="en-US" sz="3000" i="1" dirty="0">
                              <a:solidFill>
                                <a:srgbClr val="0070C0"/>
                              </a:solidFill>
                              <a:latin typeface="Cambria Math" panose="02040503050406030204" pitchFamily="18" charset="0"/>
                            </a:rPr>
                          </m:ctrlPr>
                        </m:sSubPr>
                        <m:e>
                          <m:r>
                            <a:rPr lang="en-US" sz="3000" b="0" i="1" dirty="0" smtClean="0">
                              <a:solidFill>
                                <a:srgbClr val="0070C0"/>
                              </a:solidFill>
                              <a:latin typeface="Cambria Math" panose="02040503050406030204" pitchFamily="18" charset="0"/>
                            </a:rPr>
                            <m:t>𝑏</m:t>
                          </m:r>
                        </m:e>
                        <m:sub>
                          <m:r>
                            <a:rPr lang="en-US" sz="3000" i="1" dirty="0">
                              <a:solidFill>
                                <a:srgbClr val="0070C0"/>
                              </a:solidFill>
                              <a:latin typeface="Cambria Math" panose="02040503050406030204" pitchFamily="18" charset="0"/>
                            </a:rPr>
                            <m:t>−</m:t>
                          </m:r>
                          <m:r>
                            <a:rPr lang="en-US" sz="3000" i="1" dirty="0">
                              <a:solidFill>
                                <a:srgbClr val="0070C0"/>
                              </a:solidFill>
                              <a:latin typeface="Cambria Math" panose="02040503050406030204" pitchFamily="18" charset="0"/>
                            </a:rPr>
                            <m:t>𝑀</m:t>
                          </m:r>
                        </m:sub>
                      </m:sSub>
                      <m:r>
                        <a:rPr lang="en-US" sz="3000" i="1" dirty="0" smtClean="0">
                          <a:solidFill>
                            <a:srgbClr val="0070C0"/>
                          </a:solidFill>
                          <a:latin typeface="Cambria Math" panose="02040503050406030204" pitchFamily="18" charset="0"/>
                          <a:ea typeface="Cambria Math" panose="02040503050406030204" pitchFamily="18" charset="0"/>
                        </a:rPr>
                        <m:t>×</m:t>
                      </m:r>
                      <m:sSup>
                        <m:sSupPr>
                          <m:ctrlPr>
                            <a:rPr lang="en-US" sz="3000" b="0" i="1" dirty="0" smtClean="0">
                              <a:solidFill>
                                <a:srgbClr val="0070C0"/>
                              </a:solidFill>
                              <a:latin typeface="Cambria Math" panose="02040503050406030204" pitchFamily="18" charset="0"/>
                              <a:ea typeface="Cambria Math" panose="02040503050406030204" pitchFamily="18" charset="0"/>
                            </a:rPr>
                          </m:ctrlPr>
                        </m:sSupPr>
                        <m:e>
                          <m:r>
                            <a:rPr lang="en-US" sz="3000" b="0" i="1" dirty="0" smtClean="0">
                              <a:solidFill>
                                <a:srgbClr val="0070C0"/>
                              </a:solidFill>
                              <a:latin typeface="Cambria Math" panose="02040503050406030204" pitchFamily="18" charset="0"/>
                              <a:ea typeface="Cambria Math" panose="02040503050406030204" pitchFamily="18" charset="0"/>
                            </a:rPr>
                            <m:t>2</m:t>
                          </m:r>
                        </m:e>
                        <m:sup>
                          <m:r>
                            <a:rPr lang="en-US" sz="3000" b="0" i="1" dirty="0" smtClean="0">
                              <a:solidFill>
                                <a:srgbClr val="0070C0"/>
                              </a:solidFill>
                              <a:latin typeface="Cambria Math" panose="02040503050406030204" pitchFamily="18" charset="0"/>
                              <a:ea typeface="Cambria Math" panose="02040503050406030204" pitchFamily="18" charset="0"/>
                            </a:rPr>
                            <m:t>−</m:t>
                          </m:r>
                          <m:r>
                            <a:rPr lang="en-US" sz="3000" b="0" i="1" dirty="0" smtClean="0">
                              <a:solidFill>
                                <a:srgbClr val="0070C0"/>
                              </a:solidFill>
                              <a:latin typeface="Cambria Math" panose="02040503050406030204" pitchFamily="18" charset="0"/>
                              <a:ea typeface="Cambria Math" panose="02040503050406030204" pitchFamily="18" charset="0"/>
                            </a:rPr>
                            <m:t>𝑀</m:t>
                          </m:r>
                        </m:sup>
                      </m:sSup>
                    </m:oMath>
                  </m:oMathPara>
                </a14:m>
                <a:endParaRPr lang="en-US" sz="3000" dirty="0"/>
              </a:p>
            </p:txBody>
          </p:sp>
        </mc:Choice>
        <mc:Fallback xmlns="">
          <p:sp>
            <p:nvSpPr>
              <p:cNvPr id="14" name="TextBox 13">
                <a:extLst>
                  <a:ext uri="{FF2B5EF4-FFF2-40B4-BE49-F238E27FC236}">
                    <a16:creationId xmlns:a16="http://schemas.microsoft.com/office/drawing/2014/main" id="{1656A28E-6A16-44B3-9007-D0517A14DFA3}"/>
                  </a:ext>
                </a:extLst>
              </p:cNvPr>
              <p:cNvSpPr txBox="1">
                <a:spLocks noRot="1" noChangeAspect="1" noMove="1" noResize="1" noEditPoints="1" noAdjustHandles="1" noChangeArrowheads="1" noChangeShapeType="1" noTextEdit="1"/>
              </p:cNvSpPr>
              <p:nvPr/>
            </p:nvSpPr>
            <p:spPr>
              <a:xfrm>
                <a:off x="207307" y="3046857"/>
                <a:ext cx="11758568" cy="3816429"/>
              </a:xfrm>
              <a:prstGeom prst="rect">
                <a:avLst/>
              </a:prstGeom>
              <a:blipFill>
                <a:blip r:embed="rId8"/>
                <a:stretch>
                  <a:fillRect l="-879" t="-1582"/>
                </a:stretch>
              </a:blipFill>
              <a:ln w="38100">
                <a:solidFill>
                  <a:srgbClr val="00B050"/>
                </a:solidFill>
              </a:ln>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82C04463-1C83-434C-8E90-85CE0FFF546B}"/>
              </a:ext>
            </a:extLst>
          </p:cNvPr>
          <p:cNvSpPr/>
          <p:nvPr/>
        </p:nvSpPr>
        <p:spPr>
          <a:xfrm>
            <a:off x="7240249" y="1014516"/>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D4B8ACF6-081D-403D-89D9-665BEADEF871}"/>
                  </a:ext>
                </a:extLst>
              </p:cNvPr>
              <p:cNvSpPr/>
              <p:nvPr/>
            </p:nvSpPr>
            <p:spPr>
              <a:xfrm>
                <a:off x="7247800" y="341764"/>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3</m:t>
                          </m:r>
                        </m:sup>
                      </m:sSup>
                    </m:oMath>
                  </m:oMathPara>
                </a14:m>
                <a:endParaRPr lang="en-US" sz="3000" dirty="0">
                  <a:solidFill>
                    <a:srgbClr val="FF0000"/>
                  </a:solidFill>
                </a:endParaRPr>
              </a:p>
            </p:txBody>
          </p:sp>
        </mc:Choice>
        <mc:Fallback xmlns="">
          <p:sp>
            <p:nvSpPr>
              <p:cNvPr id="17" name="Rectangle: Rounded Corners 16">
                <a:extLst>
                  <a:ext uri="{FF2B5EF4-FFF2-40B4-BE49-F238E27FC236}">
                    <a16:creationId xmlns:a16="http://schemas.microsoft.com/office/drawing/2014/main" id="{D4B8ACF6-081D-403D-89D9-665BEADEF871}"/>
                  </a:ext>
                </a:extLst>
              </p:cNvPr>
              <p:cNvSpPr>
                <a:spLocks noRot="1" noChangeAspect="1" noMove="1" noResize="1" noEditPoints="1" noAdjustHandles="1" noChangeArrowheads="1" noChangeShapeType="1" noTextEdit="1"/>
              </p:cNvSpPr>
              <p:nvPr/>
            </p:nvSpPr>
            <p:spPr>
              <a:xfrm>
                <a:off x="7247800" y="341764"/>
                <a:ext cx="858187" cy="601900"/>
              </a:xfrm>
              <a:prstGeom prst="roundRect">
                <a:avLst/>
              </a:prstGeom>
              <a:blipFill>
                <a:blip r:embed="rId9"/>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0567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45EBB8-42F2-4D26-8657-D519F16D6A2A}"/>
              </a:ext>
            </a:extLst>
          </p:cNvPr>
          <p:cNvSpPr>
            <a:spLocks noGrp="1"/>
          </p:cNvSpPr>
          <p:nvPr>
            <p:ph type="body" sz="quarter" idx="10"/>
          </p:nvPr>
        </p:nvSpPr>
        <p:spPr/>
        <p:txBody>
          <a:bodyPr/>
          <a:lstStyle/>
          <a:p>
            <a:r>
              <a:rPr lang="en-US" b="1" dirty="0"/>
              <a:t>Exercise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483A91-0D29-41F2-817C-21AB531019A7}"/>
                  </a:ext>
                </a:extLst>
              </p:cNvPr>
              <p:cNvSpPr txBox="1"/>
              <p:nvPr/>
            </p:nvSpPr>
            <p:spPr>
              <a:xfrm>
                <a:off x="312242" y="1568985"/>
                <a:ext cx="11470028" cy="4976491"/>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500" b="1" dirty="0">
                    <a:solidFill>
                      <a:srgbClr val="0070C0"/>
                    </a:solidFill>
                    <a:effectLst/>
                    <a:latin typeface="Times New Roman" panose="02020603050405020304" pitchFamily="18" charset="0"/>
                    <a:cs typeface="Times New Roman" panose="02020603050405020304" pitchFamily="18" charset="0"/>
                  </a:rPr>
                  <a:t>What are the decimal value of the following binary numbers:</a:t>
                </a:r>
              </a:p>
              <a:p>
                <a:pPr>
                  <a:lnSpc>
                    <a:spcPct val="200000"/>
                  </a:lnSpc>
                </a:pPr>
                <a:r>
                  <a:rPr lang="en-US" sz="2500" b="0" dirty="0">
                    <a:solidFill>
                      <a:srgbClr val="0000FF"/>
                    </a:solidFill>
                    <a:effectLst/>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sz="2500" b="0" i="1" dirty="0" smtClean="0">
                            <a:solidFill>
                              <a:srgbClr val="000000"/>
                            </a:solidFill>
                            <a:effectLst/>
                            <a:latin typeface="Cambria Math" panose="02040503050406030204" pitchFamily="18" charset="0"/>
                            <a:cs typeface="Times New Roman" panose="02020603050405020304" pitchFamily="18" charset="0"/>
                          </a:rPr>
                        </m:ctrlPr>
                      </m:sSubPr>
                      <m:e>
                        <m:r>
                          <a:rPr lang="en-US" sz="2500" i="1" dirty="0">
                            <a:solidFill>
                              <a:srgbClr val="000000"/>
                            </a:solidFill>
                            <a:latin typeface="Cambria Math" panose="02040503050406030204" pitchFamily="18" charset="0"/>
                            <a:cs typeface="Times New Roman" panose="02020603050405020304" pitchFamily="18" charset="0"/>
                          </a:rPr>
                          <m:t>(1010.01)</m:t>
                        </m:r>
                      </m:e>
                      <m:sub>
                        <m:r>
                          <a:rPr lang="en-US" sz="2500" b="0" i="1" dirty="0" smtClean="0">
                            <a:solidFill>
                              <a:srgbClr val="000000"/>
                            </a:solidFill>
                            <a:effectLst/>
                            <a:latin typeface="Cambria Math" panose="02040503050406030204" pitchFamily="18" charset="0"/>
                            <a:cs typeface="Times New Roman" panose="02020603050405020304" pitchFamily="18" charset="0"/>
                          </a:rPr>
                          <m:t>2</m:t>
                        </m:r>
                      </m:sub>
                    </m:sSub>
                  </m:oMath>
                </a14:m>
                <a:endParaRPr lang="en-US" sz="2500" b="0" dirty="0">
                  <a:solidFill>
                    <a:srgbClr val="000000"/>
                  </a:solidFill>
                  <a:effectLst/>
                  <a:latin typeface="Times New Roman" panose="02020603050405020304" pitchFamily="18" charset="0"/>
                  <a:cs typeface="Times New Roman" panose="02020603050405020304" pitchFamily="18" charset="0"/>
                </a:endParaRPr>
              </a:p>
              <a:p>
                <a:pPr>
                  <a:lnSpc>
                    <a:spcPct val="200000"/>
                  </a:lnSpc>
                </a:pPr>
                <a:r>
                  <a:rPr lang="en-US" sz="2500" b="0" dirty="0">
                    <a:solidFill>
                      <a:srgbClr val="0000FF"/>
                    </a:solidFill>
                    <a:effectLst/>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sz="2500" b="0" i="1" dirty="0" smtClean="0">
                            <a:solidFill>
                              <a:srgbClr val="000000"/>
                            </a:solidFill>
                            <a:effectLst/>
                            <a:latin typeface="Cambria Math" panose="02040503050406030204" pitchFamily="18" charset="0"/>
                            <a:cs typeface="Times New Roman" panose="02020603050405020304" pitchFamily="18" charset="0"/>
                          </a:rPr>
                        </m:ctrlPr>
                      </m:sSubPr>
                      <m:e>
                        <m:r>
                          <m:rPr>
                            <m:nor/>
                          </m:rPr>
                          <a:rPr lang="en-US" sz="2500" dirty="0">
                            <a:solidFill>
                              <a:srgbClr val="000000"/>
                            </a:solidFill>
                            <a:latin typeface="Times New Roman" panose="02020603050405020304" pitchFamily="18" charset="0"/>
                            <a:cs typeface="Times New Roman" panose="02020603050405020304" pitchFamily="18" charset="0"/>
                          </a:rPr>
                          <m:t>(111.111)</m:t>
                        </m:r>
                      </m:e>
                      <m:sub>
                        <m:r>
                          <a:rPr lang="en-US" sz="2500" b="0" i="1" dirty="0" smtClean="0">
                            <a:solidFill>
                              <a:srgbClr val="000000"/>
                            </a:solidFill>
                            <a:effectLst/>
                            <a:latin typeface="Cambria Math" panose="02040503050406030204" pitchFamily="18" charset="0"/>
                            <a:cs typeface="Times New Roman" panose="02020603050405020304" pitchFamily="18" charset="0"/>
                          </a:rPr>
                          <m:t>2</m:t>
                        </m:r>
                      </m:sub>
                    </m:sSub>
                  </m:oMath>
                </a14:m>
                <a:endParaRPr lang="en-US" sz="2500" b="0" dirty="0">
                  <a:solidFill>
                    <a:srgbClr val="000000"/>
                  </a:solidFill>
                  <a:effectLst/>
                  <a:latin typeface="Times New Roman" panose="02020603050405020304" pitchFamily="18" charset="0"/>
                  <a:cs typeface="Times New Roman" panose="02020603050405020304" pitchFamily="18" charset="0"/>
                </a:endParaRPr>
              </a:p>
              <a:p>
                <a:pPr>
                  <a:lnSpc>
                    <a:spcPct val="200000"/>
                  </a:lnSpc>
                </a:pPr>
                <a:endParaRPr lang="en-US" sz="2500" b="0" dirty="0">
                  <a:solidFill>
                    <a:srgbClr val="000000"/>
                  </a:solidFill>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500" b="1" dirty="0">
                    <a:solidFill>
                      <a:srgbClr val="0070C0"/>
                    </a:solidFill>
                    <a:effectLst/>
                    <a:latin typeface="Times New Roman" panose="02020603050405020304" pitchFamily="18" charset="0"/>
                    <a:cs typeface="Times New Roman" panose="02020603050405020304" pitchFamily="18" charset="0"/>
                  </a:rPr>
                  <a:t>What are the binary representation of the following base-10 numbers:</a:t>
                </a:r>
              </a:p>
              <a:p>
                <a:pPr>
                  <a:lnSpc>
                    <a:spcPct val="200000"/>
                  </a:lnSpc>
                </a:pPr>
                <a:r>
                  <a:rPr lang="en-US" sz="2500" b="0" dirty="0">
                    <a:solidFill>
                      <a:srgbClr val="0000FF"/>
                    </a:solidFill>
                    <a:effectLst/>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sz="2500" b="0" i="1" dirty="0" smtClean="0">
                            <a:solidFill>
                              <a:srgbClr val="000000"/>
                            </a:solidFill>
                            <a:effectLst/>
                            <a:latin typeface="Cambria Math" panose="02040503050406030204" pitchFamily="18" charset="0"/>
                            <a:cs typeface="Times New Roman" panose="02020603050405020304" pitchFamily="18" charset="0"/>
                          </a:rPr>
                        </m:ctrlPr>
                      </m:sSubPr>
                      <m:e>
                        <m:r>
                          <a:rPr lang="en-US" sz="2500" i="1" dirty="0">
                            <a:solidFill>
                              <a:srgbClr val="000000"/>
                            </a:solidFill>
                            <a:latin typeface="Cambria Math" panose="02040503050406030204" pitchFamily="18" charset="0"/>
                            <a:cs typeface="Times New Roman" panose="02020603050405020304" pitchFamily="18" charset="0"/>
                          </a:rPr>
                          <m:t>(8.75)</m:t>
                        </m:r>
                      </m:e>
                      <m:sub>
                        <m:r>
                          <a:rPr lang="en-US" sz="2500" b="0" i="1" dirty="0" smtClean="0">
                            <a:solidFill>
                              <a:srgbClr val="000000"/>
                            </a:solidFill>
                            <a:effectLst/>
                            <a:latin typeface="Cambria Math" panose="02040503050406030204" pitchFamily="18" charset="0"/>
                            <a:cs typeface="Times New Roman" panose="02020603050405020304" pitchFamily="18" charset="0"/>
                          </a:rPr>
                          <m:t>10</m:t>
                        </m:r>
                      </m:sub>
                    </m:sSub>
                  </m:oMath>
                </a14:m>
                <a:endParaRPr lang="en-US" sz="2500" b="0" dirty="0">
                  <a:solidFill>
                    <a:srgbClr val="000000"/>
                  </a:solidFill>
                  <a:effectLst/>
                  <a:latin typeface="Times New Roman" panose="02020603050405020304" pitchFamily="18" charset="0"/>
                  <a:cs typeface="Times New Roman" panose="02020603050405020304" pitchFamily="18" charset="0"/>
                </a:endParaRPr>
              </a:p>
              <a:p>
                <a:pPr>
                  <a:lnSpc>
                    <a:spcPct val="200000"/>
                  </a:lnSpc>
                </a:pPr>
                <a:r>
                  <a:rPr lang="en-US" sz="2500" b="0" dirty="0">
                    <a:solidFill>
                      <a:srgbClr val="0000FF"/>
                    </a:solidFill>
                    <a:effectLst/>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sz="2500" b="0" i="1" dirty="0" smtClean="0">
                            <a:solidFill>
                              <a:srgbClr val="000000"/>
                            </a:solidFill>
                            <a:effectLst/>
                            <a:latin typeface="Cambria Math" panose="02040503050406030204" pitchFamily="18" charset="0"/>
                            <a:cs typeface="Times New Roman" panose="02020603050405020304" pitchFamily="18" charset="0"/>
                          </a:rPr>
                        </m:ctrlPr>
                      </m:sSubPr>
                      <m:e>
                        <m:r>
                          <m:rPr>
                            <m:nor/>
                          </m:rPr>
                          <a:rPr lang="en-US" sz="2500" dirty="0">
                            <a:solidFill>
                              <a:srgbClr val="000000"/>
                            </a:solidFill>
                            <a:latin typeface="Times New Roman" panose="02020603050405020304" pitchFamily="18" charset="0"/>
                            <a:cs typeface="Times New Roman" panose="02020603050405020304" pitchFamily="18" charset="0"/>
                          </a:rPr>
                          <m:t>(0.1)</m:t>
                        </m:r>
                      </m:e>
                      <m:sub>
                        <m:r>
                          <a:rPr lang="en-US" sz="2500" b="0" i="1" dirty="0" smtClean="0">
                            <a:solidFill>
                              <a:srgbClr val="000000"/>
                            </a:solidFill>
                            <a:effectLst/>
                            <a:latin typeface="Cambria Math" panose="02040503050406030204" pitchFamily="18" charset="0"/>
                            <a:cs typeface="Times New Roman" panose="02020603050405020304" pitchFamily="18" charset="0"/>
                          </a:rPr>
                          <m:t>10</m:t>
                        </m:r>
                      </m:sub>
                    </m:sSub>
                  </m:oMath>
                </a14:m>
                <a:endParaRPr lang="en-US" sz="2500" b="0" dirty="0">
                  <a:solidFill>
                    <a:srgbClr val="000000"/>
                  </a:solidFill>
                  <a:effectLst/>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0F483A91-0D29-41F2-817C-21AB531019A7}"/>
                  </a:ext>
                </a:extLst>
              </p:cNvPr>
              <p:cNvSpPr txBox="1">
                <a:spLocks noRot="1" noChangeAspect="1" noMove="1" noResize="1" noEditPoints="1" noAdjustHandles="1" noChangeArrowheads="1" noChangeShapeType="1" noTextEdit="1"/>
              </p:cNvSpPr>
              <p:nvPr/>
            </p:nvSpPr>
            <p:spPr>
              <a:xfrm>
                <a:off x="312242" y="1568985"/>
                <a:ext cx="11470028" cy="4976491"/>
              </a:xfrm>
              <a:prstGeom prst="rect">
                <a:avLst/>
              </a:prstGeom>
              <a:blipFill>
                <a:blip r:embed="rId2"/>
                <a:stretch>
                  <a:fillRect l="-850" b="-1836"/>
                </a:stretch>
              </a:blipFill>
            </p:spPr>
            <p:txBody>
              <a:bodyPr/>
              <a:lstStyle/>
              <a:p>
                <a:r>
                  <a:rPr lang="en-US">
                    <a:noFill/>
                  </a:rPr>
                  <a:t> </a:t>
                </a:r>
              </a:p>
            </p:txBody>
          </p:sp>
        </mc:Fallback>
      </mc:AlternateContent>
    </p:spTree>
    <p:extLst>
      <p:ext uri="{BB962C8B-B14F-4D97-AF65-F5344CB8AC3E}">
        <p14:creationId xmlns:p14="http://schemas.microsoft.com/office/powerpoint/2010/main" val="951131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45EBB8-42F2-4D26-8657-D519F16D6A2A}"/>
              </a:ext>
            </a:extLst>
          </p:cNvPr>
          <p:cNvSpPr>
            <a:spLocks noGrp="1"/>
          </p:cNvSpPr>
          <p:nvPr>
            <p:ph type="body" sz="quarter" idx="10"/>
          </p:nvPr>
        </p:nvSpPr>
        <p:spPr/>
        <p:txBody>
          <a:bodyPr/>
          <a:lstStyle/>
          <a:p>
            <a:r>
              <a:rPr lang="en-US" b="1" dirty="0"/>
              <a:t>Exercise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483A91-0D29-41F2-817C-21AB531019A7}"/>
                  </a:ext>
                </a:extLst>
              </p:cNvPr>
              <p:cNvSpPr txBox="1"/>
              <p:nvPr/>
            </p:nvSpPr>
            <p:spPr>
              <a:xfrm>
                <a:off x="312242" y="1568985"/>
                <a:ext cx="11470028" cy="518629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500" b="1" dirty="0">
                    <a:solidFill>
                      <a:srgbClr val="0070C0"/>
                    </a:solidFill>
                    <a:effectLst/>
                    <a:latin typeface="Times New Roman" panose="02020603050405020304" pitchFamily="18" charset="0"/>
                    <a:cs typeface="Times New Roman" panose="02020603050405020304" pitchFamily="18" charset="0"/>
                  </a:rPr>
                  <a:t>What are the decimal value of the following binary numbers:</a:t>
                </a:r>
              </a:p>
              <a:p>
                <a:pPr>
                  <a:lnSpc>
                    <a:spcPct val="200000"/>
                  </a:lnSpc>
                </a:pPr>
                <a:r>
                  <a:rPr lang="en-US" sz="2500" b="0" dirty="0">
                    <a:solidFill>
                      <a:srgbClr val="0000FF"/>
                    </a:solidFill>
                    <a:effectLst/>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sz="2500" b="0" i="1" dirty="0" smtClean="0">
                            <a:solidFill>
                              <a:srgbClr val="000000"/>
                            </a:solidFill>
                            <a:effectLst/>
                            <a:latin typeface="Cambria Math" panose="02040503050406030204" pitchFamily="18" charset="0"/>
                            <a:cs typeface="Times New Roman" panose="02020603050405020304" pitchFamily="18" charset="0"/>
                          </a:rPr>
                        </m:ctrlPr>
                      </m:sSubPr>
                      <m:e>
                        <m:r>
                          <a:rPr lang="en-US" sz="2500" i="1" dirty="0">
                            <a:solidFill>
                              <a:srgbClr val="000000"/>
                            </a:solidFill>
                            <a:latin typeface="Cambria Math" panose="02040503050406030204" pitchFamily="18" charset="0"/>
                            <a:cs typeface="Times New Roman" panose="02020603050405020304" pitchFamily="18" charset="0"/>
                          </a:rPr>
                          <m:t>(1010.01)</m:t>
                        </m:r>
                      </m:e>
                      <m:sub>
                        <m:r>
                          <a:rPr lang="en-US" sz="2500" b="0" i="1" dirty="0" smtClean="0">
                            <a:solidFill>
                              <a:srgbClr val="000000"/>
                            </a:solidFill>
                            <a:effectLst/>
                            <a:latin typeface="Cambria Math" panose="02040503050406030204" pitchFamily="18" charset="0"/>
                            <a:cs typeface="Times New Roman" panose="02020603050405020304" pitchFamily="18" charset="0"/>
                          </a:rPr>
                          <m:t>2</m:t>
                        </m:r>
                      </m:sub>
                    </m:sSub>
                  </m:oMath>
                </a14:m>
                <a:r>
                  <a:rPr lang="en-US" sz="2500" b="0" dirty="0">
                    <a:solidFill>
                      <a:srgbClr val="000000"/>
                    </a:solidFill>
                    <a:effectLst/>
                    <a:latin typeface="Times New Roman" panose="02020603050405020304" pitchFamily="18" charset="0"/>
                    <a:cs typeface="Times New Roman" panose="02020603050405020304" pitchFamily="18" charset="0"/>
                  </a:rPr>
                  <a:t> : </a:t>
                </a:r>
              </a:p>
              <a:p>
                <a:pPr>
                  <a:lnSpc>
                    <a:spcPct val="200000"/>
                  </a:lnSpc>
                </a:pPr>
                <a:endParaRPr lang="en-US" sz="2500" b="0" dirty="0">
                  <a:solidFill>
                    <a:srgbClr val="000000"/>
                  </a:solidFill>
                  <a:effectLst/>
                  <a:latin typeface="Times New Roman" panose="02020603050405020304" pitchFamily="18" charset="0"/>
                  <a:cs typeface="Times New Roman" panose="02020603050405020304" pitchFamily="18" charset="0"/>
                </a:endParaRPr>
              </a:p>
              <a:p>
                <a:pPr>
                  <a:lnSpc>
                    <a:spcPct val="200000"/>
                  </a:lnSpc>
                </a:pPr>
                <a:endParaRPr lang="en-US" sz="2500" b="0" dirty="0">
                  <a:solidFill>
                    <a:srgbClr val="000000"/>
                  </a:solidFill>
                  <a:effectLst/>
                  <a:latin typeface="Times New Roman" panose="02020603050405020304" pitchFamily="18" charset="0"/>
                  <a:cs typeface="Times New Roman" panose="02020603050405020304" pitchFamily="18" charset="0"/>
                </a:endParaRPr>
              </a:p>
              <a:p>
                <a:pPr>
                  <a:lnSpc>
                    <a:spcPct val="200000"/>
                  </a:lnSpc>
                </a:pPr>
                <a:r>
                  <a:rPr lang="en-US" sz="2500" b="0" dirty="0">
                    <a:solidFill>
                      <a:schemeClr val="bg1">
                        <a:lumMod val="85000"/>
                      </a:schemeClr>
                    </a:solidFill>
                    <a:effectLst/>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b="0" i="1" dirty="0" smtClean="0">
                            <a:solidFill>
                              <a:schemeClr val="bg1">
                                <a:lumMod val="85000"/>
                              </a:schemeClr>
                            </a:solidFill>
                            <a:effectLst/>
                            <a:latin typeface="Cambria Math" panose="02040503050406030204" pitchFamily="18" charset="0"/>
                            <a:cs typeface="Times New Roman" panose="02020603050405020304" pitchFamily="18" charset="0"/>
                          </a:rPr>
                        </m:ctrlPr>
                      </m:sSubPr>
                      <m:e>
                        <m:r>
                          <m:rPr>
                            <m:nor/>
                          </m:rPr>
                          <a:rPr lang="en-US" dirty="0">
                            <a:solidFill>
                              <a:schemeClr val="bg1">
                                <a:lumMod val="85000"/>
                              </a:schemeClr>
                            </a:solidFill>
                            <a:latin typeface="Times New Roman" panose="02020603050405020304" pitchFamily="18" charset="0"/>
                            <a:cs typeface="Times New Roman" panose="02020603050405020304" pitchFamily="18" charset="0"/>
                          </a:rPr>
                          <m:t>(111.111)</m:t>
                        </m:r>
                      </m:e>
                      <m:sub>
                        <m:r>
                          <a:rPr lang="en-US" b="0" i="1" dirty="0" smtClean="0">
                            <a:solidFill>
                              <a:schemeClr val="bg1">
                                <a:lumMod val="85000"/>
                              </a:schemeClr>
                            </a:solidFill>
                            <a:effectLst/>
                            <a:latin typeface="Cambria Math" panose="02040503050406030204" pitchFamily="18" charset="0"/>
                            <a:cs typeface="Times New Roman" panose="02020603050405020304" pitchFamily="18" charset="0"/>
                          </a:rPr>
                          <m:t>2</m:t>
                        </m:r>
                      </m:sub>
                    </m:sSub>
                  </m:oMath>
                </a14:m>
                <a:endParaRPr lang="en-US" b="0" dirty="0">
                  <a:solidFill>
                    <a:schemeClr val="bg1">
                      <a:lumMod val="85000"/>
                    </a:schemeClr>
                  </a:solidFill>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b="1" dirty="0">
                    <a:solidFill>
                      <a:schemeClr val="bg1">
                        <a:lumMod val="85000"/>
                      </a:schemeClr>
                    </a:solidFill>
                    <a:effectLst/>
                    <a:latin typeface="Times New Roman" panose="02020603050405020304" pitchFamily="18" charset="0"/>
                    <a:cs typeface="Times New Roman" panose="02020603050405020304" pitchFamily="18" charset="0"/>
                  </a:rPr>
                  <a:t>What are the binary representation of the following base-10 numbers:</a:t>
                </a:r>
              </a:p>
              <a:p>
                <a:pPr>
                  <a:lnSpc>
                    <a:spcPct val="200000"/>
                  </a:lnSpc>
                </a:pPr>
                <a:r>
                  <a:rPr lang="en-US" b="0" dirty="0">
                    <a:solidFill>
                      <a:schemeClr val="bg1">
                        <a:lumMod val="85000"/>
                      </a:schemeClr>
                    </a:solidFill>
                    <a:effectLst/>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b="0" i="1" dirty="0" smtClean="0">
                            <a:solidFill>
                              <a:schemeClr val="bg1">
                                <a:lumMod val="85000"/>
                              </a:schemeClr>
                            </a:solidFill>
                            <a:effectLst/>
                            <a:latin typeface="Cambria Math" panose="02040503050406030204" pitchFamily="18" charset="0"/>
                            <a:cs typeface="Times New Roman" panose="02020603050405020304" pitchFamily="18" charset="0"/>
                          </a:rPr>
                        </m:ctrlPr>
                      </m:sSubPr>
                      <m:e>
                        <m:r>
                          <a:rPr lang="en-US" i="1" dirty="0">
                            <a:solidFill>
                              <a:schemeClr val="bg1">
                                <a:lumMod val="85000"/>
                              </a:schemeClr>
                            </a:solidFill>
                            <a:latin typeface="Cambria Math" panose="02040503050406030204" pitchFamily="18" charset="0"/>
                            <a:cs typeface="Times New Roman" panose="02020603050405020304" pitchFamily="18" charset="0"/>
                          </a:rPr>
                          <m:t>(8.75)</m:t>
                        </m:r>
                      </m:e>
                      <m:sub>
                        <m:r>
                          <a:rPr lang="en-US" b="0" i="1" dirty="0" smtClean="0">
                            <a:solidFill>
                              <a:schemeClr val="bg1">
                                <a:lumMod val="85000"/>
                              </a:schemeClr>
                            </a:solidFill>
                            <a:effectLst/>
                            <a:latin typeface="Cambria Math" panose="02040503050406030204" pitchFamily="18" charset="0"/>
                            <a:cs typeface="Times New Roman" panose="02020603050405020304" pitchFamily="18" charset="0"/>
                          </a:rPr>
                          <m:t>10</m:t>
                        </m:r>
                      </m:sub>
                    </m:sSub>
                  </m:oMath>
                </a14:m>
                <a:endParaRPr lang="en-US" b="0" dirty="0">
                  <a:solidFill>
                    <a:schemeClr val="bg1">
                      <a:lumMod val="85000"/>
                    </a:schemeClr>
                  </a:solidFill>
                  <a:effectLst/>
                  <a:latin typeface="Times New Roman" panose="02020603050405020304" pitchFamily="18" charset="0"/>
                  <a:cs typeface="Times New Roman" panose="02020603050405020304" pitchFamily="18" charset="0"/>
                </a:endParaRPr>
              </a:p>
              <a:p>
                <a:pPr>
                  <a:lnSpc>
                    <a:spcPct val="200000"/>
                  </a:lnSpc>
                </a:pPr>
                <a:r>
                  <a:rPr lang="en-US" b="0" dirty="0">
                    <a:solidFill>
                      <a:schemeClr val="bg1">
                        <a:lumMod val="85000"/>
                      </a:schemeClr>
                    </a:solidFill>
                    <a:effectLst/>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b="0" i="1" dirty="0" smtClean="0">
                            <a:solidFill>
                              <a:schemeClr val="bg1">
                                <a:lumMod val="85000"/>
                              </a:schemeClr>
                            </a:solidFill>
                            <a:effectLst/>
                            <a:latin typeface="Cambria Math" panose="02040503050406030204" pitchFamily="18" charset="0"/>
                            <a:cs typeface="Times New Roman" panose="02020603050405020304" pitchFamily="18" charset="0"/>
                          </a:rPr>
                        </m:ctrlPr>
                      </m:sSubPr>
                      <m:e>
                        <m:r>
                          <m:rPr>
                            <m:nor/>
                          </m:rPr>
                          <a:rPr lang="en-US" dirty="0">
                            <a:solidFill>
                              <a:schemeClr val="bg1">
                                <a:lumMod val="85000"/>
                              </a:schemeClr>
                            </a:solidFill>
                            <a:latin typeface="Times New Roman" panose="02020603050405020304" pitchFamily="18" charset="0"/>
                            <a:cs typeface="Times New Roman" panose="02020603050405020304" pitchFamily="18" charset="0"/>
                          </a:rPr>
                          <m:t>(0.1)</m:t>
                        </m:r>
                      </m:e>
                      <m:sub>
                        <m:r>
                          <a:rPr lang="en-US" b="0" i="1" dirty="0" smtClean="0">
                            <a:solidFill>
                              <a:schemeClr val="bg1">
                                <a:lumMod val="85000"/>
                              </a:schemeClr>
                            </a:solidFill>
                            <a:effectLst/>
                            <a:latin typeface="Cambria Math" panose="02040503050406030204" pitchFamily="18" charset="0"/>
                            <a:cs typeface="Times New Roman" panose="02020603050405020304" pitchFamily="18" charset="0"/>
                          </a:rPr>
                          <m:t>10</m:t>
                        </m:r>
                      </m:sub>
                    </m:sSub>
                  </m:oMath>
                </a14:m>
                <a:endParaRPr lang="en-US" b="0" dirty="0">
                  <a:solidFill>
                    <a:schemeClr val="bg1">
                      <a:lumMod val="85000"/>
                    </a:schemeClr>
                  </a:solidFill>
                  <a:effectLst/>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0F483A91-0D29-41F2-817C-21AB531019A7}"/>
                  </a:ext>
                </a:extLst>
              </p:cNvPr>
              <p:cNvSpPr txBox="1">
                <a:spLocks noRot="1" noChangeAspect="1" noMove="1" noResize="1" noEditPoints="1" noAdjustHandles="1" noChangeArrowheads="1" noChangeShapeType="1" noTextEdit="1"/>
              </p:cNvSpPr>
              <p:nvPr/>
            </p:nvSpPr>
            <p:spPr>
              <a:xfrm>
                <a:off x="312242" y="1568985"/>
                <a:ext cx="11470028" cy="5186292"/>
              </a:xfrm>
              <a:prstGeom prst="rect">
                <a:avLst/>
              </a:prstGeom>
              <a:blipFill>
                <a:blip r:embed="rId2"/>
                <a:stretch>
                  <a:fillRect l="-850" b="-94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00621B7-A66D-408C-8FAB-F75EAB67CB4A}"/>
              </a:ext>
            </a:extLst>
          </p:cNvPr>
          <p:cNvGrpSpPr/>
          <p:nvPr/>
        </p:nvGrpSpPr>
        <p:grpSpPr>
          <a:xfrm>
            <a:off x="4523257" y="2175259"/>
            <a:ext cx="4024861" cy="1253741"/>
            <a:chOff x="564519" y="2190249"/>
            <a:chExt cx="4024861" cy="1253741"/>
          </a:xfrm>
        </p:grpSpPr>
        <p:sp>
          <p:nvSpPr>
            <p:cNvPr id="6" name="Rectangle: Rounded Corners 5">
              <a:extLst>
                <a:ext uri="{FF2B5EF4-FFF2-40B4-BE49-F238E27FC236}">
                  <a16:creationId xmlns:a16="http://schemas.microsoft.com/office/drawing/2014/main" id="{E82EFF8F-065E-46EE-AD15-8DEAF240E570}"/>
                </a:ext>
              </a:extLst>
            </p:cNvPr>
            <p:cNvSpPr/>
            <p:nvPr/>
          </p:nvSpPr>
          <p:spPr>
            <a:xfrm>
              <a:off x="642026"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7" name="Rectangle: Rounded Corners 6">
              <a:extLst>
                <a:ext uri="{FF2B5EF4-FFF2-40B4-BE49-F238E27FC236}">
                  <a16:creationId xmlns:a16="http://schemas.microsoft.com/office/drawing/2014/main" id="{836E0FA6-5958-4CCA-85FE-A52AAC24C8C2}"/>
                </a:ext>
              </a:extLst>
            </p:cNvPr>
            <p:cNvSpPr/>
            <p:nvPr/>
          </p:nvSpPr>
          <p:spPr>
            <a:xfrm>
              <a:off x="1496464"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8" name="Rectangle: Rounded Corners 7">
              <a:extLst>
                <a:ext uri="{FF2B5EF4-FFF2-40B4-BE49-F238E27FC236}">
                  <a16:creationId xmlns:a16="http://schemas.microsoft.com/office/drawing/2014/main" id="{6F99BAA2-8189-4E85-83D9-F0B32B496D40}"/>
                </a:ext>
              </a:extLst>
            </p:cNvPr>
            <p:cNvSpPr/>
            <p:nvPr/>
          </p:nvSpPr>
          <p:spPr>
            <a:xfrm>
              <a:off x="2358399" y="2904344"/>
              <a:ext cx="667061"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9" name="Rectangle: Rounded Corners 8">
              <a:extLst>
                <a:ext uri="{FF2B5EF4-FFF2-40B4-BE49-F238E27FC236}">
                  <a16:creationId xmlns:a16="http://schemas.microsoft.com/office/drawing/2014/main" id="{8C240E35-53F4-41D3-9060-5440840C8664}"/>
                </a:ext>
              </a:extLst>
            </p:cNvPr>
            <p:cNvSpPr/>
            <p:nvPr/>
          </p:nvSpPr>
          <p:spPr>
            <a:xfrm>
              <a:off x="3212838" y="2740070"/>
              <a:ext cx="487179"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F0000"/>
                  </a:solidFill>
                </a:rPr>
                <a:t>.</a:t>
              </a:r>
            </a:p>
          </p:txBody>
        </p:sp>
        <p:sp>
          <p:nvSpPr>
            <p:cNvPr id="10" name="Rectangle: Rounded Corners 9">
              <a:extLst>
                <a:ext uri="{FF2B5EF4-FFF2-40B4-BE49-F238E27FC236}">
                  <a16:creationId xmlns:a16="http://schemas.microsoft.com/office/drawing/2014/main" id="{661BAEC6-60A0-4306-ABD4-519772DE904C}"/>
                </a:ext>
              </a:extLst>
            </p:cNvPr>
            <p:cNvSpPr/>
            <p:nvPr/>
          </p:nvSpPr>
          <p:spPr>
            <a:xfrm>
              <a:off x="3827434"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DB3DDD0B-0AAD-4016-9958-5D6E11DBC3A8}"/>
                    </a:ext>
                  </a:extLst>
                </p:cNvPr>
                <p:cNvSpPr/>
                <p:nvPr/>
              </p:nvSpPr>
              <p:spPr>
                <a:xfrm>
                  <a:off x="2354651" y="2190249"/>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0</m:t>
                            </m:r>
                          </m:sup>
                        </m:sSup>
                      </m:oMath>
                    </m:oMathPara>
                  </a14:m>
                  <a:endParaRPr lang="en-US" sz="3000" dirty="0">
                    <a:solidFill>
                      <a:srgbClr val="FF0000"/>
                    </a:solidFill>
                  </a:endParaRPr>
                </a:p>
              </p:txBody>
            </p:sp>
          </mc:Choice>
          <mc:Fallback xmlns="">
            <p:sp>
              <p:nvSpPr>
                <p:cNvPr id="11" name="Rectangle: Rounded Corners 10">
                  <a:extLst>
                    <a:ext uri="{FF2B5EF4-FFF2-40B4-BE49-F238E27FC236}">
                      <a16:creationId xmlns:a16="http://schemas.microsoft.com/office/drawing/2014/main" id="{DB3DDD0B-0AAD-4016-9958-5D6E11DBC3A8}"/>
                    </a:ext>
                  </a:extLst>
                </p:cNvPr>
                <p:cNvSpPr>
                  <a:spLocks noRot="1" noChangeAspect="1" noMove="1" noResize="1" noEditPoints="1" noAdjustHandles="1" noChangeArrowheads="1" noChangeShapeType="1" noTextEdit="1"/>
                </p:cNvSpPr>
                <p:nvPr/>
              </p:nvSpPr>
              <p:spPr>
                <a:xfrm>
                  <a:off x="2354651" y="2190249"/>
                  <a:ext cx="674557" cy="539646"/>
                </a:xfrm>
                <a:prstGeom prst="round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Rounded Corners 11">
                  <a:extLst>
                    <a:ext uri="{FF2B5EF4-FFF2-40B4-BE49-F238E27FC236}">
                      <a16:creationId xmlns:a16="http://schemas.microsoft.com/office/drawing/2014/main" id="{524BF50C-8967-43E4-A741-269928C04A38}"/>
                    </a:ext>
                  </a:extLst>
                </p:cNvPr>
                <p:cNvSpPr/>
                <p:nvPr/>
              </p:nvSpPr>
              <p:spPr>
                <a:xfrm>
                  <a:off x="1496463" y="2221376"/>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1</m:t>
                            </m:r>
                          </m:sup>
                        </m:sSup>
                      </m:oMath>
                    </m:oMathPara>
                  </a14:m>
                  <a:endParaRPr lang="en-US" sz="3000" dirty="0">
                    <a:solidFill>
                      <a:srgbClr val="FF0000"/>
                    </a:solidFill>
                  </a:endParaRPr>
                </a:p>
              </p:txBody>
            </p:sp>
          </mc:Choice>
          <mc:Fallback xmlns="">
            <p:sp>
              <p:nvSpPr>
                <p:cNvPr id="12" name="Rectangle: Rounded Corners 11">
                  <a:extLst>
                    <a:ext uri="{FF2B5EF4-FFF2-40B4-BE49-F238E27FC236}">
                      <a16:creationId xmlns:a16="http://schemas.microsoft.com/office/drawing/2014/main" id="{524BF50C-8967-43E4-A741-269928C04A38}"/>
                    </a:ext>
                  </a:extLst>
                </p:cNvPr>
                <p:cNvSpPr>
                  <a:spLocks noRot="1" noChangeAspect="1" noMove="1" noResize="1" noEditPoints="1" noAdjustHandles="1" noChangeArrowheads="1" noChangeShapeType="1" noTextEdit="1"/>
                </p:cNvSpPr>
                <p:nvPr/>
              </p:nvSpPr>
              <p:spPr>
                <a:xfrm>
                  <a:off x="1496463" y="2221376"/>
                  <a:ext cx="674557" cy="539646"/>
                </a:xfrm>
                <a:prstGeom prst="round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C3B10C0A-F6AE-4484-A06F-CE46C3F7BBAD}"/>
                    </a:ext>
                  </a:extLst>
                </p:cNvPr>
                <p:cNvSpPr/>
                <p:nvPr/>
              </p:nvSpPr>
              <p:spPr>
                <a:xfrm>
                  <a:off x="564519" y="2190249"/>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2</m:t>
                            </m:r>
                          </m:sup>
                        </m:sSup>
                      </m:oMath>
                    </m:oMathPara>
                  </a14:m>
                  <a:endParaRPr lang="en-US" sz="3000" dirty="0">
                    <a:solidFill>
                      <a:srgbClr val="FF0000"/>
                    </a:solidFill>
                  </a:endParaRPr>
                </a:p>
              </p:txBody>
            </p:sp>
          </mc:Choice>
          <mc:Fallback xmlns="">
            <p:sp>
              <p:nvSpPr>
                <p:cNvPr id="13" name="Rectangle: Rounded Corners 12">
                  <a:extLst>
                    <a:ext uri="{FF2B5EF4-FFF2-40B4-BE49-F238E27FC236}">
                      <a16:creationId xmlns:a16="http://schemas.microsoft.com/office/drawing/2014/main" id="{C3B10C0A-F6AE-4484-A06F-CE46C3F7BBAD}"/>
                    </a:ext>
                  </a:extLst>
                </p:cNvPr>
                <p:cNvSpPr>
                  <a:spLocks noRot="1" noChangeAspect="1" noMove="1" noResize="1" noEditPoints="1" noAdjustHandles="1" noChangeArrowheads="1" noChangeShapeType="1" noTextEdit="1"/>
                </p:cNvSpPr>
                <p:nvPr/>
              </p:nvSpPr>
              <p:spPr>
                <a:xfrm>
                  <a:off x="564519" y="2190249"/>
                  <a:ext cx="858187" cy="601900"/>
                </a:xfrm>
                <a:prstGeom prst="round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252FC2ED-7D16-49B1-9ABB-CDD801D40679}"/>
                    </a:ext>
                  </a:extLst>
                </p:cNvPr>
                <p:cNvSpPr/>
                <p:nvPr/>
              </p:nvSpPr>
              <p:spPr>
                <a:xfrm>
                  <a:off x="3914823" y="2190249"/>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−1</m:t>
                            </m:r>
                          </m:sup>
                        </m:sSup>
                      </m:oMath>
                    </m:oMathPara>
                  </a14:m>
                  <a:endParaRPr lang="en-US" sz="3000" dirty="0">
                    <a:solidFill>
                      <a:srgbClr val="FF0000"/>
                    </a:solidFill>
                  </a:endParaRPr>
                </a:p>
              </p:txBody>
            </p:sp>
          </mc:Choice>
          <mc:Fallback xmlns="">
            <p:sp>
              <p:nvSpPr>
                <p:cNvPr id="14" name="Rectangle: Rounded Corners 13">
                  <a:extLst>
                    <a:ext uri="{FF2B5EF4-FFF2-40B4-BE49-F238E27FC236}">
                      <a16:creationId xmlns:a16="http://schemas.microsoft.com/office/drawing/2014/main" id="{252FC2ED-7D16-49B1-9ABB-CDD801D40679}"/>
                    </a:ext>
                  </a:extLst>
                </p:cNvPr>
                <p:cNvSpPr>
                  <a:spLocks noRot="1" noChangeAspect="1" noMove="1" noResize="1" noEditPoints="1" noAdjustHandles="1" noChangeArrowheads="1" noChangeShapeType="1" noTextEdit="1"/>
                </p:cNvSpPr>
                <p:nvPr/>
              </p:nvSpPr>
              <p:spPr>
                <a:xfrm>
                  <a:off x="3914823" y="2190249"/>
                  <a:ext cx="674557" cy="539646"/>
                </a:xfrm>
                <a:prstGeom prst="roundRect">
                  <a:avLst/>
                </a:prstGeom>
                <a:blipFill>
                  <a:blip r:embed="rId6"/>
                  <a:stretch>
                    <a:fillRect/>
                  </a:stretch>
                </a:blipFill>
                <a:ln>
                  <a:solidFill>
                    <a:schemeClr val="bg1"/>
                  </a:solidFill>
                </a:ln>
              </p:spPr>
              <p:txBody>
                <a:bodyPr/>
                <a:lstStyle/>
                <a:p>
                  <a:r>
                    <a:rPr lang="en-US">
                      <a:noFill/>
                    </a:rPr>
                    <a:t> </a:t>
                  </a:r>
                </a:p>
              </p:txBody>
            </p:sp>
          </mc:Fallback>
        </mc:AlternateContent>
      </p:grpSp>
      <p:sp>
        <p:nvSpPr>
          <p:cNvPr id="15" name="Rectangle: Rounded Corners 14">
            <a:extLst>
              <a:ext uri="{FF2B5EF4-FFF2-40B4-BE49-F238E27FC236}">
                <a16:creationId xmlns:a16="http://schemas.microsoft.com/office/drawing/2014/main" id="{DC3C2ECE-F9B8-40DE-88EF-1186D01CCACB}"/>
              </a:ext>
            </a:extLst>
          </p:cNvPr>
          <p:cNvSpPr/>
          <p:nvPr/>
        </p:nvSpPr>
        <p:spPr>
          <a:xfrm>
            <a:off x="3698916" y="2889354"/>
            <a:ext cx="667061"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17" name="Rectangle: Rounded Corners 16">
            <a:extLst>
              <a:ext uri="{FF2B5EF4-FFF2-40B4-BE49-F238E27FC236}">
                <a16:creationId xmlns:a16="http://schemas.microsoft.com/office/drawing/2014/main" id="{E846D3A6-8C31-4E8B-BE27-FAAEADB4772D}"/>
              </a:ext>
            </a:extLst>
          </p:cNvPr>
          <p:cNvSpPr/>
          <p:nvPr/>
        </p:nvSpPr>
        <p:spPr>
          <a:xfrm>
            <a:off x="8719302" y="2885606"/>
            <a:ext cx="667061"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2CEAE73A-1318-4159-85DE-F78F818FCEBD}"/>
                  </a:ext>
                </a:extLst>
              </p:cNvPr>
              <p:cNvSpPr/>
              <p:nvPr/>
            </p:nvSpPr>
            <p:spPr>
              <a:xfrm>
                <a:off x="8917902" y="2165394"/>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−2</m:t>
                          </m:r>
                        </m:sup>
                      </m:sSup>
                    </m:oMath>
                  </m:oMathPara>
                </a14:m>
                <a:endParaRPr lang="en-US" sz="3000" dirty="0">
                  <a:solidFill>
                    <a:srgbClr val="FF0000"/>
                  </a:solidFill>
                </a:endParaRPr>
              </a:p>
            </p:txBody>
          </p:sp>
        </mc:Choice>
        <mc:Fallback xmlns="">
          <p:sp>
            <p:nvSpPr>
              <p:cNvPr id="18" name="Rectangle: Rounded Corners 17">
                <a:extLst>
                  <a:ext uri="{FF2B5EF4-FFF2-40B4-BE49-F238E27FC236}">
                    <a16:creationId xmlns:a16="http://schemas.microsoft.com/office/drawing/2014/main" id="{2CEAE73A-1318-4159-85DE-F78F818FCEBD}"/>
                  </a:ext>
                </a:extLst>
              </p:cNvPr>
              <p:cNvSpPr>
                <a:spLocks noRot="1" noChangeAspect="1" noMove="1" noResize="1" noEditPoints="1" noAdjustHandles="1" noChangeArrowheads="1" noChangeShapeType="1" noTextEdit="1"/>
              </p:cNvSpPr>
              <p:nvPr/>
            </p:nvSpPr>
            <p:spPr>
              <a:xfrm>
                <a:off x="8917902" y="2165394"/>
                <a:ext cx="674557" cy="539646"/>
              </a:xfrm>
              <a:prstGeom prst="roundRect">
                <a:avLst/>
              </a:prstGeom>
              <a:blipFill>
                <a:blip r:embed="rId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Rounded Corners 18">
                <a:extLst>
                  <a:ext uri="{FF2B5EF4-FFF2-40B4-BE49-F238E27FC236}">
                    <a16:creationId xmlns:a16="http://schemas.microsoft.com/office/drawing/2014/main" id="{76F3882D-81C8-4BBA-BB22-736908825B0C}"/>
                  </a:ext>
                </a:extLst>
              </p:cNvPr>
              <p:cNvSpPr/>
              <p:nvPr/>
            </p:nvSpPr>
            <p:spPr>
              <a:xfrm>
                <a:off x="3655165" y="2206386"/>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3</m:t>
                          </m:r>
                        </m:sup>
                      </m:sSup>
                    </m:oMath>
                  </m:oMathPara>
                </a14:m>
                <a:endParaRPr lang="en-US" sz="3000" dirty="0">
                  <a:solidFill>
                    <a:srgbClr val="FF0000"/>
                  </a:solidFill>
                </a:endParaRPr>
              </a:p>
            </p:txBody>
          </p:sp>
        </mc:Choice>
        <mc:Fallback xmlns="">
          <p:sp>
            <p:nvSpPr>
              <p:cNvPr id="19" name="Rectangle: Rounded Corners 18">
                <a:extLst>
                  <a:ext uri="{FF2B5EF4-FFF2-40B4-BE49-F238E27FC236}">
                    <a16:creationId xmlns:a16="http://schemas.microsoft.com/office/drawing/2014/main" id="{76F3882D-81C8-4BBA-BB22-736908825B0C}"/>
                  </a:ext>
                </a:extLst>
              </p:cNvPr>
              <p:cNvSpPr>
                <a:spLocks noRot="1" noChangeAspect="1" noMove="1" noResize="1" noEditPoints="1" noAdjustHandles="1" noChangeArrowheads="1" noChangeShapeType="1" noTextEdit="1"/>
              </p:cNvSpPr>
              <p:nvPr/>
            </p:nvSpPr>
            <p:spPr>
              <a:xfrm>
                <a:off x="3655165" y="2206386"/>
                <a:ext cx="858187" cy="601900"/>
              </a:xfrm>
              <a:prstGeom prst="roundRect">
                <a:avLst/>
              </a:prstGeom>
              <a:blipFill>
                <a:blip r:embed="rId8"/>
                <a:stretch>
                  <a:fillRect/>
                </a:stretch>
              </a:blipFill>
              <a:ln>
                <a:solidFill>
                  <a:schemeClr val="bg1"/>
                </a:solid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50FD2649-5001-492A-9D8C-29395FEEA41B}"/>
              </a:ext>
            </a:extLst>
          </p:cNvPr>
          <p:cNvSpPr txBox="1"/>
          <p:nvPr/>
        </p:nvSpPr>
        <p:spPr>
          <a:xfrm>
            <a:off x="3563028" y="3750619"/>
            <a:ext cx="7994388" cy="784830"/>
          </a:xfrm>
          <a:prstGeom prst="rect">
            <a:avLst/>
          </a:prstGeom>
          <a:noFill/>
        </p:spPr>
        <p:txBody>
          <a:bodyPr wrap="square">
            <a:spAutoFit/>
          </a:bodyPr>
          <a:lstStyle/>
          <a:p>
            <a:r>
              <a:rPr lang="en-US" sz="3500" dirty="0">
                <a:solidFill>
                  <a:srgbClr val="0070C0"/>
                </a:solidFill>
              </a:rPr>
              <a:t> 8  +  0  + 2  + 0   </a:t>
            </a:r>
            <a:r>
              <a:rPr lang="en-US" sz="4500" dirty="0">
                <a:solidFill>
                  <a:srgbClr val="FF0000"/>
                </a:solidFill>
              </a:rPr>
              <a:t>.</a:t>
            </a:r>
            <a:r>
              <a:rPr lang="en-US" sz="3500" dirty="0">
                <a:solidFill>
                  <a:srgbClr val="0070C0"/>
                </a:solidFill>
              </a:rPr>
              <a:t>     0  + 1/4 = </a:t>
            </a:r>
            <a:r>
              <a:rPr lang="en-US" sz="3500" dirty="0">
                <a:solidFill>
                  <a:srgbClr val="FF0000"/>
                </a:solidFill>
              </a:rPr>
              <a:t>10.25 </a:t>
            </a:r>
          </a:p>
        </p:txBody>
      </p:sp>
    </p:spTree>
    <p:extLst>
      <p:ext uri="{BB962C8B-B14F-4D97-AF65-F5344CB8AC3E}">
        <p14:creationId xmlns:p14="http://schemas.microsoft.com/office/powerpoint/2010/main" val="3374543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45EBB8-42F2-4D26-8657-D519F16D6A2A}"/>
              </a:ext>
            </a:extLst>
          </p:cNvPr>
          <p:cNvSpPr>
            <a:spLocks noGrp="1"/>
          </p:cNvSpPr>
          <p:nvPr>
            <p:ph type="body" sz="quarter" idx="10"/>
          </p:nvPr>
        </p:nvSpPr>
        <p:spPr/>
        <p:txBody>
          <a:bodyPr/>
          <a:lstStyle/>
          <a:p>
            <a:r>
              <a:rPr lang="en-US" b="1" dirty="0"/>
              <a:t>Exercise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483A91-0D29-41F2-817C-21AB531019A7}"/>
                  </a:ext>
                </a:extLst>
              </p:cNvPr>
              <p:cNvSpPr txBox="1"/>
              <p:nvPr/>
            </p:nvSpPr>
            <p:spPr>
              <a:xfrm>
                <a:off x="312242" y="1568985"/>
                <a:ext cx="11470028" cy="529741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500" b="1" dirty="0">
                    <a:solidFill>
                      <a:srgbClr val="0070C0"/>
                    </a:solidFill>
                    <a:effectLst/>
                    <a:latin typeface="Times New Roman" panose="02020603050405020304" pitchFamily="18" charset="0"/>
                    <a:cs typeface="Times New Roman" panose="02020603050405020304" pitchFamily="18" charset="0"/>
                  </a:rPr>
                  <a:t>What are the decimal value of the following binary numbers:</a:t>
                </a:r>
              </a:p>
              <a:p>
                <a:pPr>
                  <a:lnSpc>
                    <a:spcPct val="200000"/>
                  </a:lnSpc>
                </a:pPr>
                <a:r>
                  <a:rPr lang="en-US" b="0" dirty="0">
                    <a:solidFill>
                      <a:schemeClr val="bg1">
                        <a:lumMod val="85000"/>
                      </a:schemeClr>
                    </a:solidFill>
                    <a:effectLst/>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b="0" i="1" dirty="0" smtClean="0">
                            <a:solidFill>
                              <a:schemeClr val="bg1">
                                <a:lumMod val="85000"/>
                              </a:schemeClr>
                            </a:solidFill>
                            <a:effectLst/>
                            <a:latin typeface="Cambria Math" panose="02040503050406030204" pitchFamily="18" charset="0"/>
                            <a:cs typeface="Times New Roman" panose="02020603050405020304" pitchFamily="18" charset="0"/>
                          </a:rPr>
                        </m:ctrlPr>
                      </m:sSubPr>
                      <m:e>
                        <m:r>
                          <a:rPr lang="en-US" i="1" dirty="0">
                            <a:solidFill>
                              <a:schemeClr val="bg1">
                                <a:lumMod val="85000"/>
                              </a:schemeClr>
                            </a:solidFill>
                            <a:latin typeface="Cambria Math" panose="02040503050406030204" pitchFamily="18" charset="0"/>
                            <a:cs typeface="Times New Roman" panose="02020603050405020304" pitchFamily="18" charset="0"/>
                          </a:rPr>
                          <m:t>(1010.01)</m:t>
                        </m:r>
                      </m:e>
                      <m:sub>
                        <m:r>
                          <a:rPr lang="en-US" b="0" i="1" dirty="0" smtClean="0">
                            <a:solidFill>
                              <a:schemeClr val="bg1">
                                <a:lumMod val="85000"/>
                              </a:schemeClr>
                            </a:solidFill>
                            <a:effectLst/>
                            <a:latin typeface="Cambria Math" panose="02040503050406030204" pitchFamily="18" charset="0"/>
                            <a:cs typeface="Times New Roman" panose="02020603050405020304" pitchFamily="18" charset="0"/>
                          </a:rPr>
                          <m:t>2</m:t>
                        </m:r>
                      </m:sub>
                    </m:sSub>
                  </m:oMath>
                </a14:m>
                <a:r>
                  <a:rPr lang="en-US" b="0" dirty="0">
                    <a:solidFill>
                      <a:schemeClr val="bg1">
                        <a:lumMod val="85000"/>
                      </a:schemeClr>
                    </a:solidFill>
                    <a:effectLst/>
                    <a:latin typeface="Times New Roman" panose="02020603050405020304" pitchFamily="18" charset="0"/>
                    <a:cs typeface="Times New Roman" panose="02020603050405020304" pitchFamily="18" charset="0"/>
                  </a:rPr>
                  <a:t> : </a:t>
                </a:r>
              </a:p>
              <a:p>
                <a:pPr>
                  <a:lnSpc>
                    <a:spcPct val="200000"/>
                  </a:lnSpc>
                </a:pPr>
                <a:r>
                  <a:rPr lang="en-US" sz="2500" b="0" dirty="0">
                    <a:solidFill>
                      <a:srgbClr val="0000FF"/>
                    </a:solidFill>
                    <a:effectLst/>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sz="2500" b="0" i="1" dirty="0" smtClean="0">
                            <a:solidFill>
                              <a:srgbClr val="000000"/>
                            </a:solidFill>
                            <a:effectLst/>
                            <a:latin typeface="Cambria Math" panose="02040503050406030204" pitchFamily="18" charset="0"/>
                            <a:cs typeface="Times New Roman" panose="02020603050405020304" pitchFamily="18" charset="0"/>
                          </a:rPr>
                        </m:ctrlPr>
                      </m:sSubPr>
                      <m:e>
                        <m:r>
                          <m:rPr>
                            <m:nor/>
                          </m:rPr>
                          <a:rPr lang="en-US" sz="2500" dirty="0">
                            <a:solidFill>
                              <a:srgbClr val="000000"/>
                            </a:solidFill>
                            <a:latin typeface="Times New Roman" panose="02020603050405020304" pitchFamily="18" charset="0"/>
                            <a:cs typeface="Times New Roman" panose="02020603050405020304" pitchFamily="18" charset="0"/>
                          </a:rPr>
                          <m:t>(111.111)</m:t>
                        </m:r>
                      </m:e>
                      <m:sub>
                        <m:r>
                          <a:rPr lang="en-US" sz="2500" b="0" i="1" dirty="0" smtClean="0">
                            <a:solidFill>
                              <a:srgbClr val="000000"/>
                            </a:solidFill>
                            <a:effectLst/>
                            <a:latin typeface="Cambria Math" panose="02040503050406030204" pitchFamily="18" charset="0"/>
                            <a:cs typeface="Times New Roman" panose="02020603050405020304" pitchFamily="18" charset="0"/>
                          </a:rPr>
                          <m:t>2</m:t>
                        </m:r>
                      </m:sub>
                    </m:sSub>
                  </m:oMath>
                </a14:m>
                <a:endParaRPr lang="en-US" sz="2500" b="0" dirty="0">
                  <a:solidFill>
                    <a:srgbClr val="000000"/>
                  </a:solidFill>
                  <a:effectLst/>
                  <a:latin typeface="Times New Roman" panose="02020603050405020304" pitchFamily="18" charset="0"/>
                  <a:cs typeface="Times New Roman" panose="02020603050405020304" pitchFamily="18" charset="0"/>
                </a:endParaRPr>
              </a:p>
              <a:p>
                <a:pPr>
                  <a:lnSpc>
                    <a:spcPct val="200000"/>
                  </a:lnSpc>
                </a:pPr>
                <a:endParaRPr lang="en-US" sz="2500" dirty="0">
                  <a:solidFill>
                    <a:srgbClr val="000000"/>
                  </a:solidFill>
                  <a:latin typeface="Times New Roman" panose="02020603050405020304" pitchFamily="18" charset="0"/>
                  <a:cs typeface="Times New Roman" panose="02020603050405020304" pitchFamily="18" charset="0"/>
                </a:endParaRPr>
              </a:p>
              <a:p>
                <a:pPr>
                  <a:lnSpc>
                    <a:spcPct val="200000"/>
                  </a:lnSpc>
                </a:pPr>
                <a:endParaRPr lang="en-US" sz="2500" b="0" dirty="0">
                  <a:solidFill>
                    <a:srgbClr val="000000"/>
                  </a:solidFill>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endParaRPr lang="en-US" sz="1400" b="1" dirty="0">
                  <a:solidFill>
                    <a:srgbClr val="0070C0"/>
                  </a:solidFill>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endParaRPr lang="en-US" sz="1400" b="1" dirty="0">
                  <a:solidFill>
                    <a:srgbClr val="0070C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1400" b="1" dirty="0">
                    <a:solidFill>
                      <a:schemeClr val="bg1">
                        <a:lumMod val="85000"/>
                      </a:schemeClr>
                    </a:solidFill>
                    <a:effectLst/>
                    <a:latin typeface="Times New Roman" panose="02020603050405020304" pitchFamily="18" charset="0"/>
                    <a:cs typeface="Times New Roman" panose="02020603050405020304" pitchFamily="18" charset="0"/>
                  </a:rPr>
                  <a:t>What are the binary representation of the following base-10 numbers:</a:t>
                </a:r>
              </a:p>
              <a:p>
                <a:pPr>
                  <a:lnSpc>
                    <a:spcPct val="200000"/>
                  </a:lnSpc>
                </a:pPr>
                <a:r>
                  <a:rPr lang="en-US" sz="1400" b="0" dirty="0">
                    <a:solidFill>
                      <a:schemeClr val="bg1">
                        <a:lumMod val="85000"/>
                      </a:schemeClr>
                    </a:solidFill>
                    <a:effectLst/>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sz="1400" b="0" i="1" dirty="0" smtClean="0">
                            <a:solidFill>
                              <a:schemeClr val="bg1">
                                <a:lumMod val="85000"/>
                              </a:schemeClr>
                            </a:solidFill>
                            <a:effectLst/>
                            <a:latin typeface="Cambria Math" panose="02040503050406030204" pitchFamily="18" charset="0"/>
                            <a:cs typeface="Times New Roman" panose="02020603050405020304" pitchFamily="18" charset="0"/>
                          </a:rPr>
                        </m:ctrlPr>
                      </m:sSubPr>
                      <m:e>
                        <m:r>
                          <a:rPr lang="en-US" sz="1400" i="1" dirty="0">
                            <a:solidFill>
                              <a:schemeClr val="bg1">
                                <a:lumMod val="85000"/>
                              </a:schemeClr>
                            </a:solidFill>
                            <a:latin typeface="Cambria Math" panose="02040503050406030204" pitchFamily="18" charset="0"/>
                            <a:cs typeface="Times New Roman" panose="02020603050405020304" pitchFamily="18" charset="0"/>
                          </a:rPr>
                          <m:t>(8.75)</m:t>
                        </m:r>
                      </m:e>
                      <m:sub>
                        <m:r>
                          <a:rPr lang="en-US" sz="1400" b="0" i="1" dirty="0" smtClean="0">
                            <a:solidFill>
                              <a:schemeClr val="bg1">
                                <a:lumMod val="85000"/>
                              </a:schemeClr>
                            </a:solidFill>
                            <a:effectLst/>
                            <a:latin typeface="Cambria Math" panose="02040503050406030204" pitchFamily="18" charset="0"/>
                            <a:cs typeface="Times New Roman" panose="02020603050405020304" pitchFamily="18" charset="0"/>
                          </a:rPr>
                          <m:t>10</m:t>
                        </m:r>
                      </m:sub>
                    </m:sSub>
                  </m:oMath>
                </a14:m>
                <a:endParaRPr lang="en-US" sz="1400" b="0" dirty="0">
                  <a:solidFill>
                    <a:schemeClr val="bg1">
                      <a:lumMod val="85000"/>
                    </a:schemeClr>
                  </a:solidFill>
                  <a:effectLst/>
                  <a:latin typeface="Times New Roman" panose="02020603050405020304" pitchFamily="18" charset="0"/>
                  <a:cs typeface="Times New Roman" panose="02020603050405020304" pitchFamily="18" charset="0"/>
                </a:endParaRPr>
              </a:p>
              <a:p>
                <a:pPr>
                  <a:lnSpc>
                    <a:spcPct val="200000"/>
                  </a:lnSpc>
                </a:pPr>
                <a:r>
                  <a:rPr lang="en-US" sz="1400" b="0" dirty="0">
                    <a:solidFill>
                      <a:schemeClr val="bg1">
                        <a:lumMod val="85000"/>
                      </a:schemeClr>
                    </a:solidFill>
                    <a:effectLst/>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sz="1400" b="0" i="1" dirty="0" smtClean="0">
                            <a:solidFill>
                              <a:schemeClr val="bg1">
                                <a:lumMod val="85000"/>
                              </a:schemeClr>
                            </a:solidFill>
                            <a:effectLst/>
                            <a:latin typeface="Cambria Math" panose="02040503050406030204" pitchFamily="18" charset="0"/>
                            <a:cs typeface="Times New Roman" panose="02020603050405020304" pitchFamily="18" charset="0"/>
                          </a:rPr>
                        </m:ctrlPr>
                      </m:sSubPr>
                      <m:e>
                        <m:r>
                          <m:rPr>
                            <m:nor/>
                          </m:rPr>
                          <a:rPr lang="en-US" sz="1400" dirty="0">
                            <a:solidFill>
                              <a:schemeClr val="bg1">
                                <a:lumMod val="85000"/>
                              </a:schemeClr>
                            </a:solidFill>
                            <a:latin typeface="Times New Roman" panose="02020603050405020304" pitchFamily="18" charset="0"/>
                            <a:cs typeface="Times New Roman" panose="02020603050405020304" pitchFamily="18" charset="0"/>
                          </a:rPr>
                          <m:t>(0.1)</m:t>
                        </m:r>
                      </m:e>
                      <m:sub>
                        <m:r>
                          <a:rPr lang="en-US" sz="1400" b="0" i="1" dirty="0" smtClean="0">
                            <a:solidFill>
                              <a:schemeClr val="bg1">
                                <a:lumMod val="85000"/>
                              </a:schemeClr>
                            </a:solidFill>
                            <a:effectLst/>
                            <a:latin typeface="Cambria Math" panose="02040503050406030204" pitchFamily="18" charset="0"/>
                            <a:cs typeface="Times New Roman" panose="02020603050405020304" pitchFamily="18" charset="0"/>
                          </a:rPr>
                          <m:t>10</m:t>
                        </m:r>
                      </m:sub>
                    </m:sSub>
                  </m:oMath>
                </a14:m>
                <a:endParaRPr lang="en-US" sz="1400" b="0" dirty="0">
                  <a:solidFill>
                    <a:srgbClr val="000000"/>
                  </a:solidFill>
                  <a:effectLst/>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0F483A91-0D29-41F2-817C-21AB531019A7}"/>
                  </a:ext>
                </a:extLst>
              </p:cNvPr>
              <p:cNvSpPr txBox="1">
                <a:spLocks noRot="1" noChangeAspect="1" noMove="1" noResize="1" noEditPoints="1" noAdjustHandles="1" noChangeArrowheads="1" noChangeShapeType="1" noTextEdit="1"/>
              </p:cNvSpPr>
              <p:nvPr/>
            </p:nvSpPr>
            <p:spPr>
              <a:xfrm>
                <a:off x="312242" y="1568985"/>
                <a:ext cx="11470028" cy="5297412"/>
              </a:xfrm>
              <a:prstGeom prst="rect">
                <a:avLst/>
              </a:prstGeom>
              <a:blipFill>
                <a:blip r:embed="rId2"/>
                <a:stretch>
                  <a:fillRect l="-850" b="-345"/>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5E75A99C-ADC2-48FD-A987-5EF5A58322EF}"/>
              </a:ext>
            </a:extLst>
          </p:cNvPr>
          <p:cNvGrpSpPr/>
          <p:nvPr/>
        </p:nvGrpSpPr>
        <p:grpSpPr>
          <a:xfrm>
            <a:off x="2590863" y="2809971"/>
            <a:ext cx="9579930" cy="2396500"/>
            <a:chOff x="3655165" y="2165394"/>
            <a:chExt cx="9579930" cy="2396500"/>
          </a:xfrm>
        </p:grpSpPr>
        <p:grpSp>
          <p:nvGrpSpPr>
            <p:cNvPr id="22" name="Group 21">
              <a:extLst>
                <a:ext uri="{FF2B5EF4-FFF2-40B4-BE49-F238E27FC236}">
                  <a16:creationId xmlns:a16="http://schemas.microsoft.com/office/drawing/2014/main" id="{371788E0-5281-4BC5-8988-475932E888F7}"/>
                </a:ext>
              </a:extLst>
            </p:cNvPr>
            <p:cNvGrpSpPr/>
            <p:nvPr/>
          </p:nvGrpSpPr>
          <p:grpSpPr>
            <a:xfrm>
              <a:off x="4523257" y="2175259"/>
              <a:ext cx="4024861" cy="1253741"/>
              <a:chOff x="564519" y="2190249"/>
              <a:chExt cx="4024861" cy="1253741"/>
            </a:xfrm>
          </p:grpSpPr>
          <p:sp>
            <p:nvSpPr>
              <p:cNvPr id="28" name="Rectangle: Rounded Corners 27">
                <a:extLst>
                  <a:ext uri="{FF2B5EF4-FFF2-40B4-BE49-F238E27FC236}">
                    <a16:creationId xmlns:a16="http://schemas.microsoft.com/office/drawing/2014/main" id="{6EFF6674-C50D-4E79-8124-AF443EE94177}"/>
                  </a:ext>
                </a:extLst>
              </p:cNvPr>
              <p:cNvSpPr/>
              <p:nvPr/>
            </p:nvSpPr>
            <p:spPr>
              <a:xfrm>
                <a:off x="642026"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29" name="Rectangle: Rounded Corners 28">
                <a:extLst>
                  <a:ext uri="{FF2B5EF4-FFF2-40B4-BE49-F238E27FC236}">
                    <a16:creationId xmlns:a16="http://schemas.microsoft.com/office/drawing/2014/main" id="{F03E8692-4521-4BB0-BC50-6EC3A0FC4A9C}"/>
                  </a:ext>
                </a:extLst>
              </p:cNvPr>
              <p:cNvSpPr/>
              <p:nvPr/>
            </p:nvSpPr>
            <p:spPr>
              <a:xfrm>
                <a:off x="1496464"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30" name="Rectangle: Rounded Corners 29">
                <a:extLst>
                  <a:ext uri="{FF2B5EF4-FFF2-40B4-BE49-F238E27FC236}">
                    <a16:creationId xmlns:a16="http://schemas.microsoft.com/office/drawing/2014/main" id="{BAEE09D8-0F60-4DED-917F-029A3487CD05}"/>
                  </a:ext>
                </a:extLst>
              </p:cNvPr>
              <p:cNvSpPr/>
              <p:nvPr/>
            </p:nvSpPr>
            <p:spPr>
              <a:xfrm>
                <a:off x="2358399" y="2904344"/>
                <a:ext cx="667061"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31" name="Rectangle: Rounded Corners 30">
                <a:extLst>
                  <a:ext uri="{FF2B5EF4-FFF2-40B4-BE49-F238E27FC236}">
                    <a16:creationId xmlns:a16="http://schemas.microsoft.com/office/drawing/2014/main" id="{2239982E-192F-4DF3-B54A-942EBB563F92}"/>
                  </a:ext>
                </a:extLst>
              </p:cNvPr>
              <p:cNvSpPr/>
              <p:nvPr/>
            </p:nvSpPr>
            <p:spPr>
              <a:xfrm>
                <a:off x="3212838" y="2740070"/>
                <a:ext cx="487179"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F0000"/>
                    </a:solidFill>
                  </a:rPr>
                  <a:t>.</a:t>
                </a:r>
              </a:p>
            </p:txBody>
          </p:sp>
          <p:sp>
            <p:nvSpPr>
              <p:cNvPr id="32" name="Rectangle: Rounded Corners 31">
                <a:extLst>
                  <a:ext uri="{FF2B5EF4-FFF2-40B4-BE49-F238E27FC236}">
                    <a16:creationId xmlns:a16="http://schemas.microsoft.com/office/drawing/2014/main" id="{A756796D-C15E-4015-A906-16E1CC595D70}"/>
                  </a:ext>
                </a:extLst>
              </p:cNvPr>
              <p:cNvSpPr/>
              <p:nvPr/>
            </p:nvSpPr>
            <p:spPr>
              <a:xfrm>
                <a:off x="3827434" y="2904344"/>
                <a:ext cx="674557"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9179E7FD-9612-408F-8A07-08DA5EDDA4C0}"/>
                      </a:ext>
                    </a:extLst>
                  </p:cNvPr>
                  <p:cNvSpPr/>
                  <p:nvPr/>
                </p:nvSpPr>
                <p:spPr>
                  <a:xfrm>
                    <a:off x="2354651" y="2190249"/>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0</m:t>
                              </m:r>
                            </m:sup>
                          </m:sSup>
                        </m:oMath>
                      </m:oMathPara>
                    </a14:m>
                    <a:endParaRPr lang="en-US" sz="3000" dirty="0">
                      <a:solidFill>
                        <a:srgbClr val="FF0000"/>
                      </a:solidFill>
                    </a:endParaRPr>
                  </a:p>
                </p:txBody>
              </p:sp>
            </mc:Choice>
            <mc:Fallback xmlns="">
              <p:sp>
                <p:nvSpPr>
                  <p:cNvPr id="33" name="Rectangle: Rounded Corners 32">
                    <a:extLst>
                      <a:ext uri="{FF2B5EF4-FFF2-40B4-BE49-F238E27FC236}">
                        <a16:creationId xmlns:a16="http://schemas.microsoft.com/office/drawing/2014/main" id="{9179E7FD-9612-408F-8A07-08DA5EDDA4C0}"/>
                      </a:ext>
                    </a:extLst>
                  </p:cNvPr>
                  <p:cNvSpPr>
                    <a:spLocks noRot="1" noChangeAspect="1" noMove="1" noResize="1" noEditPoints="1" noAdjustHandles="1" noChangeArrowheads="1" noChangeShapeType="1" noTextEdit="1"/>
                  </p:cNvSpPr>
                  <p:nvPr/>
                </p:nvSpPr>
                <p:spPr>
                  <a:xfrm>
                    <a:off x="2354651" y="2190249"/>
                    <a:ext cx="674557" cy="539646"/>
                  </a:xfrm>
                  <a:prstGeom prst="round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Rounded Corners 33">
                    <a:extLst>
                      <a:ext uri="{FF2B5EF4-FFF2-40B4-BE49-F238E27FC236}">
                        <a16:creationId xmlns:a16="http://schemas.microsoft.com/office/drawing/2014/main" id="{677DE558-A43C-448D-9C05-3CA190AF565E}"/>
                      </a:ext>
                    </a:extLst>
                  </p:cNvPr>
                  <p:cNvSpPr/>
                  <p:nvPr/>
                </p:nvSpPr>
                <p:spPr>
                  <a:xfrm>
                    <a:off x="1496463" y="2221376"/>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1</m:t>
                              </m:r>
                            </m:sup>
                          </m:sSup>
                        </m:oMath>
                      </m:oMathPara>
                    </a14:m>
                    <a:endParaRPr lang="en-US" sz="3000" dirty="0">
                      <a:solidFill>
                        <a:srgbClr val="FF0000"/>
                      </a:solidFill>
                    </a:endParaRPr>
                  </a:p>
                </p:txBody>
              </p:sp>
            </mc:Choice>
            <mc:Fallback xmlns="">
              <p:sp>
                <p:nvSpPr>
                  <p:cNvPr id="34" name="Rectangle: Rounded Corners 33">
                    <a:extLst>
                      <a:ext uri="{FF2B5EF4-FFF2-40B4-BE49-F238E27FC236}">
                        <a16:creationId xmlns:a16="http://schemas.microsoft.com/office/drawing/2014/main" id="{677DE558-A43C-448D-9C05-3CA190AF565E}"/>
                      </a:ext>
                    </a:extLst>
                  </p:cNvPr>
                  <p:cNvSpPr>
                    <a:spLocks noRot="1" noChangeAspect="1" noMove="1" noResize="1" noEditPoints="1" noAdjustHandles="1" noChangeArrowheads="1" noChangeShapeType="1" noTextEdit="1"/>
                  </p:cNvSpPr>
                  <p:nvPr/>
                </p:nvSpPr>
                <p:spPr>
                  <a:xfrm>
                    <a:off x="1496463" y="2221376"/>
                    <a:ext cx="674557" cy="539646"/>
                  </a:xfrm>
                  <a:prstGeom prst="round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C98AB1AB-04FB-4902-8E05-E561A66ABD3D}"/>
                      </a:ext>
                    </a:extLst>
                  </p:cNvPr>
                  <p:cNvSpPr/>
                  <p:nvPr/>
                </p:nvSpPr>
                <p:spPr>
                  <a:xfrm>
                    <a:off x="564519" y="2190249"/>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2</m:t>
                              </m:r>
                            </m:sup>
                          </m:sSup>
                        </m:oMath>
                      </m:oMathPara>
                    </a14:m>
                    <a:endParaRPr lang="en-US" sz="3000" dirty="0">
                      <a:solidFill>
                        <a:srgbClr val="FF0000"/>
                      </a:solidFill>
                    </a:endParaRPr>
                  </a:p>
                </p:txBody>
              </p:sp>
            </mc:Choice>
            <mc:Fallback xmlns="">
              <p:sp>
                <p:nvSpPr>
                  <p:cNvPr id="35" name="Rectangle: Rounded Corners 34">
                    <a:extLst>
                      <a:ext uri="{FF2B5EF4-FFF2-40B4-BE49-F238E27FC236}">
                        <a16:creationId xmlns:a16="http://schemas.microsoft.com/office/drawing/2014/main" id="{C98AB1AB-04FB-4902-8E05-E561A66ABD3D}"/>
                      </a:ext>
                    </a:extLst>
                  </p:cNvPr>
                  <p:cNvSpPr>
                    <a:spLocks noRot="1" noChangeAspect="1" noMove="1" noResize="1" noEditPoints="1" noAdjustHandles="1" noChangeArrowheads="1" noChangeShapeType="1" noTextEdit="1"/>
                  </p:cNvSpPr>
                  <p:nvPr/>
                </p:nvSpPr>
                <p:spPr>
                  <a:xfrm>
                    <a:off x="564519" y="2190249"/>
                    <a:ext cx="858187" cy="601900"/>
                  </a:xfrm>
                  <a:prstGeom prst="round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E9BCE74E-D775-4BD7-9877-9F5A0435CE5E}"/>
                      </a:ext>
                    </a:extLst>
                  </p:cNvPr>
                  <p:cNvSpPr/>
                  <p:nvPr/>
                </p:nvSpPr>
                <p:spPr>
                  <a:xfrm>
                    <a:off x="3914823" y="2190249"/>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−1</m:t>
                              </m:r>
                            </m:sup>
                          </m:sSup>
                        </m:oMath>
                      </m:oMathPara>
                    </a14:m>
                    <a:endParaRPr lang="en-US" sz="3000" dirty="0">
                      <a:solidFill>
                        <a:srgbClr val="FF0000"/>
                      </a:solidFill>
                    </a:endParaRPr>
                  </a:p>
                </p:txBody>
              </p:sp>
            </mc:Choice>
            <mc:Fallback xmlns="">
              <p:sp>
                <p:nvSpPr>
                  <p:cNvPr id="36" name="Rectangle: Rounded Corners 35">
                    <a:extLst>
                      <a:ext uri="{FF2B5EF4-FFF2-40B4-BE49-F238E27FC236}">
                        <a16:creationId xmlns:a16="http://schemas.microsoft.com/office/drawing/2014/main" id="{E9BCE74E-D775-4BD7-9877-9F5A0435CE5E}"/>
                      </a:ext>
                    </a:extLst>
                  </p:cNvPr>
                  <p:cNvSpPr>
                    <a:spLocks noRot="1" noChangeAspect="1" noMove="1" noResize="1" noEditPoints="1" noAdjustHandles="1" noChangeArrowheads="1" noChangeShapeType="1" noTextEdit="1"/>
                  </p:cNvSpPr>
                  <p:nvPr/>
                </p:nvSpPr>
                <p:spPr>
                  <a:xfrm>
                    <a:off x="3914823" y="2190249"/>
                    <a:ext cx="674557" cy="539646"/>
                  </a:xfrm>
                  <a:prstGeom prst="roundRect">
                    <a:avLst/>
                  </a:prstGeom>
                  <a:blipFill>
                    <a:blip r:embed="rId6"/>
                    <a:stretch>
                      <a:fillRect/>
                    </a:stretch>
                  </a:blipFill>
                  <a:ln>
                    <a:solidFill>
                      <a:schemeClr val="bg1"/>
                    </a:solidFill>
                  </a:ln>
                </p:spPr>
                <p:txBody>
                  <a:bodyPr/>
                  <a:lstStyle/>
                  <a:p>
                    <a:r>
                      <a:rPr lang="en-US">
                        <a:noFill/>
                      </a:rPr>
                      <a:t> </a:t>
                    </a:r>
                  </a:p>
                </p:txBody>
              </p:sp>
            </mc:Fallback>
          </mc:AlternateContent>
        </p:grpSp>
        <p:sp>
          <p:nvSpPr>
            <p:cNvPr id="23" name="Rectangle: Rounded Corners 22">
              <a:extLst>
                <a:ext uri="{FF2B5EF4-FFF2-40B4-BE49-F238E27FC236}">
                  <a16:creationId xmlns:a16="http://schemas.microsoft.com/office/drawing/2014/main" id="{177F7892-E5F4-42DF-AEA8-4C28D84B811B}"/>
                </a:ext>
              </a:extLst>
            </p:cNvPr>
            <p:cNvSpPr/>
            <p:nvPr/>
          </p:nvSpPr>
          <p:spPr>
            <a:xfrm>
              <a:off x="3698916" y="2889354"/>
              <a:ext cx="667061"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24" name="Rectangle: Rounded Corners 23">
              <a:extLst>
                <a:ext uri="{FF2B5EF4-FFF2-40B4-BE49-F238E27FC236}">
                  <a16:creationId xmlns:a16="http://schemas.microsoft.com/office/drawing/2014/main" id="{17943A57-3A4F-480B-80B6-EED0A1FDCF96}"/>
                </a:ext>
              </a:extLst>
            </p:cNvPr>
            <p:cNvSpPr/>
            <p:nvPr/>
          </p:nvSpPr>
          <p:spPr>
            <a:xfrm>
              <a:off x="8719302" y="2885606"/>
              <a:ext cx="667061"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3A8EC6F6-A5F1-4525-A8B2-90CE4B743572}"/>
                    </a:ext>
                  </a:extLst>
                </p:cNvPr>
                <p:cNvSpPr/>
                <p:nvPr/>
              </p:nvSpPr>
              <p:spPr>
                <a:xfrm>
                  <a:off x="8917902" y="2165394"/>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−2</m:t>
                            </m:r>
                          </m:sup>
                        </m:sSup>
                      </m:oMath>
                    </m:oMathPara>
                  </a14:m>
                  <a:endParaRPr lang="en-US" sz="3000" dirty="0">
                    <a:solidFill>
                      <a:srgbClr val="FF0000"/>
                    </a:solidFill>
                  </a:endParaRPr>
                </a:p>
              </p:txBody>
            </p:sp>
          </mc:Choice>
          <mc:Fallback xmlns="">
            <p:sp>
              <p:nvSpPr>
                <p:cNvPr id="25" name="Rectangle: Rounded Corners 24">
                  <a:extLst>
                    <a:ext uri="{FF2B5EF4-FFF2-40B4-BE49-F238E27FC236}">
                      <a16:creationId xmlns:a16="http://schemas.microsoft.com/office/drawing/2014/main" id="{3A8EC6F6-A5F1-4525-A8B2-90CE4B743572}"/>
                    </a:ext>
                  </a:extLst>
                </p:cNvPr>
                <p:cNvSpPr>
                  <a:spLocks noRot="1" noChangeAspect="1" noMove="1" noResize="1" noEditPoints="1" noAdjustHandles="1" noChangeArrowheads="1" noChangeShapeType="1" noTextEdit="1"/>
                </p:cNvSpPr>
                <p:nvPr/>
              </p:nvSpPr>
              <p:spPr>
                <a:xfrm>
                  <a:off x="8917902" y="2165394"/>
                  <a:ext cx="674557" cy="539646"/>
                </a:xfrm>
                <a:prstGeom prst="roundRect">
                  <a:avLst/>
                </a:prstGeom>
                <a:blipFill>
                  <a:blip r:embed="rId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3BA5BC68-4B4A-4483-8331-C4228ADC45A9}"/>
                    </a:ext>
                  </a:extLst>
                </p:cNvPr>
                <p:cNvSpPr/>
                <p:nvPr/>
              </p:nvSpPr>
              <p:spPr>
                <a:xfrm>
                  <a:off x="3655165" y="2206386"/>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3</m:t>
                            </m:r>
                          </m:sup>
                        </m:sSup>
                      </m:oMath>
                    </m:oMathPara>
                  </a14:m>
                  <a:endParaRPr lang="en-US" sz="3000" dirty="0">
                    <a:solidFill>
                      <a:srgbClr val="FF0000"/>
                    </a:solidFill>
                  </a:endParaRPr>
                </a:p>
              </p:txBody>
            </p:sp>
          </mc:Choice>
          <mc:Fallback xmlns="">
            <p:sp>
              <p:nvSpPr>
                <p:cNvPr id="26" name="Rectangle: Rounded Corners 25">
                  <a:extLst>
                    <a:ext uri="{FF2B5EF4-FFF2-40B4-BE49-F238E27FC236}">
                      <a16:creationId xmlns:a16="http://schemas.microsoft.com/office/drawing/2014/main" id="{3BA5BC68-4B4A-4483-8331-C4228ADC45A9}"/>
                    </a:ext>
                  </a:extLst>
                </p:cNvPr>
                <p:cNvSpPr>
                  <a:spLocks noRot="1" noChangeAspect="1" noMove="1" noResize="1" noEditPoints="1" noAdjustHandles="1" noChangeArrowheads="1" noChangeShapeType="1" noTextEdit="1"/>
                </p:cNvSpPr>
                <p:nvPr/>
              </p:nvSpPr>
              <p:spPr>
                <a:xfrm>
                  <a:off x="3655165" y="2206386"/>
                  <a:ext cx="858187" cy="601900"/>
                </a:xfrm>
                <a:prstGeom prst="roundRect">
                  <a:avLst/>
                </a:prstGeom>
                <a:blipFill>
                  <a:blip r:embed="rId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269B430-066C-42EA-AD8A-5166D9BA1431}"/>
                    </a:ext>
                  </a:extLst>
                </p:cNvPr>
                <p:cNvSpPr txBox="1"/>
                <p:nvPr/>
              </p:nvSpPr>
              <p:spPr>
                <a:xfrm>
                  <a:off x="3686362" y="3705249"/>
                  <a:ext cx="9548733" cy="856645"/>
                </a:xfrm>
                <a:prstGeom prst="rect">
                  <a:avLst/>
                </a:prstGeom>
                <a:noFill/>
              </p:spPr>
              <p:txBody>
                <a:bodyPr wrap="square">
                  <a:spAutoFit/>
                </a:bodyPr>
                <a:lstStyle/>
                <a:p>
                  <a:r>
                    <a:rPr lang="en-US" sz="3500" dirty="0">
                      <a:solidFill>
                        <a:srgbClr val="0070C0"/>
                      </a:solidFill>
                    </a:rPr>
                    <a:t>8 +  4  + 2  + 1   </a:t>
                  </a:r>
                  <a:r>
                    <a:rPr lang="en-US" sz="4500" dirty="0">
                      <a:solidFill>
                        <a:srgbClr val="FF0000"/>
                      </a:solidFill>
                    </a:rPr>
                    <a:t>.</a:t>
                  </a:r>
                  <a:r>
                    <a:rPr lang="en-US" sz="3500" dirty="0">
                      <a:solidFill>
                        <a:srgbClr val="0070C0"/>
                      </a:solidFill>
                    </a:rPr>
                    <a:t>       </a:t>
                  </a:r>
                  <a14:m>
                    <m:oMath xmlns:m="http://schemas.openxmlformats.org/officeDocument/2006/math">
                      <m:f>
                        <m:fPr>
                          <m:ctrlPr>
                            <a:rPr lang="en-US" sz="3500" b="0" i="1" dirty="0" smtClean="0">
                              <a:solidFill>
                                <a:srgbClr val="0070C0"/>
                              </a:solidFill>
                              <a:latin typeface="Cambria Math" panose="02040503050406030204" pitchFamily="18" charset="0"/>
                            </a:rPr>
                          </m:ctrlPr>
                        </m:fPr>
                        <m:num>
                          <m:r>
                            <a:rPr lang="en-US" sz="3500" b="0" i="1" dirty="0" smtClean="0">
                              <a:solidFill>
                                <a:srgbClr val="0070C0"/>
                              </a:solidFill>
                              <a:latin typeface="Cambria Math" panose="02040503050406030204" pitchFamily="18" charset="0"/>
                            </a:rPr>
                            <m:t>1</m:t>
                          </m:r>
                        </m:num>
                        <m:den>
                          <m:r>
                            <a:rPr lang="en-US" sz="3500" b="0" i="1" dirty="0" smtClean="0">
                              <a:solidFill>
                                <a:srgbClr val="0070C0"/>
                              </a:solidFill>
                              <a:latin typeface="Cambria Math" panose="02040503050406030204" pitchFamily="18" charset="0"/>
                            </a:rPr>
                            <m:t>2</m:t>
                          </m:r>
                        </m:den>
                      </m:f>
                      <m:r>
                        <a:rPr lang="en-US" sz="3500" i="1" dirty="0" smtClean="0">
                          <a:solidFill>
                            <a:srgbClr val="0070C0"/>
                          </a:solidFill>
                          <a:latin typeface="Cambria Math" panose="02040503050406030204" pitchFamily="18" charset="0"/>
                        </a:rPr>
                        <m:t> +</m:t>
                      </m:r>
                      <m:r>
                        <a:rPr lang="en-US" sz="3500" b="0" i="1" dirty="0" smtClean="0">
                          <a:solidFill>
                            <a:srgbClr val="0070C0"/>
                          </a:solidFill>
                          <a:latin typeface="Cambria Math" panose="02040503050406030204" pitchFamily="18" charset="0"/>
                        </a:rPr>
                        <m:t> </m:t>
                      </m:r>
                      <m:f>
                        <m:fPr>
                          <m:ctrlPr>
                            <a:rPr lang="en-US" sz="3500" b="0" i="1" dirty="0" smtClean="0">
                              <a:solidFill>
                                <a:srgbClr val="0070C0"/>
                              </a:solidFill>
                              <a:latin typeface="Cambria Math" panose="02040503050406030204" pitchFamily="18" charset="0"/>
                            </a:rPr>
                          </m:ctrlPr>
                        </m:fPr>
                        <m:num>
                          <m:r>
                            <a:rPr lang="en-US" sz="3500" b="0" i="1" dirty="0" smtClean="0">
                              <a:solidFill>
                                <a:srgbClr val="0070C0"/>
                              </a:solidFill>
                              <a:latin typeface="Cambria Math" panose="02040503050406030204" pitchFamily="18" charset="0"/>
                            </a:rPr>
                            <m:t>1</m:t>
                          </m:r>
                        </m:num>
                        <m:den>
                          <m:r>
                            <a:rPr lang="en-US" sz="3500" b="0" i="1" dirty="0" smtClean="0">
                              <a:solidFill>
                                <a:srgbClr val="0070C0"/>
                              </a:solidFill>
                              <a:latin typeface="Cambria Math" panose="02040503050406030204" pitchFamily="18" charset="0"/>
                            </a:rPr>
                            <m:t>4</m:t>
                          </m:r>
                        </m:den>
                      </m:f>
                      <m:r>
                        <a:rPr lang="en-US" sz="3500" b="0" i="1" dirty="0" smtClean="0">
                          <a:solidFill>
                            <a:srgbClr val="0070C0"/>
                          </a:solidFill>
                          <a:latin typeface="Cambria Math" panose="02040503050406030204" pitchFamily="18" charset="0"/>
                        </a:rPr>
                        <m:t>  </m:t>
                      </m:r>
                      <m:r>
                        <a:rPr lang="en-US" sz="3500" i="1" dirty="0" smtClean="0">
                          <a:solidFill>
                            <a:srgbClr val="0070C0"/>
                          </a:solidFill>
                          <a:latin typeface="Cambria Math" panose="02040503050406030204" pitchFamily="18" charset="0"/>
                        </a:rPr>
                        <m:t>+</m:t>
                      </m:r>
                      <m:r>
                        <a:rPr lang="en-US" sz="3500" b="0" i="1" dirty="0" smtClean="0">
                          <a:solidFill>
                            <a:srgbClr val="0070C0"/>
                          </a:solidFill>
                          <a:latin typeface="Cambria Math" panose="02040503050406030204" pitchFamily="18" charset="0"/>
                        </a:rPr>
                        <m:t>  </m:t>
                      </m:r>
                      <m:f>
                        <m:fPr>
                          <m:ctrlPr>
                            <a:rPr lang="en-US" sz="3500" b="0" i="1" dirty="0" smtClean="0">
                              <a:solidFill>
                                <a:srgbClr val="0070C0"/>
                              </a:solidFill>
                              <a:latin typeface="Cambria Math" panose="02040503050406030204" pitchFamily="18" charset="0"/>
                            </a:rPr>
                          </m:ctrlPr>
                        </m:fPr>
                        <m:num>
                          <m:r>
                            <a:rPr lang="en-US" sz="3500" b="0" i="1" dirty="0" smtClean="0">
                              <a:solidFill>
                                <a:srgbClr val="0070C0"/>
                              </a:solidFill>
                              <a:latin typeface="Cambria Math" panose="02040503050406030204" pitchFamily="18" charset="0"/>
                            </a:rPr>
                            <m:t>1</m:t>
                          </m:r>
                        </m:num>
                        <m:den>
                          <m:r>
                            <a:rPr lang="en-US" sz="3500" b="0" i="1" dirty="0" smtClean="0">
                              <a:solidFill>
                                <a:srgbClr val="0070C0"/>
                              </a:solidFill>
                              <a:latin typeface="Cambria Math" panose="02040503050406030204" pitchFamily="18" charset="0"/>
                            </a:rPr>
                            <m:t>8</m:t>
                          </m:r>
                        </m:den>
                      </m:f>
                      <m:r>
                        <a:rPr lang="en-US" sz="3500" i="1" dirty="0" smtClean="0">
                          <a:solidFill>
                            <a:srgbClr val="0070C0"/>
                          </a:solidFill>
                          <a:latin typeface="Cambria Math" panose="02040503050406030204" pitchFamily="18" charset="0"/>
                        </a:rPr>
                        <m:t>        </m:t>
                      </m:r>
                    </m:oMath>
                  </a14:m>
                  <a:r>
                    <a:rPr lang="en-US" sz="3500" dirty="0">
                      <a:solidFill>
                        <a:srgbClr val="0070C0"/>
                      </a:solidFill>
                    </a:rPr>
                    <a:t>= </a:t>
                  </a:r>
                  <a:r>
                    <a:rPr lang="en-US" sz="3500" dirty="0">
                      <a:solidFill>
                        <a:srgbClr val="FF0000"/>
                      </a:solidFill>
                    </a:rPr>
                    <a:t>15.875 </a:t>
                  </a:r>
                </a:p>
              </p:txBody>
            </p:sp>
          </mc:Choice>
          <mc:Fallback xmlns="">
            <p:sp>
              <p:nvSpPr>
                <p:cNvPr id="27" name="TextBox 26">
                  <a:extLst>
                    <a:ext uri="{FF2B5EF4-FFF2-40B4-BE49-F238E27FC236}">
                      <a16:creationId xmlns:a16="http://schemas.microsoft.com/office/drawing/2014/main" id="{0269B430-066C-42EA-AD8A-5166D9BA1431}"/>
                    </a:ext>
                  </a:extLst>
                </p:cNvPr>
                <p:cNvSpPr txBox="1">
                  <a:spLocks noRot="1" noChangeAspect="1" noMove="1" noResize="1" noEditPoints="1" noAdjustHandles="1" noChangeArrowheads="1" noChangeShapeType="1" noTextEdit="1"/>
                </p:cNvSpPr>
                <p:nvPr/>
              </p:nvSpPr>
              <p:spPr>
                <a:xfrm>
                  <a:off x="3686362" y="3705249"/>
                  <a:ext cx="9548733" cy="856645"/>
                </a:xfrm>
                <a:prstGeom prst="rect">
                  <a:avLst/>
                </a:prstGeom>
                <a:blipFill>
                  <a:blip r:embed="rId9"/>
                  <a:stretch>
                    <a:fillRect l="-1851" t="-17857" b="-24286"/>
                  </a:stretch>
                </a:blipFill>
              </p:spPr>
              <p:txBody>
                <a:bodyPr/>
                <a:lstStyle/>
                <a:p>
                  <a:r>
                    <a:rPr lang="en-US">
                      <a:noFill/>
                    </a:rPr>
                    <a:t> </a:t>
                  </a:r>
                </a:p>
              </p:txBody>
            </p:sp>
          </mc:Fallback>
        </mc:AlternateContent>
      </p:grpSp>
      <p:sp>
        <p:nvSpPr>
          <p:cNvPr id="37" name="Rectangle: Rounded Corners 36">
            <a:extLst>
              <a:ext uri="{FF2B5EF4-FFF2-40B4-BE49-F238E27FC236}">
                <a16:creationId xmlns:a16="http://schemas.microsoft.com/office/drawing/2014/main" id="{F48A7B44-F931-4056-9CF1-41B5D559AA5E}"/>
              </a:ext>
            </a:extLst>
          </p:cNvPr>
          <p:cNvSpPr/>
          <p:nvPr/>
        </p:nvSpPr>
        <p:spPr>
          <a:xfrm>
            <a:off x="8732991" y="3530183"/>
            <a:ext cx="667061" cy="539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mc:AlternateContent xmlns:mc="http://schemas.openxmlformats.org/markup-compatibility/2006" xmlns:a14="http://schemas.microsoft.com/office/drawing/2010/main">
        <mc:Choice Requires="a14">
          <p:sp>
            <p:nvSpPr>
              <p:cNvPr id="38" name="Rectangle: Rounded Corners 37">
                <a:extLst>
                  <a:ext uri="{FF2B5EF4-FFF2-40B4-BE49-F238E27FC236}">
                    <a16:creationId xmlns:a16="http://schemas.microsoft.com/office/drawing/2014/main" id="{2B58A7D5-0705-4B91-A7F6-D29338A15096}"/>
                  </a:ext>
                </a:extLst>
              </p:cNvPr>
              <p:cNvSpPr/>
              <p:nvPr/>
            </p:nvSpPr>
            <p:spPr>
              <a:xfrm>
                <a:off x="8821801" y="2788171"/>
                <a:ext cx="674557" cy="5396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−3</m:t>
                          </m:r>
                        </m:sup>
                      </m:sSup>
                    </m:oMath>
                  </m:oMathPara>
                </a14:m>
                <a:endParaRPr lang="en-US" sz="3000" dirty="0">
                  <a:solidFill>
                    <a:srgbClr val="FF0000"/>
                  </a:solidFill>
                </a:endParaRPr>
              </a:p>
            </p:txBody>
          </p:sp>
        </mc:Choice>
        <mc:Fallback xmlns="">
          <p:sp>
            <p:nvSpPr>
              <p:cNvPr id="38" name="Rectangle: Rounded Corners 37">
                <a:extLst>
                  <a:ext uri="{FF2B5EF4-FFF2-40B4-BE49-F238E27FC236}">
                    <a16:creationId xmlns:a16="http://schemas.microsoft.com/office/drawing/2014/main" id="{2B58A7D5-0705-4B91-A7F6-D29338A15096}"/>
                  </a:ext>
                </a:extLst>
              </p:cNvPr>
              <p:cNvSpPr>
                <a:spLocks noRot="1" noChangeAspect="1" noMove="1" noResize="1" noEditPoints="1" noAdjustHandles="1" noChangeArrowheads="1" noChangeShapeType="1" noTextEdit="1"/>
              </p:cNvSpPr>
              <p:nvPr/>
            </p:nvSpPr>
            <p:spPr>
              <a:xfrm>
                <a:off x="8821801" y="2788171"/>
                <a:ext cx="674557" cy="539646"/>
              </a:xfrm>
              <a:prstGeom prst="roundRect">
                <a:avLst/>
              </a:prstGeom>
              <a:blipFill>
                <a:blip r:embed="rId10"/>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751512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6490BC8A-37F8-4274-B2B3-8C4DBF6A50AD}"/>
              </a:ext>
            </a:extLst>
          </p:cNvPr>
          <p:cNvSpPr>
            <a:spLocks noGrp="1"/>
          </p:cNvSpPr>
          <p:nvPr>
            <p:ph type="body" sz="quarter" idx="10"/>
          </p:nvPr>
        </p:nvSpPr>
        <p:spPr>
          <a:xfrm>
            <a:off x="468312" y="550480"/>
            <a:ext cx="11255375" cy="723900"/>
          </a:xfrm>
        </p:spPr>
        <p:txBody>
          <a:bodyPr/>
          <a:lstStyle/>
          <a:p>
            <a:r>
              <a:rPr lang="en-US" sz="4000" b="1" dirty="0"/>
              <a:t>Exercise</a:t>
            </a:r>
          </a:p>
        </p:txBody>
      </p:sp>
      <p:sp>
        <p:nvSpPr>
          <p:cNvPr id="6" name="TextBox 5">
            <a:extLst>
              <a:ext uri="{FF2B5EF4-FFF2-40B4-BE49-F238E27FC236}">
                <a16:creationId xmlns:a16="http://schemas.microsoft.com/office/drawing/2014/main" id="{F1CEE863-5D3C-4FB3-8AD5-669F84F77C6B}"/>
              </a:ext>
            </a:extLst>
          </p:cNvPr>
          <p:cNvSpPr txBox="1"/>
          <p:nvPr/>
        </p:nvSpPr>
        <p:spPr>
          <a:xfrm>
            <a:off x="0" y="1309378"/>
            <a:ext cx="6805535" cy="630942"/>
          </a:xfrm>
          <a:prstGeom prst="rect">
            <a:avLst/>
          </a:prstGeom>
          <a:noFill/>
        </p:spPr>
        <p:txBody>
          <a:bodyPr wrap="square">
            <a:spAutoFit/>
          </a:bodyPr>
          <a:lstStyle/>
          <a:p>
            <a:pPr algn="ctr"/>
            <a:r>
              <a:rPr lang="en-US" sz="3500" dirty="0">
                <a:solidFill>
                  <a:srgbClr val="0070C0"/>
                </a:solidFill>
              </a:rPr>
              <a:t>Decimal      Binary</a:t>
            </a:r>
          </a:p>
        </p:txBody>
      </p:sp>
      <p:cxnSp>
        <p:nvCxnSpPr>
          <p:cNvPr id="8" name="Straight Arrow Connector 7">
            <a:extLst>
              <a:ext uri="{FF2B5EF4-FFF2-40B4-BE49-F238E27FC236}">
                <a16:creationId xmlns:a16="http://schemas.microsoft.com/office/drawing/2014/main" id="{EC9A5A4A-1874-4BAB-B97D-1B22C7ED728B}"/>
              </a:ext>
            </a:extLst>
          </p:cNvPr>
          <p:cNvCxnSpPr>
            <a:cxnSpLocks/>
          </p:cNvCxnSpPr>
          <p:nvPr/>
        </p:nvCxnSpPr>
        <p:spPr>
          <a:xfrm>
            <a:off x="3282843" y="1654829"/>
            <a:ext cx="5996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F1A7C3-A16E-484E-ABAF-3E4AA868AE86}"/>
                  </a:ext>
                </a:extLst>
              </p:cNvPr>
              <p:cNvSpPr txBox="1"/>
              <p:nvPr/>
            </p:nvSpPr>
            <p:spPr>
              <a:xfrm>
                <a:off x="4433490" y="1864632"/>
                <a:ext cx="270947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smtClean="0">
                          <a:solidFill>
                            <a:srgbClr val="FF0000"/>
                          </a:solidFill>
                          <a:effectLst>
                            <a:outerShdw blurRad="38100" dist="38100" dir="2700000" algn="tl">
                              <a:srgbClr val="000000">
                                <a:alpha val="43137"/>
                              </a:srgbClr>
                            </a:outerShdw>
                          </a:effectLst>
                          <a:latin typeface="Cambria Math" panose="02040503050406030204" pitchFamily="18" charset="0"/>
                        </a:rPr>
                        <m:t>8</m:t>
                      </m:r>
                      <m:r>
                        <a:rPr lang="en-US" sz="4000" i="1" dirty="0">
                          <a:solidFill>
                            <a:srgbClr val="0070C0"/>
                          </a:solidFill>
                          <a:effectLst>
                            <a:outerShdw blurRad="38100" dist="38100" dir="2700000" algn="tl">
                              <a:srgbClr val="000000">
                                <a:alpha val="43137"/>
                              </a:srgbClr>
                            </a:outerShdw>
                          </a:effectLst>
                          <a:latin typeface="Cambria Math" panose="02040503050406030204" pitchFamily="18" charset="0"/>
                        </a:rPr>
                        <m:t>.75</m:t>
                      </m:r>
                    </m:oMath>
                  </m:oMathPara>
                </a14:m>
                <a:endParaRPr lang="en-US" sz="4000" i="1" dirty="0">
                  <a:solidFill>
                    <a:srgbClr val="0070C0"/>
                  </a:solidFill>
                  <a:effectLst>
                    <a:outerShdw blurRad="38100" dist="38100" dir="2700000" algn="tl">
                      <a:srgbClr val="000000">
                        <a:alpha val="43137"/>
                      </a:srgbClr>
                    </a:outerShdw>
                  </a:effectLst>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9F1A7C3-A16E-484E-ABAF-3E4AA868AE86}"/>
                  </a:ext>
                </a:extLst>
              </p:cNvPr>
              <p:cNvSpPr txBox="1">
                <a:spLocks noRot="1" noChangeAspect="1" noMove="1" noResize="1" noEditPoints="1" noAdjustHandles="1" noChangeArrowheads="1" noChangeShapeType="1" noTextEdit="1"/>
              </p:cNvSpPr>
              <p:nvPr/>
            </p:nvSpPr>
            <p:spPr>
              <a:xfrm>
                <a:off x="4433490" y="1864632"/>
                <a:ext cx="2709472" cy="707886"/>
              </a:xfrm>
              <a:prstGeom prst="rect">
                <a:avLst/>
              </a:prstGeom>
              <a:blipFill>
                <a:blip r:embed="rId2"/>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5E935C6-8FD8-403A-B8B2-0BEB23D3E2C8}"/>
              </a:ext>
            </a:extLst>
          </p:cNvPr>
          <p:cNvGrpSpPr/>
          <p:nvPr/>
        </p:nvGrpSpPr>
        <p:grpSpPr>
          <a:xfrm>
            <a:off x="550572" y="2743200"/>
            <a:ext cx="2373134" cy="3275058"/>
            <a:chOff x="550572" y="2743200"/>
            <a:chExt cx="2373134" cy="3275058"/>
          </a:xfrm>
        </p:grpSpPr>
        <p:grpSp>
          <p:nvGrpSpPr>
            <p:cNvPr id="17" name="Group 16">
              <a:extLst>
                <a:ext uri="{FF2B5EF4-FFF2-40B4-BE49-F238E27FC236}">
                  <a16:creationId xmlns:a16="http://schemas.microsoft.com/office/drawing/2014/main" id="{7B3C3D11-7590-415A-B378-4492D07046B4}"/>
                </a:ext>
              </a:extLst>
            </p:cNvPr>
            <p:cNvGrpSpPr/>
            <p:nvPr/>
          </p:nvGrpSpPr>
          <p:grpSpPr>
            <a:xfrm>
              <a:off x="1199213" y="2743200"/>
              <a:ext cx="785763" cy="580009"/>
              <a:chOff x="1199213" y="2743200"/>
              <a:chExt cx="785763" cy="580009"/>
            </a:xfrm>
          </p:grpSpPr>
          <p:cxnSp>
            <p:nvCxnSpPr>
              <p:cNvPr id="13" name="Straight Connector 12">
                <a:extLst>
                  <a:ext uri="{FF2B5EF4-FFF2-40B4-BE49-F238E27FC236}">
                    <a16:creationId xmlns:a16="http://schemas.microsoft.com/office/drawing/2014/main" id="{B38DA316-CB57-4AF9-8C3D-1F04785E3FA2}"/>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0240139-AB54-4459-A148-385535998220}"/>
                  </a:ext>
                </a:extLst>
              </p:cNvPr>
              <p:cNvCxnSpPr>
                <a:cxnSpLocks/>
              </p:cNvCxnSpPr>
              <p:nvPr/>
            </p:nvCxnSpPr>
            <p:spPr>
              <a:xfrm flipH="1">
                <a:off x="1205487"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p:cxnSp>
          <p:nvCxnSpPr>
            <p:cNvPr id="19" name="Straight Connector 18">
              <a:extLst>
                <a:ext uri="{FF2B5EF4-FFF2-40B4-BE49-F238E27FC236}">
                  <a16:creationId xmlns:a16="http://schemas.microsoft.com/office/drawing/2014/main" id="{4511E03A-C9E3-4853-BC25-D24430937383}"/>
                </a:ext>
              </a:extLst>
            </p:cNvPr>
            <p:cNvCxnSpPr/>
            <p:nvPr/>
          </p:nvCxnSpPr>
          <p:spPr>
            <a:xfrm>
              <a:off x="1188578" y="3450665"/>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B053652-5F8C-44EE-AB63-00F5605CDA14}"/>
                </a:ext>
              </a:extLst>
            </p:cNvPr>
            <p:cNvCxnSpPr>
              <a:cxnSpLocks/>
            </p:cNvCxnSpPr>
            <p:nvPr/>
          </p:nvCxnSpPr>
          <p:spPr>
            <a:xfrm flipH="1">
              <a:off x="1187991" y="4017973"/>
              <a:ext cx="779489" cy="0"/>
            </a:xfrm>
            <a:prstGeom prst="line">
              <a:avLst/>
            </a:prstGeom>
            <a:ln w="28575"/>
          </p:spPr>
          <p:style>
            <a:lnRef idx="3">
              <a:schemeClr val="dk1"/>
            </a:lnRef>
            <a:fillRef idx="0">
              <a:schemeClr val="dk1"/>
            </a:fillRef>
            <a:effectRef idx="2">
              <a:schemeClr val="dk1"/>
            </a:effectRef>
            <a:fontRef idx="minor">
              <a:schemeClr val="tx1"/>
            </a:fontRef>
          </p:style>
        </p:cxnSp>
        <p:grpSp>
          <p:nvGrpSpPr>
            <p:cNvPr id="21" name="Group 20">
              <a:extLst>
                <a:ext uri="{FF2B5EF4-FFF2-40B4-BE49-F238E27FC236}">
                  <a16:creationId xmlns:a16="http://schemas.microsoft.com/office/drawing/2014/main" id="{9C210E04-C65A-4117-AFD8-CFF1D6702B80}"/>
                </a:ext>
              </a:extLst>
            </p:cNvPr>
            <p:cNvGrpSpPr/>
            <p:nvPr/>
          </p:nvGrpSpPr>
          <p:grpSpPr>
            <a:xfrm>
              <a:off x="1199211" y="4184173"/>
              <a:ext cx="779489" cy="585895"/>
              <a:chOff x="1184223" y="2743200"/>
              <a:chExt cx="779489" cy="585895"/>
            </a:xfrm>
          </p:grpSpPr>
          <p:cxnSp>
            <p:nvCxnSpPr>
              <p:cNvPr id="22" name="Straight Connector 21">
                <a:extLst>
                  <a:ext uri="{FF2B5EF4-FFF2-40B4-BE49-F238E27FC236}">
                    <a16:creationId xmlns:a16="http://schemas.microsoft.com/office/drawing/2014/main" id="{E354EE6B-2893-4382-A143-A0A0A9CA0FBB}"/>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8D315D4F-C84A-4562-834B-DE82F6B20D9D}"/>
                  </a:ext>
                </a:extLst>
              </p:cNvPr>
              <p:cNvCxnSpPr>
                <a:cxnSpLocks/>
              </p:cNvCxnSpPr>
              <p:nvPr/>
            </p:nvCxnSpPr>
            <p:spPr>
              <a:xfrm flipH="1">
                <a:off x="1184223" y="3329095"/>
                <a:ext cx="779489"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47649130-B7FF-4698-AB6F-79298FB7E7CA}"/>
                </a:ext>
              </a:extLst>
            </p:cNvPr>
            <p:cNvGrpSpPr/>
            <p:nvPr/>
          </p:nvGrpSpPr>
          <p:grpSpPr>
            <a:xfrm>
              <a:off x="1199211" y="4856859"/>
              <a:ext cx="779489" cy="580009"/>
              <a:chOff x="1184223" y="2743200"/>
              <a:chExt cx="779489" cy="580009"/>
            </a:xfrm>
          </p:grpSpPr>
          <p:cxnSp>
            <p:nvCxnSpPr>
              <p:cNvPr id="25" name="Straight Connector 24">
                <a:extLst>
                  <a:ext uri="{FF2B5EF4-FFF2-40B4-BE49-F238E27FC236}">
                    <a16:creationId xmlns:a16="http://schemas.microsoft.com/office/drawing/2014/main" id="{F89369A1-FEF0-45B8-9DC0-2C5AD6446160}"/>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ED2AE6D0-B423-472D-A263-4373BA38A641}"/>
                  </a:ext>
                </a:extLst>
              </p:cNvPr>
              <p:cNvCxnSpPr>
                <a:cxnSpLocks/>
              </p:cNvCxnSpPr>
              <p:nvPr/>
            </p:nvCxnSpPr>
            <p:spPr>
              <a:xfrm flipH="1">
                <a:off x="1184223"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AFBEAE-7988-43C6-9EA9-038E5EAABD95}"/>
                    </a:ext>
                  </a:extLst>
                </p:cNvPr>
                <p:cNvSpPr txBox="1"/>
                <p:nvPr/>
              </p:nvSpPr>
              <p:spPr>
                <a:xfrm>
                  <a:off x="1195776" y="2795094"/>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8</m:t>
                        </m:r>
                      </m:oMath>
                    </m:oMathPara>
                  </a14:m>
                  <a:endParaRPr lang="en-US" sz="3000" dirty="0"/>
                </a:p>
              </p:txBody>
            </p:sp>
          </mc:Choice>
          <mc:Fallback xmlns="">
            <p:sp>
              <p:nvSpPr>
                <p:cNvPr id="31" name="TextBox 30">
                  <a:extLst>
                    <a:ext uri="{FF2B5EF4-FFF2-40B4-BE49-F238E27FC236}">
                      <a16:creationId xmlns:a16="http://schemas.microsoft.com/office/drawing/2014/main" id="{6DAFBEAE-7988-43C6-9EA9-038E5EAABD95}"/>
                    </a:ext>
                  </a:extLst>
                </p:cNvPr>
                <p:cNvSpPr txBox="1">
                  <a:spLocks noRot="1" noChangeAspect="1" noMove="1" noResize="1" noEditPoints="1" noAdjustHandles="1" noChangeArrowheads="1" noChangeShapeType="1" noTextEdit="1"/>
                </p:cNvSpPr>
                <p:nvPr/>
              </p:nvSpPr>
              <p:spPr>
                <a:xfrm>
                  <a:off x="1195776" y="2795094"/>
                  <a:ext cx="664251"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7913429-0D97-4376-AE05-CA61BA4930EA}"/>
                    </a:ext>
                  </a:extLst>
                </p:cNvPr>
                <p:cNvSpPr txBox="1"/>
                <p:nvPr/>
              </p:nvSpPr>
              <p:spPr>
                <a:xfrm>
                  <a:off x="567907" y="2766473"/>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2" name="TextBox 31">
                  <a:extLst>
                    <a:ext uri="{FF2B5EF4-FFF2-40B4-BE49-F238E27FC236}">
                      <a16:creationId xmlns:a16="http://schemas.microsoft.com/office/drawing/2014/main" id="{F7913429-0D97-4376-AE05-CA61BA4930EA}"/>
                    </a:ext>
                  </a:extLst>
                </p:cNvPr>
                <p:cNvSpPr txBox="1">
                  <a:spLocks noRot="1" noChangeAspect="1" noMove="1" noResize="1" noEditPoints="1" noAdjustHandles="1" noChangeArrowheads="1" noChangeShapeType="1" noTextEdit="1"/>
                </p:cNvSpPr>
                <p:nvPr/>
              </p:nvSpPr>
              <p:spPr>
                <a:xfrm>
                  <a:off x="567907" y="2766473"/>
                  <a:ext cx="664251"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D34755-AC9F-447B-BD23-894C48239AC0}"/>
                    </a:ext>
                  </a:extLst>
                </p:cNvPr>
                <p:cNvSpPr txBox="1"/>
                <p:nvPr/>
              </p:nvSpPr>
              <p:spPr>
                <a:xfrm>
                  <a:off x="550572" y="344143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3" name="TextBox 32">
                  <a:extLst>
                    <a:ext uri="{FF2B5EF4-FFF2-40B4-BE49-F238E27FC236}">
                      <a16:creationId xmlns:a16="http://schemas.microsoft.com/office/drawing/2014/main" id="{D5D34755-AC9F-447B-BD23-894C48239AC0}"/>
                    </a:ext>
                  </a:extLst>
                </p:cNvPr>
                <p:cNvSpPr txBox="1">
                  <a:spLocks noRot="1" noChangeAspect="1" noMove="1" noResize="1" noEditPoints="1" noAdjustHandles="1" noChangeArrowheads="1" noChangeShapeType="1" noTextEdit="1"/>
                </p:cNvSpPr>
                <p:nvPr/>
              </p:nvSpPr>
              <p:spPr>
                <a:xfrm>
                  <a:off x="550572" y="3441438"/>
                  <a:ext cx="664251"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CC5EA6E-B489-4FDA-BE30-860C92CECEBC}"/>
                    </a:ext>
                  </a:extLst>
                </p:cNvPr>
                <p:cNvSpPr txBox="1"/>
                <p:nvPr/>
              </p:nvSpPr>
              <p:spPr>
                <a:xfrm>
                  <a:off x="567907" y="411756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4" name="TextBox 33">
                  <a:extLst>
                    <a:ext uri="{FF2B5EF4-FFF2-40B4-BE49-F238E27FC236}">
                      <a16:creationId xmlns:a16="http://schemas.microsoft.com/office/drawing/2014/main" id="{5CC5EA6E-B489-4FDA-BE30-860C92CECEBC}"/>
                    </a:ext>
                  </a:extLst>
                </p:cNvPr>
                <p:cNvSpPr txBox="1">
                  <a:spLocks noRot="1" noChangeAspect="1" noMove="1" noResize="1" noEditPoints="1" noAdjustHandles="1" noChangeArrowheads="1" noChangeShapeType="1" noTextEdit="1"/>
                </p:cNvSpPr>
                <p:nvPr/>
              </p:nvSpPr>
              <p:spPr>
                <a:xfrm>
                  <a:off x="567907" y="4117568"/>
                  <a:ext cx="66425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67F5B0-9FCB-4431-83C1-2E89D4D7E9A8}"/>
                    </a:ext>
                  </a:extLst>
                </p:cNvPr>
                <p:cNvSpPr txBox="1"/>
                <p:nvPr/>
              </p:nvSpPr>
              <p:spPr>
                <a:xfrm>
                  <a:off x="578830" y="483108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5" name="TextBox 34">
                  <a:extLst>
                    <a:ext uri="{FF2B5EF4-FFF2-40B4-BE49-F238E27FC236}">
                      <a16:creationId xmlns:a16="http://schemas.microsoft.com/office/drawing/2014/main" id="{2867F5B0-9FCB-4431-83C1-2E89D4D7E9A8}"/>
                    </a:ext>
                  </a:extLst>
                </p:cNvPr>
                <p:cNvSpPr txBox="1">
                  <a:spLocks noRot="1" noChangeAspect="1" noMove="1" noResize="1" noEditPoints="1" noAdjustHandles="1" noChangeArrowheads="1" noChangeShapeType="1" noTextEdit="1"/>
                </p:cNvSpPr>
                <p:nvPr/>
              </p:nvSpPr>
              <p:spPr>
                <a:xfrm>
                  <a:off x="578830" y="4831088"/>
                  <a:ext cx="664251" cy="5539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6737174-2727-4EC7-A972-D3AE05F9010E}"/>
                    </a:ext>
                  </a:extLst>
                </p:cNvPr>
                <p:cNvSpPr txBox="1"/>
                <p:nvPr/>
              </p:nvSpPr>
              <p:spPr>
                <a:xfrm>
                  <a:off x="1218952" y="3429523"/>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4</m:t>
                        </m:r>
                      </m:oMath>
                    </m:oMathPara>
                  </a14:m>
                  <a:endParaRPr lang="en-US" sz="3000" dirty="0">
                    <a:solidFill>
                      <a:schemeClr val="tx1"/>
                    </a:solidFill>
                  </a:endParaRPr>
                </a:p>
              </p:txBody>
            </p:sp>
          </mc:Choice>
          <mc:Fallback xmlns="">
            <p:sp>
              <p:nvSpPr>
                <p:cNvPr id="37" name="TextBox 36">
                  <a:extLst>
                    <a:ext uri="{FF2B5EF4-FFF2-40B4-BE49-F238E27FC236}">
                      <a16:creationId xmlns:a16="http://schemas.microsoft.com/office/drawing/2014/main" id="{16737174-2727-4EC7-A972-D3AE05F9010E}"/>
                    </a:ext>
                  </a:extLst>
                </p:cNvPr>
                <p:cNvSpPr txBox="1">
                  <a:spLocks noRot="1" noChangeAspect="1" noMove="1" noResize="1" noEditPoints="1" noAdjustHandles="1" noChangeArrowheads="1" noChangeShapeType="1" noTextEdit="1"/>
                </p:cNvSpPr>
                <p:nvPr/>
              </p:nvSpPr>
              <p:spPr>
                <a:xfrm>
                  <a:off x="1218952" y="3429523"/>
                  <a:ext cx="664251" cy="55399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30ED220-3FA4-47D9-90F1-A3A8496512E4}"/>
                    </a:ext>
                  </a:extLst>
                </p:cNvPr>
                <p:cNvSpPr txBox="1"/>
                <p:nvPr/>
              </p:nvSpPr>
              <p:spPr>
                <a:xfrm>
                  <a:off x="1205487" y="4202064"/>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8" name="TextBox 37">
                  <a:extLst>
                    <a:ext uri="{FF2B5EF4-FFF2-40B4-BE49-F238E27FC236}">
                      <a16:creationId xmlns:a16="http://schemas.microsoft.com/office/drawing/2014/main" id="{C30ED220-3FA4-47D9-90F1-A3A8496512E4}"/>
                    </a:ext>
                  </a:extLst>
                </p:cNvPr>
                <p:cNvSpPr txBox="1">
                  <a:spLocks noRot="1" noChangeAspect="1" noMove="1" noResize="1" noEditPoints="1" noAdjustHandles="1" noChangeArrowheads="1" noChangeShapeType="1" noTextEdit="1"/>
                </p:cNvSpPr>
                <p:nvPr/>
              </p:nvSpPr>
              <p:spPr>
                <a:xfrm>
                  <a:off x="1205487" y="4202064"/>
                  <a:ext cx="66425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A5916F8-FFA3-47EF-BF8E-2BDE5363155A}"/>
                    </a:ext>
                  </a:extLst>
                </p:cNvPr>
                <p:cNvSpPr txBox="1"/>
                <p:nvPr/>
              </p:nvSpPr>
              <p:spPr>
                <a:xfrm>
                  <a:off x="1229191" y="4910262"/>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1</m:t>
                        </m:r>
                      </m:oMath>
                    </m:oMathPara>
                  </a14:m>
                  <a:endParaRPr lang="en-US" sz="3000" dirty="0">
                    <a:solidFill>
                      <a:schemeClr val="tx1"/>
                    </a:solidFill>
                  </a:endParaRPr>
                </a:p>
              </p:txBody>
            </p:sp>
          </mc:Choice>
          <mc:Fallback xmlns="">
            <p:sp>
              <p:nvSpPr>
                <p:cNvPr id="39" name="TextBox 38">
                  <a:extLst>
                    <a:ext uri="{FF2B5EF4-FFF2-40B4-BE49-F238E27FC236}">
                      <a16:creationId xmlns:a16="http://schemas.microsoft.com/office/drawing/2014/main" id="{0A5916F8-FFA3-47EF-BF8E-2BDE5363155A}"/>
                    </a:ext>
                  </a:extLst>
                </p:cNvPr>
                <p:cNvSpPr txBox="1">
                  <a:spLocks noRot="1" noChangeAspect="1" noMove="1" noResize="1" noEditPoints="1" noAdjustHandles="1" noChangeArrowheads="1" noChangeShapeType="1" noTextEdit="1"/>
                </p:cNvSpPr>
                <p:nvPr/>
              </p:nvSpPr>
              <p:spPr>
                <a:xfrm>
                  <a:off x="1229191" y="4910262"/>
                  <a:ext cx="664251" cy="55399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A7BBCEA-58D7-4383-AE0F-09BEFC673EB8}"/>
                    </a:ext>
                  </a:extLst>
                </p:cNvPr>
                <p:cNvSpPr txBox="1"/>
                <p:nvPr/>
              </p:nvSpPr>
              <p:spPr>
                <a:xfrm>
                  <a:off x="2259455" y="2792515"/>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2" name="TextBox 41">
                  <a:extLst>
                    <a:ext uri="{FF2B5EF4-FFF2-40B4-BE49-F238E27FC236}">
                      <a16:creationId xmlns:a16="http://schemas.microsoft.com/office/drawing/2014/main" id="{2A7BBCEA-58D7-4383-AE0F-09BEFC673EB8}"/>
                    </a:ext>
                  </a:extLst>
                </p:cNvPr>
                <p:cNvSpPr txBox="1">
                  <a:spLocks noRot="1" noChangeAspect="1" noMove="1" noResize="1" noEditPoints="1" noAdjustHandles="1" noChangeArrowheads="1" noChangeShapeType="1" noTextEdit="1"/>
                </p:cNvSpPr>
                <p:nvPr/>
              </p:nvSpPr>
              <p:spPr>
                <a:xfrm>
                  <a:off x="2259455" y="2792515"/>
                  <a:ext cx="66425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B74354E-D1FC-4436-9A7A-CA6F93EDC2A5}"/>
                    </a:ext>
                  </a:extLst>
                </p:cNvPr>
                <p:cNvSpPr txBox="1"/>
                <p:nvPr/>
              </p:nvSpPr>
              <p:spPr>
                <a:xfrm>
                  <a:off x="2259455" y="3473816"/>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3" name="TextBox 42">
                  <a:extLst>
                    <a:ext uri="{FF2B5EF4-FFF2-40B4-BE49-F238E27FC236}">
                      <a16:creationId xmlns:a16="http://schemas.microsoft.com/office/drawing/2014/main" id="{8B74354E-D1FC-4436-9A7A-CA6F93EDC2A5}"/>
                    </a:ext>
                  </a:extLst>
                </p:cNvPr>
                <p:cNvSpPr txBox="1">
                  <a:spLocks noRot="1" noChangeAspect="1" noMove="1" noResize="1" noEditPoints="1" noAdjustHandles="1" noChangeArrowheads="1" noChangeShapeType="1" noTextEdit="1"/>
                </p:cNvSpPr>
                <p:nvPr/>
              </p:nvSpPr>
              <p:spPr>
                <a:xfrm>
                  <a:off x="2259455" y="3473816"/>
                  <a:ext cx="664251" cy="5539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7C2D1B2-2456-41ED-94F1-0F8C055F106D}"/>
                    </a:ext>
                  </a:extLst>
                </p:cNvPr>
                <p:cNvSpPr txBox="1"/>
                <p:nvPr/>
              </p:nvSpPr>
              <p:spPr>
                <a:xfrm>
                  <a:off x="2259455" y="4221981"/>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4" name="TextBox 43">
                  <a:extLst>
                    <a:ext uri="{FF2B5EF4-FFF2-40B4-BE49-F238E27FC236}">
                      <a16:creationId xmlns:a16="http://schemas.microsoft.com/office/drawing/2014/main" id="{A7C2D1B2-2456-41ED-94F1-0F8C055F106D}"/>
                    </a:ext>
                  </a:extLst>
                </p:cNvPr>
                <p:cNvSpPr txBox="1">
                  <a:spLocks noRot="1" noChangeAspect="1" noMove="1" noResize="1" noEditPoints="1" noAdjustHandles="1" noChangeArrowheads="1" noChangeShapeType="1" noTextEdit="1"/>
                </p:cNvSpPr>
                <p:nvPr/>
              </p:nvSpPr>
              <p:spPr>
                <a:xfrm>
                  <a:off x="2259455" y="4221981"/>
                  <a:ext cx="66425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EDA23A3-2741-40AF-B450-1E5E7461AA49}"/>
                    </a:ext>
                  </a:extLst>
                </p:cNvPr>
                <p:cNvSpPr txBox="1"/>
                <p:nvPr/>
              </p:nvSpPr>
              <p:spPr>
                <a:xfrm>
                  <a:off x="2259454" y="4955202"/>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1</m:t>
                        </m:r>
                      </m:oMath>
                    </m:oMathPara>
                  </a14:m>
                  <a:endParaRPr lang="en-US" sz="3000" dirty="0">
                    <a:solidFill>
                      <a:schemeClr val="tx1"/>
                    </a:solidFill>
                  </a:endParaRPr>
                </a:p>
              </p:txBody>
            </p:sp>
          </mc:Choice>
          <mc:Fallback xmlns="">
            <p:sp>
              <p:nvSpPr>
                <p:cNvPr id="45" name="TextBox 44">
                  <a:extLst>
                    <a:ext uri="{FF2B5EF4-FFF2-40B4-BE49-F238E27FC236}">
                      <a16:creationId xmlns:a16="http://schemas.microsoft.com/office/drawing/2014/main" id="{6EDA23A3-2741-40AF-B450-1E5E7461AA49}"/>
                    </a:ext>
                  </a:extLst>
                </p:cNvPr>
                <p:cNvSpPr txBox="1">
                  <a:spLocks noRot="1" noChangeAspect="1" noMove="1" noResize="1" noEditPoints="1" noAdjustHandles="1" noChangeArrowheads="1" noChangeShapeType="1" noTextEdit="1"/>
                </p:cNvSpPr>
                <p:nvPr/>
              </p:nvSpPr>
              <p:spPr>
                <a:xfrm>
                  <a:off x="2259454" y="4955202"/>
                  <a:ext cx="664251" cy="55399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BD31E4E-5FAF-44FC-9E20-F2307DAD0F5A}"/>
                    </a:ext>
                  </a:extLst>
                </p:cNvPr>
                <p:cNvSpPr txBox="1"/>
                <p:nvPr/>
              </p:nvSpPr>
              <p:spPr>
                <a:xfrm>
                  <a:off x="1244180" y="5464260"/>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7" name="TextBox 46">
                  <a:extLst>
                    <a:ext uri="{FF2B5EF4-FFF2-40B4-BE49-F238E27FC236}">
                      <a16:creationId xmlns:a16="http://schemas.microsoft.com/office/drawing/2014/main" id="{ABD31E4E-5FAF-44FC-9E20-F2307DAD0F5A}"/>
                    </a:ext>
                  </a:extLst>
                </p:cNvPr>
                <p:cNvSpPr txBox="1">
                  <a:spLocks noRot="1" noChangeAspect="1" noMove="1" noResize="1" noEditPoints="1" noAdjustHandles="1" noChangeArrowheads="1" noChangeShapeType="1" noTextEdit="1"/>
                </p:cNvSpPr>
                <p:nvPr/>
              </p:nvSpPr>
              <p:spPr>
                <a:xfrm>
                  <a:off x="1244180" y="5464260"/>
                  <a:ext cx="664251" cy="553998"/>
                </a:xfrm>
                <a:prstGeom prst="rect">
                  <a:avLst/>
                </a:prstGeom>
                <a:blipFill>
                  <a:blip r:embed="rId15"/>
                  <a:stretch>
                    <a:fillRect/>
                  </a:stretch>
                </a:blipFill>
              </p:spPr>
              <p:txBody>
                <a:bodyPr/>
                <a:lstStyle/>
                <a:p>
                  <a:r>
                    <a:rPr lang="en-US">
                      <a:noFill/>
                    </a:rPr>
                    <a:t> </a:t>
                  </a:r>
                </a:p>
              </p:txBody>
            </p:sp>
          </mc:Fallback>
        </mc:AlternateContent>
      </p:grpSp>
      <p:cxnSp>
        <p:nvCxnSpPr>
          <p:cNvPr id="57" name="Straight Arrow Connector 56">
            <a:extLst>
              <a:ext uri="{FF2B5EF4-FFF2-40B4-BE49-F238E27FC236}">
                <a16:creationId xmlns:a16="http://schemas.microsoft.com/office/drawing/2014/main" id="{A207F993-D6C1-48E1-A2DD-C4C78EE4C87A}"/>
              </a:ext>
            </a:extLst>
          </p:cNvPr>
          <p:cNvCxnSpPr/>
          <p:nvPr/>
        </p:nvCxnSpPr>
        <p:spPr>
          <a:xfrm flipH="1">
            <a:off x="3681663" y="2466474"/>
            <a:ext cx="1491916" cy="603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D4F5C4A-2933-4DE9-BA43-37BDC2144E67}"/>
              </a:ext>
            </a:extLst>
          </p:cNvPr>
          <p:cNvCxnSpPr>
            <a:cxnSpLocks/>
          </p:cNvCxnSpPr>
          <p:nvPr/>
        </p:nvCxnSpPr>
        <p:spPr>
          <a:xfrm>
            <a:off x="6322401" y="2496065"/>
            <a:ext cx="1816983" cy="4797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4AA41BE6-AC23-41CB-AF25-048C717D81DC}"/>
              </a:ext>
            </a:extLst>
          </p:cNvPr>
          <p:cNvGrpSpPr/>
          <p:nvPr/>
        </p:nvGrpSpPr>
        <p:grpSpPr>
          <a:xfrm>
            <a:off x="6216751" y="2864295"/>
            <a:ext cx="6052520" cy="2548199"/>
            <a:chOff x="6348395" y="2915323"/>
            <a:chExt cx="6052520" cy="2548199"/>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1A566FB-5E56-412A-8FB5-E9F83628EE33}"/>
                    </a:ext>
                  </a:extLst>
                </p:cNvPr>
                <p:cNvSpPr txBox="1"/>
                <p:nvPr/>
              </p:nvSpPr>
              <p:spPr>
                <a:xfrm>
                  <a:off x="6433929" y="2915323"/>
                  <a:ext cx="558203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0.75  </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×2=0.5     </m:t>
                        </m:r>
                        <m:r>
                          <a:rPr lang="en-US" sz="4000" b="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m:t>
                        </m:r>
                      </m:oMath>
                    </m:oMathPara>
                  </a14:m>
                  <a:endParaRPr lang="en-US" sz="4000" dirty="0">
                    <a:solidFill>
                      <a:srgbClr val="0070C0"/>
                    </a:solidFill>
                  </a:endParaRPr>
                </a:p>
              </p:txBody>
            </p:sp>
          </mc:Choice>
          <mc:Fallback xmlns="">
            <p:sp>
              <p:nvSpPr>
                <p:cNvPr id="52" name="TextBox 51">
                  <a:extLst>
                    <a:ext uri="{FF2B5EF4-FFF2-40B4-BE49-F238E27FC236}">
                      <a16:creationId xmlns:a16="http://schemas.microsoft.com/office/drawing/2014/main" id="{21A566FB-5E56-412A-8FB5-E9F83628EE33}"/>
                    </a:ext>
                  </a:extLst>
                </p:cNvPr>
                <p:cNvSpPr txBox="1">
                  <a:spLocks noRot="1" noChangeAspect="1" noMove="1" noResize="1" noEditPoints="1" noAdjustHandles="1" noChangeArrowheads="1" noChangeShapeType="1" noTextEdit="1"/>
                </p:cNvSpPr>
                <p:nvPr/>
              </p:nvSpPr>
              <p:spPr>
                <a:xfrm>
                  <a:off x="6433929" y="2915323"/>
                  <a:ext cx="5582032" cy="70788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0A8F82-B0FF-4F98-8648-4F3499B3470E}"/>
                    </a:ext>
                  </a:extLst>
                </p:cNvPr>
                <p:cNvSpPr txBox="1"/>
                <p:nvPr/>
              </p:nvSpPr>
              <p:spPr>
                <a:xfrm>
                  <a:off x="6348395" y="3776082"/>
                  <a:ext cx="575310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0.5     </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×2=0.0      </m:t>
                        </m:r>
                        <m:r>
                          <a:rPr lang="en-US" sz="4000" b="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m:t>
                        </m:r>
                      </m:oMath>
                    </m:oMathPara>
                  </a14:m>
                  <a:endParaRPr lang="en-US" sz="4000" dirty="0">
                    <a:solidFill>
                      <a:srgbClr val="0070C0"/>
                    </a:solidFill>
                  </a:endParaRPr>
                </a:p>
              </p:txBody>
            </p:sp>
          </mc:Choice>
          <mc:Fallback xmlns="">
            <p:sp>
              <p:nvSpPr>
                <p:cNvPr id="56" name="TextBox 55">
                  <a:extLst>
                    <a:ext uri="{FF2B5EF4-FFF2-40B4-BE49-F238E27FC236}">
                      <a16:creationId xmlns:a16="http://schemas.microsoft.com/office/drawing/2014/main" id="{B50A8F82-B0FF-4F98-8648-4F3499B3470E}"/>
                    </a:ext>
                  </a:extLst>
                </p:cNvPr>
                <p:cNvSpPr txBox="1">
                  <a:spLocks noRot="1" noChangeAspect="1" noMove="1" noResize="1" noEditPoints="1" noAdjustHandles="1" noChangeArrowheads="1" noChangeShapeType="1" noTextEdit="1"/>
                </p:cNvSpPr>
                <p:nvPr/>
              </p:nvSpPr>
              <p:spPr>
                <a:xfrm>
                  <a:off x="6348395" y="3776082"/>
                  <a:ext cx="5753100" cy="70788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EF92D8-8408-4E1A-9625-560828F3D252}"/>
                    </a:ext>
                  </a:extLst>
                </p:cNvPr>
                <p:cNvSpPr txBox="1"/>
                <p:nvPr/>
              </p:nvSpPr>
              <p:spPr>
                <a:xfrm>
                  <a:off x="6647815" y="4581753"/>
                  <a:ext cx="575310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0       </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oMath>
                    </m:oMathPara>
                  </a14:m>
                  <a:endParaRPr lang="en-US" sz="4000" dirty="0">
                    <a:solidFill>
                      <a:srgbClr val="0070C0"/>
                    </a:solidFill>
                  </a:endParaRPr>
                </a:p>
              </p:txBody>
            </p:sp>
          </mc:Choice>
          <mc:Fallback xmlns="">
            <p:sp>
              <p:nvSpPr>
                <p:cNvPr id="61" name="TextBox 60">
                  <a:extLst>
                    <a:ext uri="{FF2B5EF4-FFF2-40B4-BE49-F238E27FC236}">
                      <a16:creationId xmlns:a16="http://schemas.microsoft.com/office/drawing/2014/main" id="{60EF92D8-8408-4E1A-9625-560828F3D252}"/>
                    </a:ext>
                  </a:extLst>
                </p:cNvPr>
                <p:cNvSpPr txBox="1">
                  <a:spLocks noRot="1" noChangeAspect="1" noMove="1" noResize="1" noEditPoints="1" noAdjustHandles="1" noChangeArrowheads="1" noChangeShapeType="1" noTextEdit="1"/>
                </p:cNvSpPr>
                <p:nvPr/>
              </p:nvSpPr>
              <p:spPr>
                <a:xfrm>
                  <a:off x="6647815" y="4581753"/>
                  <a:ext cx="5753100" cy="707886"/>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6998E75-F159-46B4-B8FC-366B5EAD8CD9}"/>
                    </a:ext>
                  </a:extLst>
                </p:cNvPr>
                <p:cNvSpPr txBox="1"/>
                <p:nvPr/>
              </p:nvSpPr>
              <p:spPr>
                <a:xfrm rot="357835">
                  <a:off x="7049239" y="4986468"/>
                  <a:ext cx="3082089" cy="4770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𝑠𝑡𝑜𝑝</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 </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𝑎𝑡</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 </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𝑧𝑒𝑟𝑜</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                                            </m:t>
                        </m:r>
                      </m:oMath>
                    </m:oMathPara>
                  </a14:m>
                  <a:endParaRPr lang="en-US" sz="2500" dirty="0">
                    <a:solidFill>
                      <a:srgbClr val="FF0000"/>
                    </a:solidFill>
                  </a:endParaRPr>
                </a:p>
              </p:txBody>
            </p:sp>
          </mc:Choice>
          <mc:Fallback xmlns="">
            <p:sp>
              <p:nvSpPr>
                <p:cNvPr id="62" name="TextBox 61">
                  <a:extLst>
                    <a:ext uri="{FF2B5EF4-FFF2-40B4-BE49-F238E27FC236}">
                      <a16:creationId xmlns:a16="http://schemas.microsoft.com/office/drawing/2014/main" id="{66998E75-F159-46B4-B8FC-366B5EAD8CD9}"/>
                    </a:ext>
                  </a:extLst>
                </p:cNvPr>
                <p:cNvSpPr txBox="1">
                  <a:spLocks noRot="1" noChangeAspect="1" noMove="1" noResize="1" noEditPoints="1" noAdjustHandles="1" noChangeArrowheads="1" noChangeShapeType="1" noTextEdit="1"/>
                </p:cNvSpPr>
                <p:nvPr/>
              </p:nvSpPr>
              <p:spPr>
                <a:xfrm rot="357835">
                  <a:off x="7049239" y="4986468"/>
                  <a:ext cx="3082089" cy="4770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3C58C12-0E7D-4445-A34A-BA996793E9AB}"/>
                    </a:ext>
                  </a:extLst>
                </p:cNvPr>
                <p:cNvSpPr txBox="1"/>
                <p:nvPr/>
              </p:nvSpPr>
              <p:spPr>
                <a:xfrm rot="793612">
                  <a:off x="9815374" y="4574943"/>
                  <a:ext cx="2459913" cy="707886"/>
                </a:xfrm>
                <a:prstGeom prst="rect">
                  <a:avLst/>
                </a:prstGeom>
                <a:noFill/>
              </p:spPr>
              <p:txBody>
                <a:bodyPr wrap="square">
                  <a:spAutoFit/>
                </a:bodyPr>
                <a:lstStyle/>
                <a:p>
                  <a14:m>
                    <m:oMath xmlns:m="http://schemas.openxmlformats.org/officeDocument/2006/math">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𝑤h𝑒𝑛</m:t>
                      </m:r>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 </m:t>
                      </m:r>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𝑎𝑛𝑠𝑤𝑒𝑟</m:t>
                      </m:r>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&gt;1,</m:t>
                      </m:r>
                    </m:oMath>
                  </a14:m>
                  <a:r>
                    <a:rPr lang="en-US" sz="2000" b="0" dirty="0">
                      <a:solidFill>
                        <a:srgbClr val="FF0000"/>
                      </a:solidFill>
                      <a:effectLst>
                        <a:outerShdw blurRad="38100" dist="38100" dir="2700000" algn="tl">
                          <a:srgbClr val="000000">
                            <a:alpha val="43137"/>
                          </a:srgbClr>
                        </a:outerShdw>
                      </a:effectLst>
                    </a:rPr>
                    <a:t>                 </a:t>
                  </a:r>
                  <a14:m>
                    <m:oMath xmlns:m="http://schemas.openxmlformats.org/officeDocument/2006/math">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𝑠𝑢𝑏𝑡𝑟𝑎𝑐𝑡</m:t>
                      </m:r>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 1 )                                            </m:t>
                      </m:r>
                    </m:oMath>
                  </a14:m>
                  <a:endParaRPr lang="en-US" sz="2000" dirty="0">
                    <a:solidFill>
                      <a:srgbClr val="FF0000"/>
                    </a:solidFill>
                  </a:endParaRPr>
                </a:p>
              </p:txBody>
            </p:sp>
          </mc:Choice>
          <mc:Fallback xmlns="">
            <p:sp>
              <p:nvSpPr>
                <p:cNvPr id="63" name="TextBox 62">
                  <a:extLst>
                    <a:ext uri="{FF2B5EF4-FFF2-40B4-BE49-F238E27FC236}">
                      <a16:creationId xmlns:a16="http://schemas.microsoft.com/office/drawing/2014/main" id="{33C58C12-0E7D-4445-A34A-BA996793E9AB}"/>
                    </a:ext>
                  </a:extLst>
                </p:cNvPr>
                <p:cNvSpPr txBox="1">
                  <a:spLocks noRot="1" noChangeAspect="1" noMove="1" noResize="1" noEditPoints="1" noAdjustHandles="1" noChangeArrowheads="1" noChangeShapeType="1" noTextEdit="1"/>
                </p:cNvSpPr>
                <p:nvPr/>
              </p:nvSpPr>
              <p:spPr>
                <a:xfrm rot="793612">
                  <a:off x="9815374" y="4574943"/>
                  <a:ext cx="2459913" cy="707886"/>
                </a:xfrm>
                <a:prstGeom prst="rect">
                  <a:avLst/>
                </a:prstGeom>
                <a:blipFill>
                  <a:blip r:embed="rId20"/>
                  <a:stretch>
                    <a:fillRect r="-49762" b="-20874"/>
                  </a:stretch>
                </a:blipFill>
              </p:spPr>
              <p:txBody>
                <a:bodyPr/>
                <a:lstStyle/>
                <a:p>
                  <a:r>
                    <a:rPr lang="en-US">
                      <a:noFill/>
                    </a:rPr>
                    <a:t> </a:t>
                  </a:r>
                </a:p>
              </p:txBody>
            </p:sp>
          </mc:Fallback>
        </mc:AlternateContent>
      </p:grpSp>
      <p:cxnSp>
        <p:nvCxnSpPr>
          <p:cNvPr id="64" name="Straight Arrow Connector 63">
            <a:extLst>
              <a:ext uri="{FF2B5EF4-FFF2-40B4-BE49-F238E27FC236}">
                <a16:creationId xmlns:a16="http://schemas.microsoft.com/office/drawing/2014/main" id="{2E67A491-5669-4CEF-8287-7A2A98437BDE}"/>
              </a:ext>
            </a:extLst>
          </p:cNvPr>
          <p:cNvCxnSpPr>
            <a:cxnSpLocks/>
          </p:cNvCxnSpPr>
          <p:nvPr/>
        </p:nvCxnSpPr>
        <p:spPr>
          <a:xfrm>
            <a:off x="2658539" y="5571321"/>
            <a:ext cx="780556" cy="6308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12F65D9-A0D3-476D-B708-AC6C9C961A9F}"/>
              </a:ext>
            </a:extLst>
          </p:cNvPr>
          <p:cNvCxnSpPr>
            <a:cxnSpLocks/>
          </p:cNvCxnSpPr>
          <p:nvPr/>
        </p:nvCxnSpPr>
        <p:spPr>
          <a:xfrm flipH="1">
            <a:off x="7142962" y="5712952"/>
            <a:ext cx="762731" cy="5114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5715AF7A-213F-43FA-A088-39BB145E45B2}"/>
                  </a:ext>
                </a:extLst>
              </p:cNvPr>
              <p:cNvSpPr txBox="1"/>
              <p:nvPr/>
            </p:nvSpPr>
            <p:spPr>
              <a:xfrm>
                <a:off x="3681663" y="5741259"/>
                <a:ext cx="2709472" cy="8617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5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100</m:t>
                      </m:r>
                      <m:r>
                        <a:rPr lang="en-US" sz="5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0.11</m:t>
                      </m:r>
                    </m:oMath>
                  </m:oMathPara>
                </a14:m>
                <a:endParaRPr lang="en-US" sz="5000" dirty="0"/>
              </a:p>
            </p:txBody>
          </p:sp>
        </mc:Choice>
        <mc:Fallback>
          <p:sp>
            <p:nvSpPr>
              <p:cNvPr id="66" name="TextBox 65">
                <a:extLst>
                  <a:ext uri="{FF2B5EF4-FFF2-40B4-BE49-F238E27FC236}">
                    <a16:creationId xmlns:a16="http://schemas.microsoft.com/office/drawing/2014/main" id="{5715AF7A-213F-43FA-A088-39BB145E45B2}"/>
                  </a:ext>
                </a:extLst>
              </p:cNvPr>
              <p:cNvSpPr txBox="1">
                <a:spLocks noRot="1" noChangeAspect="1" noMove="1" noResize="1" noEditPoints="1" noAdjustHandles="1" noChangeArrowheads="1" noChangeShapeType="1" noTextEdit="1"/>
              </p:cNvSpPr>
              <p:nvPr/>
            </p:nvSpPr>
            <p:spPr>
              <a:xfrm>
                <a:off x="3681663" y="5741259"/>
                <a:ext cx="2709472" cy="861774"/>
              </a:xfrm>
              <a:prstGeom prst="rect">
                <a:avLst/>
              </a:prstGeom>
              <a:blipFill>
                <a:blip r:embed="rId2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323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par>
                                <p:cTn id="19" presetID="10"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A595F6-9155-4FE8-B232-1D2E106EAA4F}"/>
              </a:ext>
            </a:extLst>
          </p:cNvPr>
          <p:cNvPicPr>
            <a:picLocks noChangeAspect="1"/>
          </p:cNvPicPr>
          <p:nvPr/>
        </p:nvPicPr>
        <p:blipFill>
          <a:blip r:embed="rId2"/>
          <a:stretch>
            <a:fillRect/>
          </a:stretch>
        </p:blipFill>
        <p:spPr>
          <a:xfrm>
            <a:off x="2531778" y="1171062"/>
            <a:ext cx="9486900" cy="4984230"/>
          </a:xfrm>
          <a:prstGeom prst="rect">
            <a:avLst/>
          </a:prstGeom>
        </p:spPr>
      </p:pic>
      <p:pic>
        <p:nvPicPr>
          <p:cNvPr id="8" name="Picture 7">
            <a:extLst>
              <a:ext uri="{FF2B5EF4-FFF2-40B4-BE49-F238E27FC236}">
                <a16:creationId xmlns:a16="http://schemas.microsoft.com/office/drawing/2014/main" id="{53214C1E-1CDC-4CD5-9B65-54D0A23E8F94}"/>
              </a:ext>
            </a:extLst>
          </p:cNvPr>
          <p:cNvPicPr>
            <a:picLocks noChangeAspect="1"/>
          </p:cNvPicPr>
          <p:nvPr/>
        </p:nvPicPr>
        <p:blipFill>
          <a:blip r:embed="rId3"/>
          <a:stretch>
            <a:fillRect/>
          </a:stretch>
        </p:blipFill>
        <p:spPr>
          <a:xfrm>
            <a:off x="931122" y="702708"/>
            <a:ext cx="10218507" cy="244056"/>
          </a:xfrm>
          <a:prstGeom prst="rect">
            <a:avLst/>
          </a:prstGeom>
        </p:spPr>
      </p:pic>
      <p:sp>
        <p:nvSpPr>
          <p:cNvPr id="12" name="TextBox 11">
            <a:extLst>
              <a:ext uri="{FF2B5EF4-FFF2-40B4-BE49-F238E27FC236}">
                <a16:creationId xmlns:a16="http://schemas.microsoft.com/office/drawing/2014/main" id="{3221F632-904F-4A9E-8BE8-F5A4B280893B}"/>
              </a:ext>
            </a:extLst>
          </p:cNvPr>
          <p:cNvSpPr txBox="1"/>
          <p:nvPr/>
        </p:nvSpPr>
        <p:spPr>
          <a:xfrm>
            <a:off x="1837592" y="75362"/>
            <a:ext cx="8516815" cy="840230"/>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4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Scientific Notation</a:t>
            </a:r>
          </a:p>
        </p:txBody>
      </p:sp>
      <p:sp>
        <p:nvSpPr>
          <p:cNvPr id="6" name="TextBox 5">
            <a:extLst>
              <a:ext uri="{FF2B5EF4-FFF2-40B4-BE49-F238E27FC236}">
                <a16:creationId xmlns:a16="http://schemas.microsoft.com/office/drawing/2014/main" id="{265DFD68-7C59-4EE6-86C7-DCC9B51A376D}"/>
              </a:ext>
            </a:extLst>
          </p:cNvPr>
          <p:cNvSpPr txBox="1"/>
          <p:nvPr/>
        </p:nvSpPr>
        <p:spPr>
          <a:xfrm>
            <a:off x="676289" y="2555181"/>
            <a:ext cx="4450347" cy="2215991"/>
          </a:xfrm>
          <a:prstGeom prst="rect">
            <a:avLst/>
          </a:prstGeom>
          <a:noFill/>
        </p:spPr>
        <p:txBody>
          <a:bodyPr wrap="square">
            <a:spAutoFit/>
          </a:bodyPr>
          <a:lstStyle/>
          <a:p>
            <a:pPr algn="just"/>
            <a:r>
              <a:rPr lang="en-US" sz="2300" dirty="0">
                <a:solidFill>
                  <a:srgbClr val="0070C0"/>
                </a:solidFill>
              </a:rPr>
              <a:t>Scientific notation is a way to make these numbers easier to work with. In scientific notation, you move the decimal place until you have a number between 1 and 10</a:t>
            </a:r>
          </a:p>
        </p:txBody>
      </p:sp>
    </p:spTree>
    <p:extLst>
      <p:ext uri="{BB962C8B-B14F-4D97-AF65-F5344CB8AC3E}">
        <p14:creationId xmlns:p14="http://schemas.microsoft.com/office/powerpoint/2010/main" val="256086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F92C18-3884-47EB-967C-976CE4BCCF2E}"/>
              </a:ext>
            </a:extLst>
          </p:cNvPr>
          <p:cNvPicPr>
            <a:picLocks noChangeAspect="1"/>
          </p:cNvPicPr>
          <p:nvPr/>
        </p:nvPicPr>
        <p:blipFill>
          <a:blip r:embed="rId2"/>
          <a:stretch>
            <a:fillRect/>
          </a:stretch>
        </p:blipFill>
        <p:spPr>
          <a:xfrm>
            <a:off x="886656" y="845580"/>
            <a:ext cx="10218507" cy="244056"/>
          </a:xfrm>
          <a:prstGeom prst="rect">
            <a:avLst/>
          </a:prstGeom>
        </p:spPr>
      </p:pic>
      <p:sp>
        <p:nvSpPr>
          <p:cNvPr id="5" name="Text Placeholder 1">
            <a:extLst>
              <a:ext uri="{FF2B5EF4-FFF2-40B4-BE49-F238E27FC236}">
                <a16:creationId xmlns:a16="http://schemas.microsoft.com/office/drawing/2014/main" id="{D610F48E-4A62-4117-9215-535BEEB037E5}"/>
              </a:ext>
            </a:extLst>
          </p:cNvPr>
          <p:cNvSpPr txBox="1">
            <a:spLocks/>
          </p:cNvSpPr>
          <p:nvPr/>
        </p:nvSpPr>
        <p:spPr>
          <a:xfrm>
            <a:off x="1827834" y="162052"/>
            <a:ext cx="8191500"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4400" dirty="0">
                <a:latin typeface="+mj-lt"/>
                <a:ea typeface="+mj-ea"/>
                <a:cs typeface="+mj-cs"/>
              </a:rPr>
              <a:t>Scientific Notation (in Decimal)</a:t>
            </a:r>
          </a:p>
        </p:txBody>
      </p:sp>
      <p:grpSp>
        <p:nvGrpSpPr>
          <p:cNvPr id="2" name="Group 1">
            <a:extLst>
              <a:ext uri="{FF2B5EF4-FFF2-40B4-BE49-F238E27FC236}">
                <a16:creationId xmlns:a16="http://schemas.microsoft.com/office/drawing/2014/main" id="{4187CAF8-0107-4C3A-A54D-E4040647AC94}"/>
              </a:ext>
            </a:extLst>
          </p:cNvPr>
          <p:cNvGrpSpPr/>
          <p:nvPr/>
        </p:nvGrpSpPr>
        <p:grpSpPr>
          <a:xfrm>
            <a:off x="759656" y="1119981"/>
            <a:ext cx="8648700" cy="4618037"/>
            <a:chOff x="703385" y="1591181"/>
            <a:chExt cx="8648700" cy="4618037"/>
          </a:xfrm>
        </p:grpSpPr>
        <p:sp>
          <p:nvSpPr>
            <p:cNvPr id="8" name="Rectangle 3">
              <a:extLst>
                <a:ext uri="{FF2B5EF4-FFF2-40B4-BE49-F238E27FC236}">
                  <a16:creationId xmlns:a16="http://schemas.microsoft.com/office/drawing/2014/main" id="{7B49A77E-0079-4DB2-B92C-5B9871C85FF0}"/>
                </a:ext>
              </a:extLst>
            </p:cNvPr>
            <p:cNvSpPr>
              <a:spLocks noChangeArrowheads="1"/>
            </p:cNvSpPr>
            <p:nvPr/>
          </p:nvSpPr>
          <p:spPr bwMode="auto">
            <a:xfrm>
              <a:off x="3294185" y="2450018"/>
              <a:ext cx="2444580" cy="46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3200" b="1" dirty="0">
                  <a:solidFill>
                    <a:schemeClr val="tx1"/>
                  </a:solidFill>
                </a:rPr>
                <a:t>6</a:t>
              </a:r>
              <a:r>
                <a:rPr lang="en-US" altLang="en-US" sz="3200" b="1" dirty="0">
                  <a:solidFill>
                    <a:srgbClr val="FF0000"/>
                  </a:solidFill>
                </a:rPr>
                <a:t>.</a:t>
              </a:r>
              <a:r>
                <a:rPr lang="en-US" altLang="en-US" sz="3200" b="1" dirty="0">
                  <a:solidFill>
                    <a:schemeClr val="tx1"/>
                  </a:solidFill>
                </a:rPr>
                <a:t>02</a:t>
              </a:r>
              <a:r>
                <a:rPr lang="en-US" altLang="en-US" sz="3200" b="1" baseline="-25000" dirty="0">
                  <a:solidFill>
                    <a:srgbClr val="FF0000"/>
                  </a:solidFill>
                </a:rPr>
                <a:t>10</a:t>
              </a:r>
              <a:r>
                <a:rPr lang="en-US" altLang="en-US" sz="3200" b="1" dirty="0">
                  <a:solidFill>
                    <a:schemeClr val="tx1"/>
                  </a:solidFill>
                </a:rPr>
                <a:t> x </a:t>
              </a:r>
              <a:r>
                <a:rPr lang="en-US" altLang="en-US" sz="3200" b="1" dirty="0">
                  <a:solidFill>
                    <a:srgbClr val="FF0000"/>
                  </a:solidFill>
                </a:rPr>
                <a:t>10</a:t>
              </a:r>
              <a:r>
                <a:rPr lang="en-US" altLang="en-US" sz="3200" b="1" baseline="30000" dirty="0">
                  <a:solidFill>
                    <a:schemeClr val="tx1"/>
                  </a:solidFill>
                </a:rPr>
                <a:t>23</a:t>
              </a:r>
              <a:endParaRPr lang="en-US" altLang="en-US" sz="3200" b="1" dirty="0">
                <a:solidFill>
                  <a:schemeClr val="tx1"/>
                </a:solidFill>
              </a:endParaRPr>
            </a:p>
          </p:txBody>
        </p:sp>
        <p:grpSp>
          <p:nvGrpSpPr>
            <p:cNvPr id="9" name="Group 4">
              <a:extLst>
                <a:ext uri="{FF2B5EF4-FFF2-40B4-BE49-F238E27FC236}">
                  <a16:creationId xmlns:a16="http://schemas.microsoft.com/office/drawing/2014/main" id="{5ADB40DB-29DC-435F-9F3D-08F5C767F5AC}"/>
                </a:ext>
              </a:extLst>
            </p:cNvPr>
            <p:cNvGrpSpPr>
              <a:grpSpLocks/>
            </p:cNvGrpSpPr>
            <p:nvPr/>
          </p:nvGrpSpPr>
          <p:grpSpPr bwMode="auto">
            <a:xfrm>
              <a:off x="5264273" y="2800857"/>
              <a:ext cx="2490788" cy="863601"/>
              <a:chOff x="2873" y="1285"/>
              <a:chExt cx="1569" cy="544"/>
            </a:xfrm>
          </p:grpSpPr>
          <p:sp>
            <p:nvSpPr>
              <p:cNvPr id="10" name="Rectangle 5">
                <a:extLst>
                  <a:ext uri="{FF2B5EF4-FFF2-40B4-BE49-F238E27FC236}">
                    <a16:creationId xmlns:a16="http://schemas.microsoft.com/office/drawing/2014/main" id="{E7404346-D692-4C3C-B250-FA6D28087F24}"/>
                  </a:ext>
                </a:extLst>
              </p:cNvPr>
              <p:cNvSpPr>
                <a:spLocks noChangeArrowheads="1"/>
              </p:cNvSpPr>
              <p:nvPr/>
            </p:nvSpPr>
            <p:spPr bwMode="auto">
              <a:xfrm>
                <a:off x="2928" y="1536"/>
                <a:ext cx="1514"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3200" b="1" dirty="0">
                    <a:solidFill>
                      <a:schemeClr val="tx1"/>
                    </a:solidFill>
                  </a:rPr>
                  <a:t>radix (base)</a:t>
                </a:r>
              </a:p>
            </p:txBody>
          </p:sp>
          <p:sp>
            <p:nvSpPr>
              <p:cNvPr id="11" name="Line 6">
                <a:extLst>
                  <a:ext uri="{FF2B5EF4-FFF2-40B4-BE49-F238E27FC236}">
                    <a16:creationId xmlns:a16="http://schemas.microsoft.com/office/drawing/2014/main" id="{EDBCB825-D35B-46C2-8552-064BF16C8ABD}"/>
                  </a:ext>
                </a:extLst>
              </p:cNvPr>
              <p:cNvSpPr>
                <a:spLocks noChangeShapeType="1"/>
              </p:cNvSpPr>
              <p:nvPr/>
            </p:nvSpPr>
            <p:spPr bwMode="auto">
              <a:xfrm>
                <a:off x="2873" y="1285"/>
                <a:ext cx="232" cy="28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 name="Group 7">
              <a:extLst>
                <a:ext uri="{FF2B5EF4-FFF2-40B4-BE49-F238E27FC236}">
                  <a16:creationId xmlns:a16="http://schemas.microsoft.com/office/drawing/2014/main" id="{9633DD33-C3A4-4D4B-AF06-F5881BF1CF3A}"/>
                </a:ext>
              </a:extLst>
            </p:cNvPr>
            <p:cNvGrpSpPr>
              <a:grpSpLocks/>
            </p:cNvGrpSpPr>
            <p:nvPr/>
          </p:nvGrpSpPr>
          <p:grpSpPr bwMode="auto">
            <a:xfrm>
              <a:off x="2151185" y="2818319"/>
              <a:ext cx="2768601" cy="927101"/>
              <a:chOff x="912" y="1296"/>
              <a:chExt cx="1744" cy="584"/>
            </a:xfrm>
          </p:grpSpPr>
          <p:sp>
            <p:nvSpPr>
              <p:cNvPr id="13" name="Rectangle 8">
                <a:extLst>
                  <a:ext uri="{FF2B5EF4-FFF2-40B4-BE49-F238E27FC236}">
                    <a16:creationId xmlns:a16="http://schemas.microsoft.com/office/drawing/2014/main" id="{60F3B7AD-F2DF-485B-8CA5-79229BB56315}"/>
                  </a:ext>
                </a:extLst>
              </p:cNvPr>
              <p:cNvSpPr>
                <a:spLocks noChangeArrowheads="1"/>
              </p:cNvSpPr>
              <p:nvPr/>
            </p:nvSpPr>
            <p:spPr bwMode="auto">
              <a:xfrm>
                <a:off x="912" y="1584"/>
                <a:ext cx="174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3200" b="1" dirty="0">
                    <a:solidFill>
                      <a:srgbClr val="FF0000"/>
                    </a:solidFill>
                  </a:rPr>
                  <a:t>decimal point</a:t>
                </a:r>
              </a:p>
            </p:txBody>
          </p:sp>
          <p:sp>
            <p:nvSpPr>
              <p:cNvPr id="14" name="Line 9">
                <a:extLst>
                  <a:ext uri="{FF2B5EF4-FFF2-40B4-BE49-F238E27FC236}">
                    <a16:creationId xmlns:a16="http://schemas.microsoft.com/office/drawing/2014/main" id="{A03F0C63-0688-4899-B80A-975BD494E2F9}"/>
                  </a:ext>
                </a:extLst>
              </p:cNvPr>
              <p:cNvSpPr>
                <a:spLocks noChangeShapeType="1"/>
              </p:cNvSpPr>
              <p:nvPr/>
            </p:nvSpPr>
            <p:spPr bwMode="auto">
              <a:xfrm>
                <a:off x="1851" y="1296"/>
                <a:ext cx="0" cy="288"/>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 name="Group 10">
              <a:extLst>
                <a:ext uri="{FF2B5EF4-FFF2-40B4-BE49-F238E27FC236}">
                  <a16:creationId xmlns:a16="http://schemas.microsoft.com/office/drawing/2014/main" id="{50A84829-04F8-4BA9-925D-C6961AA88FD6}"/>
                </a:ext>
              </a:extLst>
            </p:cNvPr>
            <p:cNvGrpSpPr>
              <a:grpSpLocks/>
            </p:cNvGrpSpPr>
            <p:nvPr/>
          </p:nvGrpSpPr>
          <p:grpSpPr bwMode="auto">
            <a:xfrm>
              <a:off x="703385" y="1599118"/>
              <a:ext cx="2590800" cy="1066801"/>
              <a:chOff x="0" y="528"/>
              <a:chExt cx="1632" cy="672"/>
            </a:xfrm>
          </p:grpSpPr>
          <p:sp>
            <p:nvSpPr>
              <p:cNvPr id="16" name="Rectangle 11">
                <a:extLst>
                  <a:ext uri="{FF2B5EF4-FFF2-40B4-BE49-F238E27FC236}">
                    <a16:creationId xmlns:a16="http://schemas.microsoft.com/office/drawing/2014/main" id="{8B39C918-5AE6-4ACC-8A40-6C05A64804CA}"/>
                  </a:ext>
                </a:extLst>
              </p:cNvPr>
              <p:cNvSpPr>
                <a:spLocks noChangeArrowheads="1"/>
              </p:cNvSpPr>
              <p:nvPr/>
            </p:nvSpPr>
            <p:spPr bwMode="auto">
              <a:xfrm>
                <a:off x="432" y="816"/>
                <a:ext cx="118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3200" b="1" dirty="0">
                    <a:solidFill>
                      <a:schemeClr val="tx1"/>
                    </a:solidFill>
                  </a:rPr>
                  <a:t>mantissa</a:t>
                </a:r>
                <a:endParaRPr lang="en-US" altLang="en-US" sz="3200" b="1" i="1" dirty="0">
                  <a:solidFill>
                    <a:schemeClr val="tx1"/>
                  </a:solidFill>
                </a:endParaRPr>
              </a:p>
            </p:txBody>
          </p:sp>
          <p:sp>
            <p:nvSpPr>
              <p:cNvPr id="17" name="Line 12">
                <a:extLst>
                  <a:ext uri="{FF2B5EF4-FFF2-40B4-BE49-F238E27FC236}">
                    <a16:creationId xmlns:a16="http://schemas.microsoft.com/office/drawing/2014/main" id="{B1C09BB3-2832-4427-9EDC-D957526CE7D5}"/>
                  </a:ext>
                </a:extLst>
              </p:cNvPr>
              <p:cNvSpPr>
                <a:spLocks noChangeShapeType="1"/>
              </p:cNvSpPr>
              <p:nvPr/>
            </p:nvSpPr>
            <p:spPr bwMode="auto">
              <a:xfrm flipH="1" flipV="1">
                <a:off x="1200" y="1056"/>
                <a:ext cx="432" cy="144"/>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Rectangle 13">
                <a:extLst>
                  <a:ext uri="{FF2B5EF4-FFF2-40B4-BE49-F238E27FC236}">
                    <a16:creationId xmlns:a16="http://schemas.microsoft.com/office/drawing/2014/main" id="{2C1D3823-965B-41FA-BE8E-8F52E4D299A1}"/>
                  </a:ext>
                </a:extLst>
              </p:cNvPr>
              <p:cNvSpPr>
                <a:spLocks noChangeArrowheads="1"/>
              </p:cNvSpPr>
              <p:nvPr/>
            </p:nvSpPr>
            <p:spPr bwMode="auto">
              <a:xfrm>
                <a:off x="0" y="528"/>
                <a:ext cx="80"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endParaRPr lang="en-US" altLang="en-US" sz="3200" b="1">
                  <a:solidFill>
                    <a:schemeClr val="tx1"/>
                  </a:solidFill>
                </a:endParaRPr>
              </a:p>
            </p:txBody>
          </p:sp>
        </p:grpSp>
        <p:grpSp>
          <p:nvGrpSpPr>
            <p:cNvPr id="19" name="Group 14">
              <a:extLst>
                <a:ext uri="{FF2B5EF4-FFF2-40B4-BE49-F238E27FC236}">
                  <a16:creationId xmlns:a16="http://schemas.microsoft.com/office/drawing/2014/main" id="{C11B1030-CA96-42EA-940C-C289DA41D1C6}"/>
                </a:ext>
              </a:extLst>
            </p:cNvPr>
            <p:cNvGrpSpPr>
              <a:grpSpLocks/>
            </p:cNvGrpSpPr>
            <p:nvPr/>
          </p:nvGrpSpPr>
          <p:grpSpPr bwMode="auto">
            <a:xfrm>
              <a:off x="5669087" y="1591181"/>
              <a:ext cx="2373314" cy="801687"/>
              <a:chOff x="3128" y="523"/>
              <a:chExt cx="1495" cy="505"/>
            </a:xfrm>
          </p:grpSpPr>
          <p:sp>
            <p:nvSpPr>
              <p:cNvPr id="20" name="Line 15">
                <a:extLst>
                  <a:ext uri="{FF2B5EF4-FFF2-40B4-BE49-F238E27FC236}">
                    <a16:creationId xmlns:a16="http://schemas.microsoft.com/office/drawing/2014/main" id="{7BA560B3-D537-4844-88E2-E47263723B66}"/>
                  </a:ext>
                </a:extLst>
              </p:cNvPr>
              <p:cNvSpPr>
                <a:spLocks noChangeShapeType="1"/>
              </p:cNvSpPr>
              <p:nvPr/>
            </p:nvSpPr>
            <p:spPr bwMode="auto">
              <a:xfrm flipV="1">
                <a:off x="3128" y="884"/>
                <a:ext cx="336" cy="144"/>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1" name="Group 16">
                <a:extLst>
                  <a:ext uri="{FF2B5EF4-FFF2-40B4-BE49-F238E27FC236}">
                    <a16:creationId xmlns:a16="http://schemas.microsoft.com/office/drawing/2014/main" id="{267D6128-EB6A-40EB-BB20-1AF83E8F25E0}"/>
                  </a:ext>
                </a:extLst>
              </p:cNvPr>
              <p:cNvGrpSpPr>
                <a:grpSpLocks/>
              </p:cNvGrpSpPr>
              <p:nvPr/>
            </p:nvGrpSpPr>
            <p:grpSpPr bwMode="auto">
              <a:xfrm>
                <a:off x="3408" y="523"/>
                <a:ext cx="1215" cy="408"/>
                <a:chOff x="3408" y="523"/>
                <a:chExt cx="1215" cy="408"/>
              </a:xfrm>
            </p:grpSpPr>
            <p:sp>
              <p:nvSpPr>
                <p:cNvPr id="22" name="Rectangle 17">
                  <a:extLst>
                    <a:ext uri="{FF2B5EF4-FFF2-40B4-BE49-F238E27FC236}">
                      <a16:creationId xmlns:a16="http://schemas.microsoft.com/office/drawing/2014/main" id="{318D4AB4-E4C1-4703-AF4F-1D284E7DB36F}"/>
                    </a:ext>
                  </a:extLst>
                </p:cNvPr>
                <p:cNvSpPr>
                  <a:spLocks noChangeArrowheads="1"/>
                </p:cNvSpPr>
                <p:nvPr/>
              </p:nvSpPr>
              <p:spPr bwMode="auto">
                <a:xfrm>
                  <a:off x="3408" y="638"/>
                  <a:ext cx="121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3200" b="1" dirty="0">
                      <a:solidFill>
                        <a:schemeClr val="tx1"/>
                      </a:solidFill>
                    </a:rPr>
                    <a:t>exponent</a:t>
                  </a:r>
                  <a:endParaRPr lang="en-US" altLang="en-US" sz="3200" b="1" i="1" dirty="0">
                    <a:solidFill>
                      <a:schemeClr val="tx1"/>
                    </a:solidFill>
                  </a:endParaRPr>
                </a:p>
              </p:txBody>
            </p:sp>
            <p:sp>
              <p:nvSpPr>
                <p:cNvPr id="23" name="Rectangle 18">
                  <a:extLst>
                    <a:ext uri="{FF2B5EF4-FFF2-40B4-BE49-F238E27FC236}">
                      <a16:creationId xmlns:a16="http://schemas.microsoft.com/office/drawing/2014/main" id="{88E21799-26EC-4AF5-99F5-C644D2B38F25}"/>
                    </a:ext>
                  </a:extLst>
                </p:cNvPr>
                <p:cNvSpPr>
                  <a:spLocks noChangeArrowheads="1"/>
                </p:cNvSpPr>
                <p:nvPr/>
              </p:nvSpPr>
              <p:spPr bwMode="auto">
                <a:xfrm>
                  <a:off x="3408" y="523"/>
                  <a:ext cx="80"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endParaRPr lang="en-US" altLang="en-US" sz="3200" b="1">
                    <a:solidFill>
                      <a:schemeClr val="tx1"/>
                    </a:solidFill>
                  </a:endParaRPr>
                </a:p>
              </p:txBody>
            </p:sp>
          </p:grpSp>
        </p:grpSp>
        <p:sp>
          <p:nvSpPr>
            <p:cNvPr id="24" name="Rectangle 19">
              <a:extLst>
                <a:ext uri="{FF2B5EF4-FFF2-40B4-BE49-F238E27FC236}">
                  <a16:creationId xmlns:a16="http://schemas.microsoft.com/office/drawing/2014/main" id="{106026F6-B600-4619-85FA-57D695CC05C4}"/>
                </a:ext>
              </a:extLst>
            </p:cNvPr>
            <p:cNvSpPr txBox="1">
              <a:spLocks noChangeArrowheads="1"/>
            </p:cNvSpPr>
            <p:nvPr/>
          </p:nvSpPr>
          <p:spPr>
            <a:xfrm>
              <a:off x="1160585" y="4113718"/>
              <a:ext cx="8191500" cy="2095500"/>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70000"/>
                </a:spcBef>
                <a:tabLst>
                  <a:tab pos="4406900" algn="l"/>
                </a:tabLst>
              </a:pPr>
              <a:r>
                <a:rPr lang="en-US" altLang="en-US" sz="2400" dirty="0"/>
                <a:t>Normalized form: no leadings 0s </a:t>
              </a:r>
              <a:br>
                <a:rPr lang="en-US" altLang="en-US" sz="2400" dirty="0"/>
              </a:br>
              <a:r>
                <a:rPr lang="en-US" altLang="en-US" sz="2400" dirty="0"/>
                <a:t>(</a:t>
              </a:r>
              <a:r>
                <a:rPr lang="en-US" altLang="en-US" sz="2400" b="1" dirty="0">
                  <a:solidFill>
                    <a:srgbClr val="FF0000"/>
                  </a:solidFill>
                </a:rPr>
                <a:t>exactly one digit to left of decimal point</a:t>
              </a:r>
              <a:r>
                <a:rPr lang="en-US" altLang="en-US" sz="2400" dirty="0"/>
                <a:t>)</a:t>
              </a:r>
            </a:p>
            <a:p>
              <a:pPr>
                <a:lnSpc>
                  <a:spcPct val="70000"/>
                </a:lnSpc>
                <a:spcBef>
                  <a:spcPct val="70000"/>
                </a:spcBef>
                <a:tabLst>
                  <a:tab pos="4406900" algn="l"/>
                </a:tabLst>
              </a:pPr>
              <a:r>
                <a:rPr lang="en-US" altLang="en-US" sz="2400" dirty="0"/>
                <a:t>Alternatives to representing 1/1,000,000,000</a:t>
              </a:r>
            </a:p>
            <a:p>
              <a:pPr lvl="1">
                <a:lnSpc>
                  <a:spcPct val="70000"/>
                </a:lnSpc>
                <a:spcBef>
                  <a:spcPct val="70000"/>
                </a:spcBef>
                <a:tabLst>
                  <a:tab pos="4406900" algn="l"/>
                </a:tabLst>
              </a:pPr>
              <a:r>
                <a:rPr lang="en-US" altLang="en-US" dirty="0">
                  <a:solidFill>
                    <a:srgbClr val="0070C0"/>
                  </a:solidFill>
                </a:rPr>
                <a:t>Normalized: 	1.0 x 10</a:t>
              </a:r>
              <a:r>
                <a:rPr lang="en-US" altLang="en-US" baseline="30000" dirty="0">
                  <a:solidFill>
                    <a:srgbClr val="0070C0"/>
                  </a:solidFill>
                </a:rPr>
                <a:t>-9</a:t>
              </a:r>
              <a:endParaRPr lang="en-US" altLang="en-US" dirty="0">
                <a:solidFill>
                  <a:srgbClr val="0070C0"/>
                </a:solidFill>
              </a:endParaRPr>
            </a:p>
            <a:p>
              <a:pPr lvl="1">
                <a:lnSpc>
                  <a:spcPct val="70000"/>
                </a:lnSpc>
                <a:spcBef>
                  <a:spcPct val="70000"/>
                </a:spcBef>
                <a:tabLst>
                  <a:tab pos="4406900" algn="l"/>
                </a:tabLst>
              </a:pPr>
              <a:r>
                <a:rPr lang="en-US" altLang="en-US" dirty="0"/>
                <a:t>Not normalized: 	0.1 x 10</a:t>
              </a:r>
              <a:r>
                <a:rPr lang="en-US" altLang="en-US" baseline="30000" dirty="0"/>
                <a:t>-8</a:t>
              </a:r>
              <a:r>
                <a:rPr lang="en-US" altLang="en-US" dirty="0"/>
                <a:t>,  10.0 x 10</a:t>
              </a:r>
              <a:r>
                <a:rPr lang="en-US" altLang="en-US" baseline="30000" dirty="0"/>
                <a:t>-10</a:t>
              </a:r>
              <a:r>
                <a:rPr lang="en-US" altLang="en-US" dirty="0"/>
                <a:t> </a:t>
              </a:r>
            </a:p>
          </p:txBody>
        </p:sp>
      </p:grpSp>
    </p:spTree>
    <p:extLst>
      <p:ext uri="{BB962C8B-B14F-4D97-AF65-F5344CB8AC3E}">
        <p14:creationId xmlns:p14="http://schemas.microsoft.com/office/powerpoint/2010/main" val="1171239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FB30F72-69CE-4861-9C72-62DAE57EE47C}"/>
              </a:ext>
            </a:extLst>
          </p:cNvPr>
          <p:cNvSpPr txBox="1">
            <a:spLocks noChangeArrowheads="1"/>
          </p:cNvSpPr>
          <p:nvPr/>
        </p:nvSpPr>
        <p:spPr>
          <a:xfrm>
            <a:off x="1499016" y="40768"/>
            <a:ext cx="9042791" cy="868362"/>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dirty="0"/>
              <a:t>Scientific Notation (in Binary)</a:t>
            </a:r>
          </a:p>
        </p:txBody>
      </p:sp>
      <p:sp>
        <p:nvSpPr>
          <p:cNvPr id="3" name="Rectangle 3">
            <a:extLst>
              <a:ext uri="{FF2B5EF4-FFF2-40B4-BE49-F238E27FC236}">
                <a16:creationId xmlns:a16="http://schemas.microsoft.com/office/drawing/2014/main" id="{DB90F8B2-8077-425A-94CD-2787B58E0621}"/>
              </a:ext>
            </a:extLst>
          </p:cNvPr>
          <p:cNvSpPr>
            <a:spLocks noChangeArrowheads="1"/>
          </p:cNvSpPr>
          <p:nvPr/>
        </p:nvSpPr>
        <p:spPr bwMode="auto">
          <a:xfrm>
            <a:off x="2801816" y="1968365"/>
            <a:ext cx="2095125" cy="46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3200" b="1" dirty="0">
                <a:solidFill>
                  <a:schemeClr val="tx1"/>
                </a:solidFill>
              </a:rPr>
              <a:t>1</a:t>
            </a:r>
            <a:r>
              <a:rPr lang="en-US" altLang="en-US" sz="3200" b="1" dirty="0">
                <a:solidFill>
                  <a:srgbClr val="0070C0"/>
                </a:solidFill>
              </a:rPr>
              <a:t>.</a:t>
            </a:r>
            <a:r>
              <a:rPr lang="en-US" altLang="en-US" sz="3200" b="1" dirty="0">
                <a:solidFill>
                  <a:schemeClr val="tx1"/>
                </a:solidFill>
              </a:rPr>
              <a:t>0</a:t>
            </a:r>
            <a:r>
              <a:rPr lang="en-US" altLang="en-US" sz="3200" b="1" baseline="-25000" dirty="0">
                <a:solidFill>
                  <a:srgbClr val="0070C0"/>
                </a:solidFill>
              </a:rPr>
              <a:t>two</a:t>
            </a:r>
            <a:r>
              <a:rPr lang="en-US" altLang="en-US" sz="3200" b="1" dirty="0">
                <a:solidFill>
                  <a:schemeClr val="tx1"/>
                </a:solidFill>
              </a:rPr>
              <a:t> x </a:t>
            </a:r>
            <a:r>
              <a:rPr lang="en-US" altLang="en-US" sz="3200" b="1" dirty="0">
                <a:solidFill>
                  <a:srgbClr val="0070C0"/>
                </a:solidFill>
              </a:rPr>
              <a:t>2</a:t>
            </a:r>
            <a:r>
              <a:rPr lang="en-US" altLang="en-US" sz="3200" b="1" baseline="30000" dirty="0">
                <a:solidFill>
                  <a:schemeClr val="tx1"/>
                </a:solidFill>
              </a:rPr>
              <a:t>-1</a:t>
            </a:r>
            <a:endParaRPr lang="en-US" altLang="en-US" sz="3200" b="1" dirty="0">
              <a:solidFill>
                <a:schemeClr val="tx1"/>
              </a:solidFill>
            </a:endParaRPr>
          </a:p>
        </p:txBody>
      </p:sp>
      <p:grpSp>
        <p:nvGrpSpPr>
          <p:cNvPr id="4" name="Group 4">
            <a:extLst>
              <a:ext uri="{FF2B5EF4-FFF2-40B4-BE49-F238E27FC236}">
                <a16:creationId xmlns:a16="http://schemas.microsoft.com/office/drawing/2014/main" id="{A692FF64-48A9-4B4D-B4D3-63BDB2EAED28}"/>
              </a:ext>
            </a:extLst>
          </p:cNvPr>
          <p:cNvGrpSpPr>
            <a:grpSpLocks/>
          </p:cNvGrpSpPr>
          <p:nvPr/>
        </p:nvGrpSpPr>
        <p:grpSpPr bwMode="auto">
          <a:xfrm>
            <a:off x="4478216" y="2336665"/>
            <a:ext cx="2784475" cy="846138"/>
            <a:chOff x="2688" y="1296"/>
            <a:chExt cx="1754" cy="533"/>
          </a:xfrm>
        </p:grpSpPr>
        <p:sp>
          <p:nvSpPr>
            <p:cNvPr id="5" name="Rectangle 5">
              <a:extLst>
                <a:ext uri="{FF2B5EF4-FFF2-40B4-BE49-F238E27FC236}">
                  <a16:creationId xmlns:a16="http://schemas.microsoft.com/office/drawing/2014/main" id="{2607F805-E73E-47B9-9F42-2BEDE353D638}"/>
                </a:ext>
              </a:extLst>
            </p:cNvPr>
            <p:cNvSpPr>
              <a:spLocks noChangeArrowheads="1"/>
            </p:cNvSpPr>
            <p:nvPr/>
          </p:nvSpPr>
          <p:spPr bwMode="auto">
            <a:xfrm>
              <a:off x="2928" y="1536"/>
              <a:ext cx="1514"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3200" b="1">
                  <a:solidFill>
                    <a:schemeClr val="tx1"/>
                  </a:solidFill>
                </a:rPr>
                <a:t>radix (base)</a:t>
              </a:r>
            </a:p>
          </p:txBody>
        </p:sp>
        <p:sp>
          <p:nvSpPr>
            <p:cNvPr id="6" name="Line 6">
              <a:extLst>
                <a:ext uri="{FF2B5EF4-FFF2-40B4-BE49-F238E27FC236}">
                  <a16:creationId xmlns:a16="http://schemas.microsoft.com/office/drawing/2014/main" id="{F7CAEAE7-7DB9-4224-BD60-1F4308F3359A}"/>
                </a:ext>
              </a:extLst>
            </p:cNvPr>
            <p:cNvSpPr>
              <a:spLocks noChangeShapeType="1"/>
            </p:cNvSpPr>
            <p:nvPr/>
          </p:nvSpPr>
          <p:spPr bwMode="auto">
            <a:xfrm>
              <a:off x="2688" y="1296"/>
              <a:ext cx="232" cy="28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 name="Group 7">
            <a:extLst>
              <a:ext uri="{FF2B5EF4-FFF2-40B4-BE49-F238E27FC236}">
                <a16:creationId xmlns:a16="http://schemas.microsoft.com/office/drawing/2014/main" id="{A5B0C29F-62AE-419A-9528-3252BEC2F2B7}"/>
              </a:ext>
            </a:extLst>
          </p:cNvPr>
          <p:cNvGrpSpPr>
            <a:grpSpLocks/>
          </p:cNvGrpSpPr>
          <p:nvPr/>
        </p:nvGrpSpPr>
        <p:grpSpPr bwMode="auto">
          <a:xfrm>
            <a:off x="1658816" y="2336666"/>
            <a:ext cx="2882900" cy="927101"/>
            <a:chOff x="912" y="1296"/>
            <a:chExt cx="1816" cy="584"/>
          </a:xfrm>
        </p:grpSpPr>
        <p:sp>
          <p:nvSpPr>
            <p:cNvPr id="8" name="Rectangle 8">
              <a:extLst>
                <a:ext uri="{FF2B5EF4-FFF2-40B4-BE49-F238E27FC236}">
                  <a16:creationId xmlns:a16="http://schemas.microsoft.com/office/drawing/2014/main" id="{7C92552C-6E91-4D64-AE55-DA3878D37171}"/>
                </a:ext>
              </a:extLst>
            </p:cNvPr>
            <p:cNvSpPr>
              <a:spLocks noChangeArrowheads="1"/>
            </p:cNvSpPr>
            <p:nvPr/>
          </p:nvSpPr>
          <p:spPr bwMode="auto">
            <a:xfrm>
              <a:off x="912" y="1584"/>
              <a:ext cx="1816"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3200" b="1" dirty="0">
                  <a:solidFill>
                    <a:schemeClr val="tx1"/>
                  </a:solidFill>
                </a:rPr>
                <a:t>“</a:t>
              </a:r>
              <a:r>
                <a:rPr lang="en-US" altLang="en-US" sz="3200" b="1" dirty="0">
                  <a:solidFill>
                    <a:srgbClr val="0070C0"/>
                  </a:solidFill>
                </a:rPr>
                <a:t>binary point</a:t>
              </a:r>
              <a:r>
                <a:rPr lang="en-US" altLang="en-US" sz="3200" b="1" dirty="0">
                  <a:solidFill>
                    <a:schemeClr val="tx1"/>
                  </a:solidFill>
                </a:rPr>
                <a:t>”</a:t>
              </a:r>
            </a:p>
          </p:txBody>
        </p:sp>
        <p:sp>
          <p:nvSpPr>
            <p:cNvPr id="9" name="Line 9">
              <a:extLst>
                <a:ext uri="{FF2B5EF4-FFF2-40B4-BE49-F238E27FC236}">
                  <a16:creationId xmlns:a16="http://schemas.microsoft.com/office/drawing/2014/main" id="{2EC43BF8-F3F1-4D27-9906-C0B47C0B758C}"/>
                </a:ext>
              </a:extLst>
            </p:cNvPr>
            <p:cNvSpPr>
              <a:spLocks noChangeShapeType="1"/>
            </p:cNvSpPr>
            <p:nvPr/>
          </p:nvSpPr>
          <p:spPr bwMode="auto">
            <a:xfrm>
              <a:off x="1842" y="1296"/>
              <a:ext cx="0" cy="288"/>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0">
            <a:extLst>
              <a:ext uri="{FF2B5EF4-FFF2-40B4-BE49-F238E27FC236}">
                <a16:creationId xmlns:a16="http://schemas.microsoft.com/office/drawing/2014/main" id="{40ADEDF2-1C08-4E72-AAA0-B2CEE3DAABC2}"/>
              </a:ext>
            </a:extLst>
          </p:cNvPr>
          <p:cNvGrpSpPr>
            <a:grpSpLocks/>
          </p:cNvGrpSpPr>
          <p:nvPr/>
        </p:nvGrpSpPr>
        <p:grpSpPr bwMode="auto">
          <a:xfrm>
            <a:off x="4859216" y="1109528"/>
            <a:ext cx="2462213" cy="846137"/>
            <a:chOff x="2928" y="523"/>
            <a:chExt cx="1551" cy="533"/>
          </a:xfrm>
        </p:grpSpPr>
        <p:sp>
          <p:nvSpPr>
            <p:cNvPr id="11" name="Line 11">
              <a:extLst>
                <a:ext uri="{FF2B5EF4-FFF2-40B4-BE49-F238E27FC236}">
                  <a16:creationId xmlns:a16="http://schemas.microsoft.com/office/drawing/2014/main" id="{9E1D4C70-A125-44B5-BB6B-1414A15A59F2}"/>
                </a:ext>
              </a:extLst>
            </p:cNvPr>
            <p:cNvSpPr>
              <a:spLocks noChangeShapeType="1"/>
            </p:cNvSpPr>
            <p:nvPr/>
          </p:nvSpPr>
          <p:spPr bwMode="auto">
            <a:xfrm flipV="1">
              <a:off x="2928" y="912"/>
              <a:ext cx="336" cy="144"/>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 name="Group 12">
              <a:extLst>
                <a:ext uri="{FF2B5EF4-FFF2-40B4-BE49-F238E27FC236}">
                  <a16:creationId xmlns:a16="http://schemas.microsoft.com/office/drawing/2014/main" id="{79776616-20F1-4FC9-9299-CD6C9D6C99FA}"/>
                </a:ext>
              </a:extLst>
            </p:cNvPr>
            <p:cNvGrpSpPr>
              <a:grpSpLocks/>
            </p:cNvGrpSpPr>
            <p:nvPr/>
          </p:nvGrpSpPr>
          <p:grpSpPr bwMode="auto">
            <a:xfrm>
              <a:off x="3264" y="523"/>
              <a:ext cx="1215" cy="533"/>
              <a:chOff x="3264" y="523"/>
              <a:chExt cx="1215" cy="533"/>
            </a:xfrm>
          </p:grpSpPr>
          <p:sp>
            <p:nvSpPr>
              <p:cNvPr id="13" name="Rectangle 13">
                <a:extLst>
                  <a:ext uri="{FF2B5EF4-FFF2-40B4-BE49-F238E27FC236}">
                    <a16:creationId xmlns:a16="http://schemas.microsoft.com/office/drawing/2014/main" id="{C921BFF0-0BF2-4858-BBE7-4C229118B64B}"/>
                  </a:ext>
                </a:extLst>
              </p:cNvPr>
              <p:cNvSpPr>
                <a:spLocks noChangeArrowheads="1"/>
              </p:cNvSpPr>
              <p:nvPr/>
            </p:nvSpPr>
            <p:spPr bwMode="auto">
              <a:xfrm>
                <a:off x="3264" y="763"/>
                <a:ext cx="121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3200" b="1">
                    <a:solidFill>
                      <a:schemeClr val="tx1"/>
                    </a:solidFill>
                  </a:rPr>
                  <a:t>exponent</a:t>
                </a:r>
                <a:endParaRPr lang="en-US" altLang="en-US" sz="3200" b="1" i="1">
                  <a:solidFill>
                    <a:schemeClr val="tx1"/>
                  </a:solidFill>
                </a:endParaRPr>
              </a:p>
            </p:txBody>
          </p:sp>
          <p:sp>
            <p:nvSpPr>
              <p:cNvPr id="14" name="Rectangle 14">
                <a:extLst>
                  <a:ext uri="{FF2B5EF4-FFF2-40B4-BE49-F238E27FC236}">
                    <a16:creationId xmlns:a16="http://schemas.microsoft.com/office/drawing/2014/main" id="{C21B611A-7A18-4692-917A-DADBBC78051F}"/>
                  </a:ext>
                </a:extLst>
              </p:cNvPr>
              <p:cNvSpPr>
                <a:spLocks noChangeArrowheads="1"/>
              </p:cNvSpPr>
              <p:nvPr/>
            </p:nvSpPr>
            <p:spPr bwMode="auto">
              <a:xfrm>
                <a:off x="3408" y="523"/>
                <a:ext cx="80"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endParaRPr lang="en-US" altLang="en-US" sz="3200" b="1">
                  <a:solidFill>
                    <a:schemeClr val="tx1"/>
                  </a:solidFill>
                </a:endParaRPr>
              </a:p>
            </p:txBody>
          </p:sp>
        </p:grpSp>
      </p:grpSp>
      <p:sp>
        <p:nvSpPr>
          <p:cNvPr id="15" name="Rectangle 15">
            <a:extLst>
              <a:ext uri="{FF2B5EF4-FFF2-40B4-BE49-F238E27FC236}">
                <a16:creationId xmlns:a16="http://schemas.microsoft.com/office/drawing/2014/main" id="{E83021D2-5012-4A4B-A475-C6521213ADA4}"/>
              </a:ext>
            </a:extLst>
          </p:cNvPr>
          <p:cNvSpPr txBox="1">
            <a:spLocks noChangeArrowheads="1"/>
          </p:cNvSpPr>
          <p:nvPr/>
        </p:nvSpPr>
        <p:spPr>
          <a:xfrm>
            <a:off x="638962" y="3708743"/>
            <a:ext cx="10218507" cy="1193593"/>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ct val="70000"/>
              </a:spcBef>
              <a:tabLst>
                <a:tab pos="4406900" algn="l"/>
              </a:tabLst>
            </a:pPr>
            <a:r>
              <a:rPr lang="en-US" altLang="en-US" b="1" dirty="0">
                <a:effectLst>
                  <a:outerShdw blurRad="38100" dist="38100" dir="2700000" algn="tl">
                    <a:srgbClr val="000000">
                      <a:alpha val="43137"/>
                    </a:srgbClr>
                  </a:outerShdw>
                </a:effectLst>
              </a:rPr>
              <a:t>Computer arithmetic that supports it called </a:t>
            </a:r>
            <a:r>
              <a:rPr lang="en-US" altLang="en-US" b="1" u="sng" dirty="0">
                <a:solidFill>
                  <a:srgbClr val="0070C0"/>
                </a:solidFill>
                <a:effectLst>
                  <a:outerShdw blurRad="38100" dist="38100" dir="2700000" algn="tl">
                    <a:srgbClr val="000000">
                      <a:alpha val="43137"/>
                    </a:srgbClr>
                  </a:outerShdw>
                </a:effectLst>
              </a:rPr>
              <a:t>floating point</a:t>
            </a:r>
            <a:r>
              <a:rPr lang="en-US" altLang="en-US" b="1" dirty="0">
                <a:effectLst>
                  <a:outerShdw blurRad="38100" dist="38100" dir="2700000" algn="tl">
                    <a:srgbClr val="000000">
                      <a:alpha val="43137"/>
                    </a:srgbClr>
                  </a:outerShdw>
                </a:effectLst>
              </a:rPr>
              <a:t>, because it represents numbers where binary point is not fixed, as it is for integers</a:t>
            </a:r>
          </a:p>
        </p:txBody>
      </p:sp>
      <p:grpSp>
        <p:nvGrpSpPr>
          <p:cNvPr id="16" name="Group 16">
            <a:extLst>
              <a:ext uri="{FF2B5EF4-FFF2-40B4-BE49-F238E27FC236}">
                <a16:creationId xmlns:a16="http://schemas.microsoft.com/office/drawing/2014/main" id="{5E94920B-377D-4863-A5A3-76072D8560A8}"/>
              </a:ext>
            </a:extLst>
          </p:cNvPr>
          <p:cNvGrpSpPr>
            <a:grpSpLocks/>
          </p:cNvGrpSpPr>
          <p:nvPr/>
        </p:nvGrpSpPr>
        <p:grpSpPr bwMode="auto">
          <a:xfrm>
            <a:off x="203616" y="1112836"/>
            <a:ext cx="3079750" cy="703263"/>
            <a:chOff x="0" y="528"/>
            <a:chExt cx="1940" cy="443"/>
          </a:xfrm>
        </p:grpSpPr>
        <p:sp>
          <p:nvSpPr>
            <p:cNvPr id="17" name="Rectangle 17">
              <a:extLst>
                <a:ext uri="{FF2B5EF4-FFF2-40B4-BE49-F238E27FC236}">
                  <a16:creationId xmlns:a16="http://schemas.microsoft.com/office/drawing/2014/main" id="{DF78D2BB-2567-4E06-949E-1DE4176D4254}"/>
                </a:ext>
              </a:extLst>
            </p:cNvPr>
            <p:cNvSpPr>
              <a:spLocks noChangeArrowheads="1"/>
            </p:cNvSpPr>
            <p:nvPr/>
          </p:nvSpPr>
          <p:spPr bwMode="auto">
            <a:xfrm>
              <a:off x="279" y="561"/>
              <a:ext cx="118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3200" b="1" dirty="0">
                  <a:solidFill>
                    <a:schemeClr val="tx1"/>
                  </a:solidFill>
                </a:rPr>
                <a:t>mantissa</a:t>
              </a:r>
              <a:endParaRPr lang="en-US" altLang="en-US" sz="3200" b="1" i="1" dirty="0">
                <a:solidFill>
                  <a:schemeClr val="tx1"/>
                </a:solidFill>
              </a:endParaRPr>
            </a:p>
          </p:txBody>
        </p:sp>
        <p:sp>
          <p:nvSpPr>
            <p:cNvPr id="18" name="Line 18">
              <a:extLst>
                <a:ext uri="{FF2B5EF4-FFF2-40B4-BE49-F238E27FC236}">
                  <a16:creationId xmlns:a16="http://schemas.microsoft.com/office/drawing/2014/main" id="{4EFD5703-53BD-41F1-9A12-11FDF15F3726}"/>
                </a:ext>
              </a:extLst>
            </p:cNvPr>
            <p:cNvSpPr>
              <a:spLocks noChangeShapeType="1"/>
            </p:cNvSpPr>
            <p:nvPr/>
          </p:nvSpPr>
          <p:spPr bwMode="auto">
            <a:xfrm flipH="1" flipV="1">
              <a:off x="1508" y="827"/>
              <a:ext cx="432" cy="144"/>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Rectangle 19">
              <a:extLst>
                <a:ext uri="{FF2B5EF4-FFF2-40B4-BE49-F238E27FC236}">
                  <a16:creationId xmlns:a16="http://schemas.microsoft.com/office/drawing/2014/main" id="{5D2EC3B8-500B-4FD3-AB14-73B3B3CA1229}"/>
                </a:ext>
              </a:extLst>
            </p:cNvPr>
            <p:cNvSpPr>
              <a:spLocks noChangeArrowheads="1"/>
            </p:cNvSpPr>
            <p:nvPr/>
          </p:nvSpPr>
          <p:spPr bwMode="auto">
            <a:xfrm>
              <a:off x="0" y="528"/>
              <a:ext cx="80"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B760F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endParaRPr lang="en-US" altLang="en-US" sz="3200" b="1">
                <a:solidFill>
                  <a:schemeClr val="tx1"/>
                </a:solidFill>
              </a:endParaRPr>
            </a:p>
          </p:txBody>
        </p:sp>
      </p:grpSp>
      <p:pic>
        <p:nvPicPr>
          <p:cNvPr id="20" name="Picture 19">
            <a:extLst>
              <a:ext uri="{FF2B5EF4-FFF2-40B4-BE49-F238E27FC236}">
                <a16:creationId xmlns:a16="http://schemas.microsoft.com/office/drawing/2014/main" id="{6B930C20-45C7-4802-A37E-5FFF8D639AFF}"/>
              </a:ext>
            </a:extLst>
          </p:cNvPr>
          <p:cNvPicPr>
            <a:picLocks noChangeAspect="1"/>
          </p:cNvPicPr>
          <p:nvPr/>
        </p:nvPicPr>
        <p:blipFill>
          <a:blip r:embed="rId2"/>
          <a:stretch>
            <a:fillRect/>
          </a:stretch>
        </p:blipFill>
        <p:spPr>
          <a:xfrm>
            <a:off x="882748" y="765518"/>
            <a:ext cx="10218507" cy="244056"/>
          </a:xfrm>
          <a:prstGeom prst="rect">
            <a:avLst/>
          </a:prstGeom>
        </p:spPr>
      </p:pic>
      <p:pic>
        <p:nvPicPr>
          <p:cNvPr id="22" name="Picture 21">
            <a:extLst>
              <a:ext uri="{FF2B5EF4-FFF2-40B4-BE49-F238E27FC236}">
                <a16:creationId xmlns:a16="http://schemas.microsoft.com/office/drawing/2014/main" id="{946440CB-DFE3-4EAD-9652-F087581F9F51}"/>
              </a:ext>
            </a:extLst>
          </p:cNvPr>
          <p:cNvPicPr>
            <a:picLocks noChangeAspect="1"/>
          </p:cNvPicPr>
          <p:nvPr/>
        </p:nvPicPr>
        <p:blipFill>
          <a:blip r:embed="rId3"/>
          <a:stretch>
            <a:fillRect/>
          </a:stretch>
        </p:blipFill>
        <p:spPr>
          <a:xfrm>
            <a:off x="3342808" y="5347312"/>
            <a:ext cx="5816182" cy="1304697"/>
          </a:xfrm>
          <a:prstGeom prst="rect">
            <a:avLst/>
          </a:prstGeom>
        </p:spPr>
      </p:pic>
    </p:spTree>
    <p:extLst>
      <p:ext uri="{BB962C8B-B14F-4D97-AF65-F5344CB8AC3E}">
        <p14:creationId xmlns:p14="http://schemas.microsoft.com/office/powerpoint/2010/main" val="2148555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746A21-010A-4B80-A094-7B241B9918CD}"/>
              </a:ext>
            </a:extLst>
          </p:cNvPr>
          <p:cNvSpPr>
            <a:spLocks noGrp="1"/>
          </p:cNvSpPr>
          <p:nvPr>
            <p:ph type="body" sz="quarter" idx="10"/>
          </p:nvPr>
        </p:nvSpPr>
        <p:spPr>
          <a:xfrm>
            <a:off x="642026" y="414944"/>
            <a:ext cx="11254700" cy="724247"/>
          </a:xfrm>
        </p:spPr>
        <p:txBody>
          <a:bodyPr/>
          <a:lstStyle/>
          <a:p>
            <a:pPr algn="ctr"/>
            <a:r>
              <a:rPr lang="en-US" sz="5400" dirty="0">
                <a:solidFill>
                  <a:srgbClr val="0070C0"/>
                </a:solidFill>
              </a:rPr>
              <a:t> IEEE Floating Point Arithmetic</a:t>
            </a:r>
            <a:endParaRPr lang="en-US" dirty="0"/>
          </a:p>
        </p:txBody>
      </p:sp>
      <p:sp>
        <p:nvSpPr>
          <p:cNvPr id="4" name="TextBox 3">
            <a:extLst>
              <a:ext uri="{FF2B5EF4-FFF2-40B4-BE49-F238E27FC236}">
                <a16:creationId xmlns:a16="http://schemas.microsoft.com/office/drawing/2014/main" id="{ADAD1D5E-810B-492D-9C97-27E76BB743C1}"/>
              </a:ext>
            </a:extLst>
          </p:cNvPr>
          <p:cNvSpPr txBox="1"/>
          <p:nvPr/>
        </p:nvSpPr>
        <p:spPr>
          <a:xfrm>
            <a:off x="131788" y="1229131"/>
            <a:ext cx="11928423" cy="5632311"/>
          </a:xfrm>
          <a:prstGeom prst="rect">
            <a:avLst/>
          </a:prstGeom>
          <a:noFill/>
        </p:spPr>
        <p:txBody>
          <a:bodyPr wrap="square">
            <a:spAutoFit/>
          </a:bodyPr>
          <a:lstStyle/>
          <a:p>
            <a:pPr marL="285750" indent="-285750" algn="just">
              <a:buFont typeface="Wingdings" panose="05000000000000000000" pitchFamily="2" charset="2"/>
              <a:buChar char="Ø"/>
            </a:pPr>
            <a:r>
              <a:rPr lang="en-US" sz="2000" dirty="0"/>
              <a:t>Numerical computing is a vital part of the modern scientific infrastructure. Almost all numerical computing uses floating point arithmetic, and almost every modern computer implements the IEEE binary floating-point standard</a:t>
            </a:r>
          </a:p>
          <a:p>
            <a:pPr marL="285750" indent="-285750" algn="just">
              <a:buFont typeface="Wingdings" panose="05000000000000000000" pitchFamily="2" charset="2"/>
              <a:buChar char="Ø"/>
            </a:pPr>
            <a:endParaRPr lang="en-US" sz="2000" dirty="0"/>
          </a:p>
          <a:p>
            <a:pPr marL="285750" indent="-285750" algn="just">
              <a:buFont typeface="Wingdings" panose="05000000000000000000" pitchFamily="2" charset="2"/>
              <a:buChar char="Ø"/>
            </a:pPr>
            <a:r>
              <a:rPr lang="en-US" sz="2000" dirty="0"/>
              <a:t>Floating point computation was in standard use by the mid 1950s. During the subsequent two decades, each computer manufacturer developed its own floating point system, leading to much inconsistency in how one program might behave on different machines. For example, the IBM 360/370 series, which dominated computing during the 1960s and 1970s, used a hexadecimal system (base 16)</a:t>
            </a:r>
          </a:p>
          <a:p>
            <a:pPr marL="285750" indent="-285750" algn="just">
              <a:buFont typeface="Wingdings" panose="05000000000000000000" pitchFamily="2" charset="2"/>
              <a:buChar char="Ø"/>
            </a:pPr>
            <a:endParaRPr lang="en-US" sz="2000" dirty="0"/>
          </a:p>
          <a:p>
            <a:pPr marL="285750" indent="-285750" algn="just">
              <a:buFont typeface="Wingdings" panose="05000000000000000000" pitchFamily="2" charset="2"/>
              <a:buChar char="Ø"/>
            </a:pPr>
            <a:r>
              <a:rPr lang="en-US" sz="2000" dirty="0"/>
              <a:t>Consequently, it was very difficult to write portable software that would work properly on all machines. Programmers needed to be aware of various difficulties that might arise on different machines and attempt to forestall them.</a:t>
            </a:r>
          </a:p>
          <a:p>
            <a:pPr marL="285750" indent="-285750" algn="just">
              <a:buFont typeface="Wingdings" panose="05000000000000000000" pitchFamily="2" charset="2"/>
              <a:buChar char="Ø"/>
            </a:pPr>
            <a:endParaRPr lang="en-US" sz="2000" dirty="0"/>
          </a:p>
          <a:p>
            <a:pPr marL="285750" indent="-285750" algn="just">
              <a:buFont typeface="Wingdings" panose="05000000000000000000" pitchFamily="2" charset="2"/>
              <a:buChar char="Ø"/>
            </a:pPr>
            <a:r>
              <a:rPr lang="en-US" sz="2000" dirty="0"/>
              <a:t>In the past every manufacturer produced their own ﬂoating point hardware and ﬂoating point programs gave diﬀerent answers. IEEE standardization ﬁxed this.</a:t>
            </a:r>
          </a:p>
          <a:p>
            <a:pPr marL="285750" indent="-285750" algn="just">
              <a:buFont typeface="Wingdings" panose="05000000000000000000" pitchFamily="2" charset="2"/>
              <a:buChar char="Ø"/>
            </a:pPr>
            <a:r>
              <a:rPr lang="en-US" sz="2000" dirty="0"/>
              <a:t>In 1985, the IEEE (Institute for Electrical and Electronic Engineers) published a report called </a:t>
            </a:r>
            <a:r>
              <a:rPr lang="en-US" sz="2000" dirty="0">
                <a:solidFill>
                  <a:srgbClr val="0070C0"/>
                </a:solidFill>
              </a:rPr>
              <a:t>Binary Floating Point Arithmetic Standard 754</a:t>
            </a:r>
          </a:p>
        </p:txBody>
      </p:sp>
    </p:spTree>
    <p:extLst>
      <p:ext uri="{BB962C8B-B14F-4D97-AF65-F5344CB8AC3E}">
        <p14:creationId xmlns:p14="http://schemas.microsoft.com/office/powerpoint/2010/main" val="559802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10F80AF2-B44F-4AF6-86EA-E9E0D2C81AD5}"/>
              </a:ext>
            </a:extLst>
          </p:cNvPr>
          <p:cNvSpPr txBox="1"/>
          <p:nvPr/>
        </p:nvSpPr>
        <p:spPr>
          <a:xfrm>
            <a:off x="453570" y="1948350"/>
            <a:ext cx="3261041" cy="923330"/>
          </a:xfrm>
          <a:prstGeom prst="rect">
            <a:avLst/>
          </a:prstGeom>
          <a:noFill/>
        </p:spPr>
        <p:txBody>
          <a:bodyPr wrap="square" rtlCol="0" anchor="ctr">
            <a:spAutoFit/>
          </a:bodyPr>
          <a:lstStyle/>
          <a:p>
            <a:pPr algn="r"/>
            <a:r>
              <a:rPr lang="en-US" altLang="ko-KR" sz="5400" dirty="0">
                <a:solidFill>
                  <a:schemeClr val="bg1"/>
                </a:solidFill>
                <a:cs typeface="Arial" pitchFamily="34" charset="0"/>
              </a:rPr>
              <a:t>Content</a:t>
            </a:r>
            <a:endParaRPr lang="ko-KR" altLang="en-US" sz="5400" dirty="0">
              <a:solidFill>
                <a:schemeClr val="bg1"/>
              </a:solidFill>
              <a:cs typeface="Arial" pitchFamily="34" charset="0"/>
            </a:endParaRPr>
          </a:p>
        </p:txBody>
      </p:sp>
      <p:sp>
        <p:nvSpPr>
          <p:cNvPr id="81" name="TextBox 80">
            <a:extLst>
              <a:ext uri="{FF2B5EF4-FFF2-40B4-BE49-F238E27FC236}">
                <a16:creationId xmlns:a16="http://schemas.microsoft.com/office/drawing/2014/main" id="{A5E557F8-B306-4E06-8A00-2031ACD30C1E}"/>
              </a:ext>
            </a:extLst>
          </p:cNvPr>
          <p:cNvSpPr txBox="1"/>
          <p:nvPr/>
        </p:nvSpPr>
        <p:spPr>
          <a:xfrm>
            <a:off x="4946321" y="160166"/>
            <a:ext cx="6821486" cy="400110"/>
          </a:xfrm>
          <a:prstGeom prst="rect">
            <a:avLst/>
          </a:prstGeom>
          <a:noFill/>
        </p:spPr>
        <p:txBody>
          <a:bodyPr wrap="square" lIns="108000" rIns="108000" rtlCol="0">
            <a:spAutoFit/>
          </a:bodyPr>
          <a:lstStyle/>
          <a:p>
            <a:r>
              <a:rPr lang="en-US" altLang="ko-KR" sz="2000" b="1" dirty="0">
                <a:solidFill>
                  <a:srgbClr val="30C800"/>
                </a:solidFill>
                <a:cs typeface="Arial" pitchFamily="34" charset="0"/>
              </a:rPr>
              <a:t>Introduction: from real numbers to computer numbers</a:t>
            </a:r>
          </a:p>
        </p:txBody>
      </p:sp>
      <p:sp>
        <p:nvSpPr>
          <p:cNvPr id="82" name="TextBox 81">
            <a:extLst>
              <a:ext uri="{FF2B5EF4-FFF2-40B4-BE49-F238E27FC236}">
                <a16:creationId xmlns:a16="http://schemas.microsoft.com/office/drawing/2014/main" id="{79D14DE4-2FBC-4503-B246-20162D1CEFEF}"/>
              </a:ext>
            </a:extLst>
          </p:cNvPr>
          <p:cNvSpPr txBox="1"/>
          <p:nvPr/>
        </p:nvSpPr>
        <p:spPr>
          <a:xfrm>
            <a:off x="3961647" y="149828"/>
            <a:ext cx="981106" cy="477054"/>
          </a:xfrm>
          <a:prstGeom prst="rect">
            <a:avLst/>
          </a:prstGeom>
          <a:noFill/>
        </p:spPr>
        <p:txBody>
          <a:bodyPr wrap="square" lIns="108000" rIns="108000" rtlCol="0">
            <a:spAutoFit/>
          </a:bodyPr>
          <a:lstStyle/>
          <a:p>
            <a:pPr algn="ctr"/>
            <a:r>
              <a:rPr lang="en-US" altLang="ko-KR" sz="2500" b="1" dirty="0">
                <a:solidFill>
                  <a:srgbClr val="30C800"/>
                </a:solidFill>
                <a:cs typeface="Arial" pitchFamily="34" charset="0"/>
              </a:rPr>
              <a:t>1</a:t>
            </a:r>
            <a:endParaRPr lang="ko-KR" altLang="en-US" sz="2500" b="1" dirty="0">
              <a:solidFill>
                <a:srgbClr val="30C800"/>
              </a:solidFill>
              <a:cs typeface="Arial" pitchFamily="34" charset="0"/>
            </a:endParaRPr>
          </a:p>
        </p:txBody>
      </p:sp>
      <p:sp>
        <p:nvSpPr>
          <p:cNvPr id="85" name="TextBox 84">
            <a:extLst>
              <a:ext uri="{FF2B5EF4-FFF2-40B4-BE49-F238E27FC236}">
                <a16:creationId xmlns:a16="http://schemas.microsoft.com/office/drawing/2014/main" id="{3E11184C-6E25-4BD5-A173-A88DA895C2BC}"/>
              </a:ext>
            </a:extLst>
          </p:cNvPr>
          <p:cNvSpPr txBox="1"/>
          <p:nvPr/>
        </p:nvSpPr>
        <p:spPr>
          <a:xfrm>
            <a:off x="4950834" y="1491733"/>
            <a:ext cx="7207366" cy="400110"/>
          </a:xfrm>
          <a:prstGeom prst="rect">
            <a:avLst/>
          </a:prstGeom>
          <a:noFill/>
        </p:spPr>
        <p:txBody>
          <a:bodyPr wrap="square" lIns="108000" rIns="108000" rtlCol="0">
            <a:spAutoFit/>
          </a:bodyPr>
          <a:lstStyle/>
          <a:p>
            <a:r>
              <a:rPr lang="fr-FR" altLang="ko-KR" sz="2000" b="1" dirty="0">
                <a:solidFill>
                  <a:srgbClr val="30C800"/>
                </a:solidFill>
                <a:cs typeface="Arial" pitchFamily="34" charset="0"/>
              </a:rPr>
              <a:t>IEEE Floating Point Essentials </a:t>
            </a:r>
            <a:endParaRPr lang="ko-KR" altLang="en-US" sz="2000" b="1" dirty="0">
              <a:solidFill>
                <a:srgbClr val="30C800"/>
              </a:solidFill>
              <a:cs typeface="Arial" pitchFamily="34" charset="0"/>
            </a:endParaRPr>
          </a:p>
        </p:txBody>
      </p:sp>
      <p:sp>
        <p:nvSpPr>
          <p:cNvPr id="86" name="TextBox 85">
            <a:extLst>
              <a:ext uri="{FF2B5EF4-FFF2-40B4-BE49-F238E27FC236}">
                <a16:creationId xmlns:a16="http://schemas.microsoft.com/office/drawing/2014/main" id="{B9D4BB0A-6119-434A-82C9-538BB3E6FD8E}"/>
              </a:ext>
            </a:extLst>
          </p:cNvPr>
          <p:cNvSpPr txBox="1"/>
          <p:nvPr/>
        </p:nvSpPr>
        <p:spPr>
          <a:xfrm>
            <a:off x="3937177" y="766263"/>
            <a:ext cx="981106" cy="477054"/>
          </a:xfrm>
          <a:prstGeom prst="rect">
            <a:avLst/>
          </a:prstGeom>
          <a:noFill/>
        </p:spPr>
        <p:txBody>
          <a:bodyPr wrap="square" lIns="108000" rIns="108000" rtlCol="0">
            <a:spAutoFit/>
          </a:bodyPr>
          <a:lstStyle/>
          <a:p>
            <a:pPr algn="ctr"/>
            <a:r>
              <a:rPr lang="en-US" altLang="ko-KR" sz="2500" b="1" dirty="0">
                <a:solidFill>
                  <a:srgbClr val="30C800"/>
                </a:solidFill>
                <a:cs typeface="Arial" pitchFamily="34" charset="0"/>
              </a:rPr>
              <a:t>2</a:t>
            </a:r>
            <a:endParaRPr lang="ko-KR" altLang="en-US" sz="2500" b="1" dirty="0">
              <a:solidFill>
                <a:srgbClr val="30C800"/>
              </a:solidFill>
              <a:cs typeface="Arial" pitchFamily="34" charset="0"/>
            </a:endParaRPr>
          </a:p>
        </p:txBody>
      </p:sp>
      <p:sp>
        <p:nvSpPr>
          <p:cNvPr id="89" name="TextBox 88">
            <a:extLst>
              <a:ext uri="{FF2B5EF4-FFF2-40B4-BE49-F238E27FC236}">
                <a16:creationId xmlns:a16="http://schemas.microsoft.com/office/drawing/2014/main" id="{62890FE0-FF08-42D5-813D-68CAAF6E92EA}"/>
              </a:ext>
            </a:extLst>
          </p:cNvPr>
          <p:cNvSpPr txBox="1"/>
          <p:nvPr/>
        </p:nvSpPr>
        <p:spPr>
          <a:xfrm>
            <a:off x="4985678" y="2242227"/>
            <a:ext cx="6822153" cy="400110"/>
          </a:xfrm>
          <a:prstGeom prst="rect">
            <a:avLst/>
          </a:prstGeom>
          <a:noFill/>
        </p:spPr>
        <p:txBody>
          <a:bodyPr wrap="square" lIns="108000" rIns="108000" rtlCol="0">
            <a:spAutoFit/>
          </a:bodyPr>
          <a:lstStyle/>
          <a:p>
            <a:r>
              <a:rPr lang="en-US" altLang="ko-KR" sz="2000" b="1" dirty="0">
                <a:solidFill>
                  <a:srgbClr val="30C800"/>
                </a:solidFill>
                <a:cs typeface="Arial" pitchFamily="34" charset="0"/>
              </a:rPr>
              <a:t>Precision, Machine Epsilon and </a:t>
            </a:r>
            <a:r>
              <a:rPr lang="en-US" altLang="ko-KR" sz="2000" b="1" dirty="0" err="1">
                <a:solidFill>
                  <a:srgbClr val="30C800"/>
                </a:solidFill>
                <a:cs typeface="Arial" pitchFamily="34" charset="0"/>
              </a:rPr>
              <a:t>Ulp</a:t>
            </a:r>
            <a:endParaRPr lang="en-US" altLang="ko-KR" sz="2000" b="1" dirty="0">
              <a:solidFill>
                <a:srgbClr val="30C800"/>
              </a:solidFill>
              <a:cs typeface="Arial" pitchFamily="34" charset="0"/>
            </a:endParaRPr>
          </a:p>
        </p:txBody>
      </p:sp>
      <p:sp>
        <p:nvSpPr>
          <p:cNvPr id="90" name="TextBox 89">
            <a:extLst>
              <a:ext uri="{FF2B5EF4-FFF2-40B4-BE49-F238E27FC236}">
                <a16:creationId xmlns:a16="http://schemas.microsoft.com/office/drawing/2014/main" id="{93F4EA97-0559-483C-B9FC-3CF15181E6D4}"/>
              </a:ext>
            </a:extLst>
          </p:cNvPr>
          <p:cNvSpPr txBox="1"/>
          <p:nvPr/>
        </p:nvSpPr>
        <p:spPr>
          <a:xfrm>
            <a:off x="3937177" y="1424367"/>
            <a:ext cx="981106" cy="477054"/>
          </a:xfrm>
          <a:prstGeom prst="rect">
            <a:avLst/>
          </a:prstGeom>
          <a:noFill/>
        </p:spPr>
        <p:txBody>
          <a:bodyPr wrap="square" lIns="108000" rIns="108000" rtlCol="0">
            <a:spAutoFit/>
          </a:bodyPr>
          <a:lstStyle/>
          <a:p>
            <a:pPr algn="ctr"/>
            <a:r>
              <a:rPr lang="en-US" altLang="ko-KR" sz="2500" b="1" dirty="0">
                <a:solidFill>
                  <a:srgbClr val="30C800"/>
                </a:solidFill>
                <a:cs typeface="Arial" pitchFamily="34" charset="0"/>
              </a:rPr>
              <a:t>3</a:t>
            </a:r>
            <a:endParaRPr lang="ko-KR" altLang="en-US" sz="2500" b="1" dirty="0">
              <a:solidFill>
                <a:srgbClr val="30C800"/>
              </a:solidFill>
              <a:cs typeface="Arial" pitchFamily="34" charset="0"/>
            </a:endParaRPr>
          </a:p>
        </p:txBody>
      </p:sp>
      <p:sp>
        <p:nvSpPr>
          <p:cNvPr id="93" name="TextBox 92">
            <a:extLst>
              <a:ext uri="{FF2B5EF4-FFF2-40B4-BE49-F238E27FC236}">
                <a16:creationId xmlns:a16="http://schemas.microsoft.com/office/drawing/2014/main" id="{CA0C64F6-4337-4657-86FD-2347BDDD5FC1}"/>
              </a:ext>
            </a:extLst>
          </p:cNvPr>
          <p:cNvSpPr txBox="1"/>
          <p:nvPr/>
        </p:nvSpPr>
        <p:spPr>
          <a:xfrm>
            <a:off x="4985678" y="3103988"/>
            <a:ext cx="6469191" cy="400110"/>
          </a:xfrm>
          <a:prstGeom prst="rect">
            <a:avLst/>
          </a:prstGeom>
          <a:noFill/>
        </p:spPr>
        <p:txBody>
          <a:bodyPr wrap="square" lIns="108000" rIns="108000" rtlCol="0">
            <a:spAutoFit/>
          </a:bodyPr>
          <a:lstStyle/>
          <a:p>
            <a:r>
              <a:rPr lang="en-US" altLang="ko-KR" sz="2000" b="1" dirty="0">
                <a:solidFill>
                  <a:srgbClr val="30C800"/>
                </a:solidFill>
                <a:cs typeface="Arial" pitchFamily="34" charset="0"/>
              </a:rPr>
              <a:t>The Single Format and The Double Format</a:t>
            </a:r>
          </a:p>
        </p:txBody>
      </p:sp>
      <p:sp>
        <p:nvSpPr>
          <p:cNvPr id="94" name="TextBox 93">
            <a:extLst>
              <a:ext uri="{FF2B5EF4-FFF2-40B4-BE49-F238E27FC236}">
                <a16:creationId xmlns:a16="http://schemas.microsoft.com/office/drawing/2014/main" id="{C9330E34-78B7-4EFF-B456-4C4900BFD6C0}"/>
              </a:ext>
            </a:extLst>
          </p:cNvPr>
          <p:cNvSpPr txBox="1"/>
          <p:nvPr/>
        </p:nvSpPr>
        <p:spPr>
          <a:xfrm>
            <a:off x="3937177" y="2161824"/>
            <a:ext cx="981106" cy="477054"/>
          </a:xfrm>
          <a:prstGeom prst="rect">
            <a:avLst/>
          </a:prstGeom>
          <a:noFill/>
        </p:spPr>
        <p:txBody>
          <a:bodyPr wrap="square" lIns="108000" rIns="108000" rtlCol="0">
            <a:spAutoFit/>
          </a:bodyPr>
          <a:lstStyle/>
          <a:p>
            <a:pPr algn="ctr"/>
            <a:r>
              <a:rPr lang="en-US" altLang="ko-KR" sz="2500" b="1" dirty="0">
                <a:solidFill>
                  <a:srgbClr val="30C800"/>
                </a:solidFill>
                <a:cs typeface="Arial" pitchFamily="34" charset="0"/>
              </a:rPr>
              <a:t>4</a:t>
            </a:r>
            <a:endParaRPr lang="ko-KR" altLang="en-US" sz="2500" b="1" dirty="0">
              <a:solidFill>
                <a:srgbClr val="30C800"/>
              </a:solidFill>
              <a:cs typeface="Arial" pitchFamily="34" charset="0"/>
            </a:endParaRPr>
          </a:p>
        </p:txBody>
      </p:sp>
      <p:sp>
        <p:nvSpPr>
          <p:cNvPr id="97" name="TextBox 96">
            <a:extLst>
              <a:ext uri="{FF2B5EF4-FFF2-40B4-BE49-F238E27FC236}">
                <a16:creationId xmlns:a16="http://schemas.microsoft.com/office/drawing/2014/main" id="{A8E1A3A5-C72C-434F-AC73-1061340EB590}"/>
              </a:ext>
            </a:extLst>
          </p:cNvPr>
          <p:cNvSpPr txBox="1"/>
          <p:nvPr/>
        </p:nvSpPr>
        <p:spPr>
          <a:xfrm>
            <a:off x="5046763" y="3804757"/>
            <a:ext cx="6469190" cy="400110"/>
          </a:xfrm>
          <a:prstGeom prst="rect">
            <a:avLst/>
          </a:prstGeom>
          <a:noFill/>
        </p:spPr>
        <p:txBody>
          <a:bodyPr wrap="square" lIns="108000" rIns="108000" rtlCol="0">
            <a:spAutoFit/>
          </a:bodyPr>
          <a:lstStyle/>
          <a:p>
            <a:r>
              <a:rPr lang="en-US" altLang="ko-KR" sz="2000" b="1" dirty="0">
                <a:solidFill>
                  <a:srgbClr val="30C800"/>
                </a:solidFill>
                <a:cs typeface="Arial" pitchFamily="34" charset="0"/>
              </a:rPr>
              <a:t>Rounding, absorption and cancellation errors</a:t>
            </a:r>
          </a:p>
        </p:txBody>
      </p:sp>
      <p:sp>
        <p:nvSpPr>
          <p:cNvPr id="98" name="TextBox 97">
            <a:extLst>
              <a:ext uri="{FF2B5EF4-FFF2-40B4-BE49-F238E27FC236}">
                <a16:creationId xmlns:a16="http://schemas.microsoft.com/office/drawing/2014/main" id="{02D4318F-542A-4257-9878-579504C04174}"/>
              </a:ext>
            </a:extLst>
          </p:cNvPr>
          <p:cNvSpPr txBox="1"/>
          <p:nvPr/>
        </p:nvSpPr>
        <p:spPr>
          <a:xfrm>
            <a:off x="3937177" y="3000979"/>
            <a:ext cx="981106" cy="477054"/>
          </a:xfrm>
          <a:prstGeom prst="rect">
            <a:avLst/>
          </a:prstGeom>
          <a:noFill/>
        </p:spPr>
        <p:txBody>
          <a:bodyPr wrap="square" lIns="108000" rIns="108000" rtlCol="0">
            <a:spAutoFit/>
          </a:bodyPr>
          <a:lstStyle/>
          <a:p>
            <a:pPr algn="ctr"/>
            <a:r>
              <a:rPr lang="en-US" altLang="ko-KR" sz="2500" b="1" dirty="0">
                <a:solidFill>
                  <a:srgbClr val="30C800"/>
                </a:solidFill>
                <a:cs typeface="Arial" pitchFamily="34" charset="0"/>
              </a:rPr>
              <a:t>5</a:t>
            </a:r>
            <a:endParaRPr lang="ko-KR" altLang="en-US" sz="2500" b="1" dirty="0">
              <a:solidFill>
                <a:srgbClr val="30C800"/>
              </a:solidFill>
              <a:cs typeface="Arial" pitchFamily="34" charset="0"/>
            </a:endParaRPr>
          </a:p>
        </p:txBody>
      </p:sp>
      <p:sp>
        <p:nvSpPr>
          <p:cNvPr id="13" name="TextBox 12">
            <a:extLst>
              <a:ext uri="{FF2B5EF4-FFF2-40B4-BE49-F238E27FC236}">
                <a16:creationId xmlns:a16="http://schemas.microsoft.com/office/drawing/2014/main" id="{639F5B26-F6DE-4509-A2B7-5F9F11D21E6A}"/>
              </a:ext>
            </a:extLst>
          </p:cNvPr>
          <p:cNvSpPr txBox="1"/>
          <p:nvPr/>
        </p:nvSpPr>
        <p:spPr>
          <a:xfrm>
            <a:off x="5046763" y="4479526"/>
            <a:ext cx="6469190" cy="400110"/>
          </a:xfrm>
          <a:prstGeom prst="rect">
            <a:avLst/>
          </a:prstGeom>
          <a:noFill/>
        </p:spPr>
        <p:txBody>
          <a:bodyPr wrap="square" lIns="108000" rIns="108000" rtlCol="0">
            <a:spAutoFit/>
          </a:bodyPr>
          <a:lstStyle/>
          <a:p>
            <a:r>
              <a:rPr lang="en-US" altLang="ko-KR" sz="2000" b="1" dirty="0">
                <a:solidFill>
                  <a:srgbClr val="30C800"/>
                </a:solidFill>
                <a:cs typeface="Arial" pitchFamily="34" charset="0"/>
              </a:rPr>
              <a:t>Accuracy and precision in numerical computations</a:t>
            </a:r>
          </a:p>
        </p:txBody>
      </p:sp>
      <p:sp>
        <p:nvSpPr>
          <p:cNvPr id="14" name="TextBox 13">
            <a:extLst>
              <a:ext uri="{FF2B5EF4-FFF2-40B4-BE49-F238E27FC236}">
                <a16:creationId xmlns:a16="http://schemas.microsoft.com/office/drawing/2014/main" id="{4357A39C-4FB6-41C8-902B-D509CEAB9A50}"/>
              </a:ext>
            </a:extLst>
          </p:cNvPr>
          <p:cNvSpPr txBox="1"/>
          <p:nvPr/>
        </p:nvSpPr>
        <p:spPr>
          <a:xfrm>
            <a:off x="5046763" y="5245347"/>
            <a:ext cx="6469190" cy="400110"/>
          </a:xfrm>
          <a:prstGeom prst="rect">
            <a:avLst/>
          </a:prstGeom>
          <a:noFill/>
        </p:spPr>
        <p:txBody>
          <a:bodyPr wrap="square" lIns="108000" rIns="108000" rtlCol="0">
            <a:spAutoFit/>
          </a:bodyPr>
          <a:lstStyle/>
          <a:p>
            <a:r>
              <a:rPr lang="en-US" altLang="ko-KR" sz="2000" b="1" dirty="0">
                <a:solidFill>
                  <a:srgbClr val="30C800"/>
                </a:solidFill>
                <a:cs typeface="Arial" pitchFamily="34" charset="0"/>
              </a:rPr>
              <a:t>A curiosity: The Gentleman-</a:t>
            </a:r>
            <a:r>
              <a:rPr lang="en-US" altLang="ko-KR" sz="2000" b="1" dirty="0" err="1">
                <a:solidFill>
                  <a:srgbClr val="30C800"/>
                </a:solidFill>
                <a:cs typeface="Arial" pitchFamily="34" charset="0"/>
              </a:rPr>
              <a:t>Marovitch</a:t>
            </a:r>
            <a:r>
              <a:rPr lang="en-US" altLang="ko-KR" sz="2000" b="1" dirty="0">
                <a:solidFill>
                  <a:srgbClr val="30C800"/>
                </a:solidFill>
                <a:cs typeface="Arial" pitchFamily="34" charset="0"/>
              </a:rPr>
              <a:t> Code</a:t>
            </a:r>
          </a:p>
        </p:txBody>
      </p:sp>
      <p:sp>
        <p:nvSpPr>
          <p:cNvPr id="15" name="TextBox 14">
            <a:extLst>
              <a:ext uri="{FF2B5EF4-FFF2-40B4-BE49-F238E27FC236}">
                <a16:creationId xmlns:a16="http://schemas.microsoft.com/office/drawing/2014/main" id="{C359ECBC-4ECB-46E0-8F0D-00086D9150AA}"/>
              </a:ext>
            </a:extLst>
          </p:cNvPr>
          <p:cNvSpPr txBox="1"/>
          <p:nvPr/>
        </p:nvSpPr>
        <p:spPr>
          <a:xfrm>
            <a:off x="3937177" y="5229406"/>
            <a:ext cx="981106" cy="477054"/>
          </a:xfrm>
          <a:prstGeom prst="rect">
            <a:avLst/>
          </a:prstGeom>
          <a:noFill/>
        </p:spPr>
        <p:txBody>
          <a:bodyPr wrap="square" lIns="108000" rIns="108000" rtlCol="0">
            <a:spAutoFit/>
          </a:bodyPr>
          <a:lstStyle/>
          <a:p>
            <a:pPr algn="ctr"/>
            <a:r>
              <a:rPr lang="en-US" altLang="ko-KR" sz="2500" b="1" dirty="0">
                <a:solidFill>
                  <a:srgbClr val="30C800"/>
                </a:solidFill>
                <a:cs typeface="Arial" pitchFamily="34" charset="0"/>
              </a:rPr>
              <a:t>8</a:t>
            </a:r>
            <a:endParaRPr lang="ko-KR" altLang="en-US" sz="2500" b="1" dirty="0">
              <a:solidFill>
                <a:srgbClr val="30C800"/>
              </a:solidFill>
              <a:cs typeface="Arial" pitchFamily="34" charset="0"/>
            </a:endParaRPr>
          </a:p>
        </p:txBody>
      </p:sp>
      <p:sp>
        <p:nvSpPr>
          <p:cNvPr id="16" name="TextBox 15">
            <a:extLst>
              <a:ext uri="{FF2B5EF4-FFF2-40B4-BE49-F238E27FC236}">
                <a16:creationId xmlns:a16="http://schemas.microsoft.com/office/drawing/2014/main" id="{0B062A51-6114-4449-8C4F-BE6A265AFC67}"/>
              </a:ext>
            </a:extLst>
          </p:cNvPr>
          <p:cNvSpPr txBox="1"/>
          <p:nvPr/>
        </p:nvSpPr>
        <p:spPr>
          <a:xfrm>
            <a:off x="3937177" y="4479526"/>
            <a:ext cx="981106" cy="477054"/>
          </a:xfrm>
          <a:prstGeom prst="rect">
            <a:avLst/>
          </a:prstGeom>
          <a:noFill/>
        </p:spPr>
        <p:txBody>
          <a:bodyPr wrap="square" lIns="108000" rIns="108000" rtlCol="0">
            <a:spAutoFit/>
          </a:bodyPr>
          <a:lstStyle/>
          <a:p>
            <a:pPr algn="ctr"/>
            <a:r>
              <a:rPr lang="en-US" altLang="ko-KR" sz="2500" b="1" dirty="0">
                <a:solidFill>
                  <a:srgbClr val="30C800"/>
                </a:solidFill>
                <a:cs typeface="Arial" pitchFamily="34" charset="0"/>
              </a:rPr>
              <a:t>7</a:t>
            </a:r>
            <a:endParaRPr lang="ko-KR" altLang="en-US" sz="2500" b="1" dirty="0">
              <a:solidFill>
                <a:srgbClr val="30C800"/>
              </a:solidFill>
              <a:cs typeface="Arial" pitchFamily="34" charset="0"/>
            </a:endParaRPr>
          </a:p>
        </p:txBody>
      </p:sp>
      <p:sp>
        <p:nvSpPr>
          <p:cNvPr id="17" name="TextBox 16">
            <a:extLst>
              <a:ext uri="{FF2B5EF4-FFF2-40B4-BE49-F238E27FC236}">
                <a16:creationId xmlns:a16="http://schemas.microsoft.com/office/drawing/2014/main" id="{12E84B82-C1D5-4664-AB0C-83DF49A16B7E}"/>
              </a:ext>
            </a:extLst>
          </p:cNvPr>
          <p:cNvSpPr txBox="1"/>
          <p:nvPr/>
        </p:nvSpPr>
        <p:spPr>
          <a:xfrm>
            <a:off x="3937177" y="3840134"/>
            <a:ext cx="981106" cy="477054"/>
          </a:xfrm>
          <a:prstGeom prst="rect">
            <a:avLst/>
          </a:prstGeom>
          <a:noFill/>
        </p:spPr>
        <p:txBody>
          <a:bodyPr wrap="square" lIns="108000" rIns="108000" rtlCol="0">
            <a:spAutoFit/>
          </a:bodyPr>
          <a:lstStyle/>
          <a:p>
            <a:pPr algn="ctr"/>
            <a:r>
              <a:rPr lang="en-US" altLang="ko-KR" sz="2500" b="1" dirty="0">
                <a:solidFill>
                  <a:srgbClr val="30C800"/>
                </a:solidFill>
                <a:cs typeface="Arial" pitchFamily="34" charset="0"/>
              </a:rPr>
              <a:t>6</a:t>
            </a:r>
            <a:endParaRPr lang="ko-KR" altLang="en-US" sz="2500" b="1" dirty="0">
              <a:solidFill>
                <a:srgbClr val="30C800"/>
              </a:solidFill>
              <a:cs typeface="Arial" pitchFamily="34" charset="0"/>
            </a:endParaRPr>
          </a:p>
        </p:txBody>
      </p:sp>
      <p:sp>
        <p:nvSpPr>
          <p:cNvPr id="18" name="TextBox 17">
            <a:extLst>
              <a:ext uri="{FF2B5EF4-FFF2-40B4-BE49-F238E27FC236}">
                <a16:creationId xmlns:a16="http://schemas.microsoft.com/office/drawing/2014/main" id="{113FD8C3-5CAE-4525-AF92-0C5BC4D93837}"/>
              </a:ext>
            </a:extLst>
          </p:cNvPr>
          <p:cNvSpPr txBox="1"/>
          <p:nvPr/>
        </p:nvSpPr>
        <p:spPr>
          <a:xfrm>
            <a:off x="3937177" y="6141624"/>
            <a:ext cx="981106" cy="477054"/>
          </a:xfrm>
          <a:prstGeom prst="rect">
            <a:avLst/>
          </a:prstGeom>
          <a:noFill/>
        </p:spPr>
        <p:txBody>
          <a:bodyPr wrap="square" lIns="108000" rIns="108000" rtlCol="0">
            <a:spAutoFit/>
          </a:bodyPr>
          <a:lstStyle/>
          <a:p>
            <a:pPr algn="ctr"/>
            <a:r>
              <a:rPr lang="en-US" altLang="ko-KR" sz="2500" b="1" dirty="0">
                <a:solidFill>
                  <a:srgbClr val="30C800"/>
                </a:solidFill>
                <a:cs typeface="Arial" pitchFamily="34" charset="0"/>
              </a:rPr>
              <a:t>9</a:t>
            </a:r>
            <a:endParaRPr lang="ko-KR" altLang="en-US" sz="2500" b="1" dirty="0">
              <a:solidFill>
                <a:srgbClr val="30C800"/>
              </a:solidFill>
              <a:cs typeface="Arial" pitchFamily="34" charset="0"/>
            </a:endParaRPr>
          </a:p>
        </p:txBody>
      </p:sp>
      <p:sp>
        <p:nvSpPr>
          <p:cNvPr id="19" name="TextBox 18">
            <a:extLst>
              <a:ext uri="{FF2B5EF4-FFF2-40B4-BE49-F238E27FC236}">
                <a16:creationId xmlns:a16="http://schemas.microsoft.com/office/drawing/2014/main" id="{7A1696D7-F0B3-46A8-8E7B-1E48B4C3BD89}"/>
              </a:ext>
            </a:extLst>
          </p:cNvPr>
          <p:cNvSpPr txBox="1"/>
          <p:nvPr/>
        </p:nvSpPr>
        <p:spPr>
          <a:xfrm>
            <a:off x="5046763" y="5989948"/>
            <a:ext cx="6469190" cy="707886"/>
          </a:xfrm>
          <a:prstGeom prst="rect">
            <a:avLst/>
          </a:prstGeom>
          <a:noFill/>
        </p:spPr>
        <p:txBody>
          <a:bodyPr wrap="square" lIns="108000" rIns="108000" rtlCol="0">
            <a:spAutoFit/>
          </a:bodyPr>
          <a:lstStyle/>
          <a:p>
            <a:r>
              <a:rPr lang="en-US" altLang="ko-KR" sz="2000" b="1" dirty="0">
                <a:solidFill>
                  <a:srgbClr val="30C800"/>
                </a:solidFill>
                <a:cs typeface="Arial" pitchFamily="34" charset="0"/>
              </a:rPr>
              <a:t>A Case Study with Summation Algorithms : the </a:t>
            </a:r>
            <a:r>
              <a:rPr lang="en-US" altLang="ko-KR" sz="2000" b="1" dirty="0" err="1">
                <a:solidFill>
                  <a:srgbClr val="30C800"/>
                </a:solidFill>
                <a:cs typeface="Arial" pitchFamily="34" charset="0"/>
              </a:rPr>
              <a:t>Pichat’s</a:t>
            </a:r>
            <a:r>
              <a:rPr lang="en-US" altLang="ko-KR" sz="2000" b="1" dirty="0">
                <a:solidFill>
                  <a:srgbClr val="30C800"/>
                </a:solidFill>
                <a:cs typeface="Arial" pitchFamily="34" charset="0"/>
              </a:rPr>
              <a:t> Algorithm</a:t>
            </a:r>
          </a:p>
        </p:txBody>
      </p:sp>
      <p:sp>
        <p:nvSpPr>
          <p:cNvPr id="20" name="TextBox 19">
            <a:extLst>
              <a:ext uri="{FF2B5EF4-FFF2-40B4-BE49-F238E27FC236}">
                <a16:creationId xmlns:a16="http://schemas.microsoft.com/office/drawing/2014/main" id="{90A6D38A-ED53-48DB-B83F-B8ABB7D5E4A8}"/>
              </a:ext>
            </a:extLst>
          </p:cNvPr>
          <p:cNvSpPr txBox="1"/>
          <p:nvPr/>
        </p:nvSpPr>
        <p:spPr>
          <a:xfrm>
            <a:off x="4967098" y="812433"/>
            <a:ext cx="7207366" cy="400110"/>
          </a:xfrm>
          <a:prstGeom prst="rect">
            <a:avLst/>
          </a:prstGeom>
          <a:noFill/>
        </p:spPr>
        <p:txBody>
          <a:bodyPr wrap="square" lIns="108000" rIns="108000" rtlCol="0">
            <a:spAutoFit/>
          </a:bodyPr>
          <a:lstStyle/>
          <a:p>
            <a:r>
              <a:rPr lang="fr-FR" altLang="ko-KR" sz="2000" b="1" dirty="0">
                <a:solidFill>
                  <a:srgbClr val="30C800"/>
                </a:solidFill>
                <a:cs typeface="Arial" pitchFamily="34" charset="0"/>
              </a:rPr>
              <a:t>Floating Point Arithmetic</a:t>
            </a:r>
            <a:endParaRPr lang="ko-KR" altLang="en-US" sz="2000" b="1" dirty="0">
              <a:solidFill>
                <a:srgbClr val="30C800"/>
              </a:solidFill>
              <a:cs typeface="Arial" pitchFamily="34" charset="0"/>
            </a:endParaRPr>
          </a:p>
        </p:txBody>
      </p:sp>
    </p:spTree>
    <p:extLst>
      <p:ext uri="{BB962C8B-B14F-4D97-AF65-F5344CB8AC3E}">
        <p14:creationId xmlns:p14="http://schemas.microsoft.com/office/powerpoint/2010/main" val="1424195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A02F78-D8F4-4A8F-86B3-088C275F2E7A}"/>
              </a:ext>
            </a:extLst>
          </p:cNvPr>
          <p:cNvSpPr>
            <a:spLocks noGrp="1"/>
          </p:cNvSpPr>
          <p:nvPr>
            <p:ph type="body" sz="quarter" idx="10"/>
          </p:nvPr>
        </p:nvSpPr>
        <p:spPr/>
        <p:txBody>
          <a:bodyPr/>
          <a:lstStyle/>
          <a:p>
            <a:pPr algn="ctr"/>
            <a:r>
              <a:rPr lang="en-US" sz="4200" dirty="0">
                <a:solidFill>
                  <a:srgbClr val="0070C0"/>
                </a:solidFill>
              </a:rPr>
              <a:t>Floating Point Arithmetic IEEE Standard 754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AB6800-D12D-4CBF-AEF4-B5613CF735E9}"/>
                  </a:ext>
                </a:extLst>
              </p:cNvPr>
              <p:cNvSpPr txBox="1"/>
              <p:nvPr/>
            </p:nvSpPr>
            <p:spPr>
              <a:xfrm>
                <a:off x="164892" y="1397723"/>
                <a:ext cx="12027107" cy="5922840"/>
              </a:xfrm>
              <a:prstGeom prst="rect">
                <a:avLst/>
              </a:prstGeom>
              <a:noFill/>
            </p:spPr>
            <p:txBody>
              <a:bodyPr wrap="square">
                <a:spAutoFit/>
              </a:bodyPr>
              <a:lstStyle/>
              <a:p>
                <a:pPr marL="457200" indent="-457200">
                  <a:buFont typeface="Arial" panose="020B0604020202020204" pitchFamily="34" charset="0"/>
                  <a:buChar char="•"/>
                </a:pPr>
                <a:r>
                  <a:rPr lang="en-US" sz="2800" b="0" dirty="0">
                    <a:solidFill>
                      <a:srgbClr val="000000"/>
                    </a:solidFill>
                    <a:effectLst/>
                    <a:latin typeface="Times New Roman" panose="02020603050405020304" pitchFamily="18" charset="0"/>
                    <a:cs typeface="Times New Roman" panose="02020603050405020304" pitchFamily="18" charset="0"/>
                  </a:rPr>
                  <a:t>The number stored is:</a:t>
                </a:r>
              </a:p>
              <a:p>
                <a:pPr>
                  <a:lnSpc>
                    <a:spcPct val="200000"/>
                  </a:lnSpc>
                </a:pPr>
                <a14:m>
                  <m:oMathPara xmlns:m="http://schemas.openxmlformats.org/officeDocument/2006/math">
                    <m:oMathParaPr>
                      <m:jc m:val="centerGroup"/>
                    </m:oMathParaPr>
                    <m:oMath xmlns:m="http://schemas.openxmlformats.org/officeDocument/2006/math">
                      <m:sSup>
                        <m:sSupPr>
                          <m:ctrlPr>
                            <a:rPr lang="en-US" sz="2800" b="0" i="1" dirty="0" smtClean="0">
                              <a:solidFill>
                                <a:srgbClr val="000000"/>
                              </a:solidFill>
                              <a:effectLst/>
                              <a:latin typeface="Cambria Math" panose="02040503050406030204" pitchFamily="18" charset="0"/>
                            </a:rPr>
                          </m:ctrlPr>
                        </m:sSupPr>
                        <m:e>
                          <m:d>
                            <m:dPr>
                              <m:ctrlPr>
                                <a:rPr lang="en-US" sz="2800" b="0" i="1" dirty="0" smtClean="0">
                                  <a:solidFill>
                                    <a:srgbClr val="000000"/>
                                  </a:solidFill>
                                  <a:effectLst/>
                                  <a:latin typeface="Cambria Math" panose="02040503050406030204" pitchFamily="18" charset="0"/>
                                </a:rPr>
                              </m:ctrlPr>
                            </m:dPr>
                            <m:e>
                              <m:r>
                                <a:rPr lang="en-US" sz="2800" b="0" i="1" dirty="0" smtClean="0">
                                  <a:solidFill>
                                    <a:srgbClr val="000000"/>
                                  </a:solidFill>
                                  <a:effectLst/>
                                  <a:latin typeface="Cambria Math" panose="02040503050406030204" pitchFamily="18" charset="0"/>
                                </a:rPr>
                                <m:t>−1</m:t>
                              </m:r>
                            </m:e>
                          </m:d>
                        </m:e>
                        <m:sup>
                          <m:r>
                            <a:rPr lang="en-US" sz="2800" b="0" i="1" dirty="0" smtClean="0">
                              <a:solidFill>
                                <a:srgbClr val="000000"/>
                              </a:solidFill>
                              <a:effectLst/>
                              <a:latin typeface="Cambria Math" panose="02040503050406030204" pitchFamily="18" charset="0"/>
                            </a:rPr>
                            <m:t>𝑠</m:t>
                          </m:r>
                        </m:sup>
                      </m:sSup>
                      <m:r>
                        <a:rPr lang="en-US" sz="2800" b="0" i="1" dirty="0" smtClean="0">
                          <a:solidFill>
                            <a:srgbClr val="000000"/>
                          </a:solidFill>
                          <a:effectLst/>
                          <a:latin typeface="Cambria Math" panose="02040503050406030204" pitchFamily="18" charset="0"/>
                        </a:rPr>
                        <m:t> </m:t>
                      </m:r>
                      <m:r>
                        <a:rPr lang="en-US" sz="2800" b="0" i="1" dirty="0" smtClean="0">
                          <a:solidFill>
                            <a:srgbClr val="000000"/>
                          </a:solidFill>
                          <a:effectLst/>
                          <a:latin typeface="Cambria Math" panose="02040503050406030204" pitchFamily="18" charset="0"/>
                          <a:ea typeface="Cambria Math" panose="02040503050406030204" pitchFamily="18" charset="0"/>
                        </a:rPr>
                        <m:t>×</m:t>
                      </m:r>
                      <m:r>
                        <a:rPr lang="en-US" sz="2800" b="0" i="1" dirty="0" smtClean="0">
                          <a:solidFill>
                            <a:srgbClr val="000000"/>
                          </a:solidFill>
                          <a:effectLst/>
                          <a:latin typeface="Cambria Math" panose="02040503050406030204" pitchFamily="18" charset="0"/>
                        </a:rPr>
                        <m:t> (1 + 0.</m:t>
                      </m:r>
                      <m:r>
                        <a:rPr lang="en-US" sz="2800" b="0" i="1" dirty="0" smtClean="0">
                          <a:solidFill>
                            <a:srgbClr val="000000"/>
                          </a:solidFill>
                          <a:effectLst/>
                          <a:latin typeface="Cambria Math" panose="02040503050406030204" pitchFamily="18" charset="0"/>
                        </a:rPr>
                        <m:t>𝑀𝑎𝑛𝑡𝑖𝑠𝑠𝑎</m:t>
                      </m:r>
                      <m:r>
                        <a:rPr lang="en-US" sz="2800" b="0" i="1" dirty="0" smtClean="0">
                          <a:solidFill>
                            <a:srgbClr val="000000"/>
                          </a:solidFill>
                          <a:effectLst/>
                          <a:latin typeface="Cambria Math" panose="02040503050406030204" pitchFamily="18" charset="0"/>
                        </a:rPr>
                        <m:t>) × </m:t>
                      </m:r>
                      <m:sSup>
                        <m:sSupPr>
                          <m:ctrlPr>
                            <a:rPr lang="en-US" sz="2800" b="0" i="1" dirty="0" smtClean="0">
                              <a:solidFill>
                                <a:srgbClr val="000000"/>
                              </a:solidFill>
                              <a:effectLst/>
                              <a:latin typeface="Cambria Math" panose="02040503050406030204" pitchFamily="18" charset="0"/>
                            </a:rPr>
                          </m:ctrlPr>
                        </m:sSupPr>
                        <m:e>
                          <m:r>
                            <a:rPr lang="en-US" sz="2800" b="0" i="1" dirty="0" smtClean="0">
                              <a:solidFill>
                                <a:srgbClr val="000000"/>
                              </a:solidFill>
                              <a:effectLst/>
                              <a:latin typeface="Cambria Math" panose="02040503050406030204" pitchFamily="18" charset="0"/>
                            </a:rPr>
                            <m:t>2</m:t>
                          </m:r>
                        </m:e>
                        <m:sup>
                          <m:d>
                            <m:dPr>
                              <m:begChr m:val="{"/>
                              <m:endChr m:val="}"/>
                              <m:ctrlPr>
                                <a:rPr lang="en-US" sz="2800" b="0" i="1" dirty="0" smtClean="0">
                                  <a:solidFill>
                                    <a:srgbClr val="A31515"/>
                                  </a:solidFill>
                                  <a:effectLst/>
                                  <a:latin typeface="Cambria Math" panose="02040503050406030204" pitchFamily="18" charset="0"/>
                                </a:rPr>
                              </m:ctrlPr>
                            </m:dPr>
                            <m:e>
                              <m:r>
                                <a:rPr lang="en-US" sz="2800" b="0" i="1" dirty="0" smtClean="0">
                                  <a:solidFill>
                                    <a:srgbClr val="A31515"/>
                                  </a:solidFill>
                                  <a:effectLst/>
                                  <a:latin typeface="Cambria Math" panose="02040503050406030204" pitchFamily="18" charset="0"/>
                                </a:rPr>
                                <m:t>𝐸𝑥𝑝𝑜𝑛𝑒𝑛𝑡</m:t>
                              </m:r>
                              <m:r>
                                <a:rPr lang="en-US" sz="2800" b="0" i="1" dirty="0" smtClean="0">
                                  <a:solidFill>
                                    <a:srgbClr val="A31515"/>
                                  </a:solidFill>
                                  <a:effectLst/>
                                  <a:latin typeface="Cambria Math" panose="02040503050406030204" pitchFamily="18" charset="0"/>
                                </a:rPr>
                                <m:t>−127</m:t>
                              </m:r>
                            </m:e>
                          </m:d>
                        </m:sup>
                      </m:sSup>
                    </m:oMath>
                  </m:oMathPara>
                </a14:m>
                <a:endParaRPr lang="en-US" sz="2800" b="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500" b="0" dirty="0">
                    <a:solidFill>
                      <a:srgbClr val="000000"/>
                    </a:solidFill>
                    <a:effectLst/>
                    <a:latin typeface="Times New Roman" panose="02020603050405020304" pitchFamily="18" charset="0"/>
                    <a:cs typeface="Times New Roman" panose="02020603050405020304" pitchFamily="18" charset="0"/>
                  </a:rPr>
                  <a:t>The -127 is a bias used to be able to represent negative exponents. </a:t>
                </a:r>
              </a:p>
              <a:p>
                <a:pPr marL="342900" indent="-342900">
                  <a:buFont typeface="Arial" panose="020B0604020202020204" pitchFamily="34" charset="0"/>
                  <a:buChar char="•"/>
                </a:pPr>
                <a:endParaRPr lang="en-US" sz="2500" b="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rPr>
                  <a:t>For example, if E = 0, then the number will have the exponent </a:t>
                </a:r>
                <a14:m>
                  <m:oMath xmlns:m="http://schemas.openxmlformats.org/officeDocument/2006/math">
                    <m:r>
                      <a:rPr lang="en-US" sz="2400" i="1" dirty="0">
                        <a:solidFill>
                          <a:srgbClr val="A31515"/>
                        </a:solidFill>
                        <a:latin typeface="Cambria Math" panose="02040503050406030204" pitchFamily="18" charset="0"/>
                      </a:rPr>
                      <m:t>−127</m:t>
                    </m:r>
                  </m:oMath>
                </a14:m>
                <a:r>
                  <a:rPr lang="en-US" sz="2400" dirty="0">
                    <a:solidFill>
                      <a:srgbClr val="000000"/>
                    </a:solidFill>
                    <a:latin typeface="Times New Roman" panose="02020603050405020304" pitchFamily="18" charset="0"/>
                    <a:cs typeface="Times New Roman" panose="02020603050405020304" pitchFamily="18" charset="0"/>
                  </a:rPr>
                  <a:t> and the number will be </a:t>
                </a:r>
              </a:p>
              <a:p>
                <a:endParaRPr lang="en-US" sz="2500" b="0" dirty="0">
                  <a:solidFill>
                    <a:srgbClr val="000000"/>
                  </a:solidFill>
                  <a:effectLst/>
                  <a:latin typeface="Times New Roman" panose="02020603050405020304" pitchFamily="18" charset="0"/>
                  <a:cs typeface="Times New Roman" panose="02020603050405020304" pitchFamily="18" charset="0"/>
                </a:endParaRPr>
              </a:p>
              <a:p>
                <a:pPr algn="ctr"/>
                <a:r>
                  <a:rPr lang="en-US" sz="2500" b="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500" b="0" i="1" dirty="0" smtClean="0">
                            <a:solidFill>
                              <a:srgbClr val="000000"/>
                            </a:solidFill>
                            <a:effectLst/>
                            <a:latin typeface="Cambria Math" panose="02040503050406030204" pitchFamily="18" charset="0"/>
                          </a:rPr>
                        </m:ctrlPr>
                      </m:sSupPr>
                      <m:e>
                        <m:d>
                          <m:dPr>
                            <m:ctrlPr>
                              <a:rPr lang="en-US" sz="2500" b="0" i="1" dirty="0" smtClean="0">
                                <a:solidFill>
                                  <a:srgbClr val="000000"/>
                                </a:solidFill>
                                <a:effectLst/>
                                <a:latin typeface="Cambria Math" panose="02040503050406030204" pitchFamily="18" charset="0"/>
                              </a:rPr>
                            </m:ctrlPr>
                          </m:dPr>
                          <m:e>
                            <m:r>
                              <a:rPr lang="en-US" sz="2500" b="0" i="1" dirty="0" smtClean="0">
                                <a:solidFill>
                                  <a:srgbClr val="000000"/>
                                </a:solidFill>
                                <a:effectLst/>
                                <a:latin typeface="Cambria Math" panose="02040503050406030204" pitchFamily="18" charset="0"/>
                              </a:rPr>
                              <m:t>−1</m:t>
                            </m:r>
                          </m:e>
                        </m:d>
                      </m:e>
                      <m:sup>
                        <m:r>
                          <a:rPr lang="en-US" sz="2500" b="0" i="1" dirty="0" smtClean="0">
                            <a:solidFill>
                              <a:srgbClr val="000000"/>
                            </a:solidFill>
                            <a:effectLst/>
                            <a:latin typeface="Cambria Math" panose="02040503050406030204" pitchFamily="18" charset="0"/>
                          </a:rPr>
                          <m:t>𝑠</m:t>
                        </m:r>
                      </m:sup>
                    </m:sSup>
                    <m:r>
                      <a:rPr lang="en-US" sz="2500" b="0" i="1" dirty="0" smtClean="0">
                        <a:solidFill>
                          <a:srgbClr val="000000"/>
                        </a:solidFill>
                        <a:effectLst/>
                        <a:latin typeface="Cambria Math" panose="02040503050406030204" pitchFamily="18" charset="0"/>
                      </a:rPr>
                      <m:t> </m:t>
                    </m:r>
                    <m:r>
                      <a:rPr lang="en-US" sz="2500" b="0" i="1" dirty="0" smtClean="0">
                        <a:solidFill>
                          <a:srgbClr val="000000"/>
                        </a:solidFill>
                        <a:effectLst/>
                        <a:latin typeface="Cambria Math" panose="02040503050406030204" pitchFamily="18" charset="0"/>
                        <a:ea typeface="Cambria Math" panose="02040503050406030204" pitchFamily="18" charset="0"/>
                      </a:rPr>
                      <m:t>×</m:t>
                    </m:r>
                    <m:r>
                      <a:rPr lang="en-US" sz="2500" b="0" i="1" dirty="0" smtClean="0">
                        <a:solidFill>
                          <a:srgbClr val="000000"/>
                        </a:solidFill>
                        <a:effectLst/>
                        <a:latin typeface="Cambria Math" panose="02040503050406030204" pitchFamily="18" charset="0"/>
                      </a:rPr>
                      <m:t> </m:t>
                    </m:r>
                    <m:d>
                      <m:dPr>
                        <m:ctrlPr>
                          <a:rPr lang="en-US" sz="2500" b="0" i="1" dirty="0" smtClean="0">
                            <a:solidFill>
                              <a:srgbClr val="000000"/>
                            </a:solidFill>
                            <a:effectLst/>
                            <a:latin typeface="Cambria Math" panose="02040503050406030204" pitchFamily="18" charset="0"/>
                          </a:rPr>
                        </m:ctrlPr>
                      </m:dPr>
                      <m:e>
                        <m:r>
                          <a:rPr lang="en-US" sz="2500" b="0" i="1" dirty="0" smtClean="0">
                            <a:solidFill>
                              <a:srgbClr val="000000"/>
                            </a:solidFill>
                            <a:effectLst/>
                            <a:latin typeface="Cambria Math" panose="02040503050406030204" pitchFamily="18" charset="0"/>
                          </a:rPr>
                          <m:t>1 + 0.</m:t>
                        </m:r>
                        <m:r>
                          <a:rPr lang="en-US" sz="2500" b="0" i="1" dirty="0" smtClean="0">
                            <a:solidFill>
                              <a:srgbClr val="000000"/>
                            </a:solidFill>
                            <a:effectLst/>
                            <a:latin typeface="Cambria Math" panose="02040503050406030204" pitchFamily="18" charset="0"/>
                          </a:rPr>
                          <m:t>𝑀𝑎𝑛𝑡𝑖𝑠𝑠𝑎</m:t>
                        </m:r>
                      </m:e>
                    </m:d>
                    <m:r>
                      <a:rPr lang="en-US" sz="2500" b="0" i="1" dirty="0" smtClean="0">
                        <a:solidFill>
                          <a:srgbClr val="000000"/>
                        </a:solidFill>
                        <a:effectLst/>
                        <a:latin typeface="Cambria Math" panose="02040503050406030204" pitchFamily="18" charset="0"/>
                      </a:rPr>
                      <m:t> </m:t>
                    </m:r>
                    <m:r>
                      <a:rPr lang="en-US" sz="2500" b="0" i="1" dirty="0" smtClean="0">
                        <a:solidFill>
                          <a:srgbClr val="000000"/>
                        </a:solidFill>
                        <a:effectLst/>
                        <a:latin typeface="Cambria Math" panose="02040503050406030204" pitchFamily="18" charset="0"/>
                        <a:ea typeface="Cambria Math" panose="02040503050406030204" pitchFamily="18" charset="0"/>
                      </a:rPr>
                      <m:t>×</m:t>
                    </m:r>
                    <m:sSup>
                      <m:sSupPr>
                        <m:ctrlPr>
                          <a:rPr lang="en-US" sz="2500" b="0" i="1" dirty="0" smtClean="0">
                            <a:solidFill>
                              <a:srgbClr val="000000"/>
                            </a:solidFill>
                            <a:effectLst/>
                            <a:latin typeface="Cambria Math" panose="02040503050406030204" pitchFamily="18" charset="0"/>
                          </a:rPr>
                        </m:ctrlPr>
                      </m:sSupPr>
                      <m:e>
                        <m:r>
                          <a:rPr lang="en-US" sz="2500" b="0" i="1" dirty="0" smtClean="0">
                            <a:solidFill>
                              <a:srgbClr val="000000"/>
                            </a:solidFill>
                            <a:effectLst/>
                            <a:latin typeface="Cambria Math" panose="02040503050406030204" pitchFamily="18" charset="0"/>
                          </a:rPr>
                          <m:t>2</m:t>
                        </m:r>
                      </m:e>
                      <m:sup>
                        <m:d>
                          <m:dPr>
                            <m:begChr m:val="{"/>
                            <m:endChr m:val="}"/>
                            <m:ctrlPr>
                              <a:rPr lang="en-US" sz="2500" b="0" i="1" dirty="0" smtClean="0">
                                <a:solidFill>
                                  <a:srgbClr val="A31515"/>
                                </a:solidFill>
                                <a:effectLst/>
                                <a:latin typeface="Cambria Math" panose="02040503050406030204" pitchFamily="18" charset="0"/>
                              </a:rPr>
                            </m:ctrlPr>
                          </m:dPr>
                          <m:e>
                            <m:r>
                              <a:rPr lang="en-US" sz="2500" b="0" i="1" dirty="0" smtClean="0">
                                <a:solidFill>
                                  <a:srgbClr val="A31515"/>
                                </a:solidFill>
                                <a:effectLst/>
                                <a:latin typeface="Cambria Math" panose="02040503050406030204" pitchFamily="18" charset="0"/>
                              </a:rPr>
                              <m:t>−127</m:t>
                            </m:r>
                          </m:e>
                        </m:d>
                      </m:sup>
                    </m:sSup>
                    <m:r>
                      <a:rPr lang="en-US" sz="2500" b="0" i="1" dirty="0" smtClean="0">
                        <a:solidFill>
                          <a:srgbClr val="000000"/>
                        </a:solidFill>
                        <a:effectLst/>
                        <a:latin typeface="Cambria Math" panose="02040503050406030204" pitchFamily="18" charset="0"/>
                      </a:rPr>
                      <m:t>. </m:t>
                    </m:r>
                  </m:oMath>
                </a14:m>
                <a:endParaRPr lang="en-US" sz="2500" b="0" dirty="0">
                  <a:solidFill>
                    <a:srgbClr val="000000"/>
                  </a:solidFill>
                  <a:effectLst/>
                  <a:latin typeface="Times New Roman" panose="02020603050405020304" pitchFamily="18" charset="0"/>
                  <a:cs typeface="Times New Roman" panose="02020603050405020304" pitchFamily="18" charset="0"/>
                </a:endParaRPr>
              </a:p>
              <a:p>
                <a:pPr algn="ctr"/>
                <a:endParaRPr lang="en-US" sz="2500" b="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500" b="0" dirty="0">
                    <a:solidFill>
                      <a:srgbClr val="000000"/>
                    </a:solidFill>
                    <a:effectLst/>
                    <a:latin typeface="Times New Roman" panose="02020603050405020304" pitchFamily="18" charset="0"/>
                    <a:cs typeface="Times New Roman" panose="02020603050405020304" pitchFamily="18" charset="0"/>
                  </a:rPr>
                  <a:t>If the E = 127, then the exponent of the number will be 0 and the number will be </a:t>
                </a:r>
              </a:p>
              <a:p>
                <a:pPr>
                  <a:lnSpc>
                    <a:spcPct val="200000"/>
                  </a:lnSpc>
                </a:pPr>
                <a14:m>
                  <m:oMathPara xmlns:m="http://schemas.openxmlformats.org/officeDocument/2006/math">
                    <m:oMathParaPr>
                      <m:jc m:val="centerGroup"/>
                    </m:oMathParaPr>
                    <m:oMath xmlns:m="http://schemas.openxmlformats.org/officeDocument/2006/math">
                      <m:sSup>
                        <m:sSupPr>
                          <m:ctrlPr>
                            <a:rPr lang="en-US" sz="2500" b="0" i="1" dirty="0" smtClean="0">
                              <a:solidFill>
                                <a:srgbClr val="000000"/>
                              </a:solidFill>
                              <a:effectLst/>
                              <a:latin typeface="Cambria Math" panose="02040503050406030204" pitchFamily="18" charset="0"/>
                            </a:rPr>
                          </m:ctrlPr>
                        </m:sSupPr>
                        <m:e>
                          <m:d>
                            <m:dPr>
                              <m:ctrlPr>
                                <a:rPr lang="en-US" sz="2500" b="0" i="1" dirty="0" smtClean="0">
                                  <a:solidFill>
                                    <a:srgbClr val="000000"/>
                                  </a:solidFill>
                                  <a:effectLst/>
                                  <a:latin typeface="Cambria Math" panose="02040503050406030204" pitchFamily="18" charset="0"/>
                                </a:rPr>
                              </m:ctrlPr>
                            </m:dPr>
                            <m:e>
                              <m:r>
                                <a:rPr lang="en-US" sz="2500" b="0" i="1" dirty="0" smtClean="0">
                                  <a:solidFill>
                                    <a:srgbClr val="000000"/>
                                  </a:solidFill>
                                  <a:effectLst/>
                                  <a:latin typeface="Cambria Math" panose="02040503050406030204" pitchFamily="18" charset="0"/>
                                </a:rPr>
                                <m:t>−1</m:t>
                              </m:r>
                            </m:e>
                          </m:d>
                        </m:e>
                        <m:sup>
                          <m:r>
                            <a:rPr lang="en-US" sz="2500" b="0" i="1" dirty="0" smtClean="0">
                              <a:solidFill>
                                <a:srgbClr val="000000"/>
                              </a:solidFill>
                              <a:effectLst/>
                              <a:latin typeface="Cambria Math" panose="02040503050406030204" pitchFamily="18" charset="0"/>
                            </a:rPr>
                            <m:t>𝑠</m:t>
                          </m:r>
                        </m:sup>
                      </m:sSup>
                      <m:r>
                        <a:rPr lang="en-US" sz="2500" b="0" i="1" dirty="0" smtClean="0">
                          <a:solidFill>
                            <a:srgbClr val="000000"/>
                          </a:solidFill>
                          <a:effectLst/>
                          <a:latin typeface="Cambria Math" panose="02040503050406030204" pitchFamily="18" charset="0"/>
                          <a:ea typeface="Cambria Math" panose="02040503050406030204" pitchFamily="18" charset="0"/>
                        </a:rPr>
                        <m:t>×</m:t>
                      </m:r>
                      <m:r>
                        <a:rPr lang="en-US" sz="2500" b="0" i="1" dirty="0" smtClean="0">
                          <a:solidFill>
                            <a:srgbClr val="000000"/>
                          </a:solidFill>
                          <a:effectLst/>
                          <a:latin typeface="Cambria Math" panose="02040503050406030204" pitchFamily="18" charset="0"/>
                        </a:rPr>
                        <m:t> (1 + 0.</m:t>
                      </m:r>
                      <m:r>
                        <a:rPr lang="en-US" sz="2500" b="0" i="1" dirty="0" smtClean="0">
                          <a:solidFill>
                            <a:srgbClr val="000000"/>
                          </a:solidFill>
                          <a:effectLst/>
                          <a:latin typeface="Cambria Math" panose="02040503050406030204" pitchFamily="18" charset="0"/>
                        </a:rPr>
                        <m:t>𝑀𝑎𝑛𝑡𝑖𝑠𝑠𝑎</m:t>
                      </m:r>
                      <m:r>
                        <a:rPr lang="en-US" sz="2500" b="0" i="1" dirty="0" smtClean="0">
                          <a:solidFill>
                            <a:srgbClr val="000000"/>
                          </a:solidFill>
                          <a:effectLst/>
                          <a:latin typeface="Cambria Math" panose="02040503050406030204" pitchFamily="18" charset="0"/>
                        </a:rPr>
                        <m:t>) ×</m:t>
                      </m:r>
                      <m:sSup>
                        <m:sSupPr>
                          <m:ctrlPr>
                            <a:rPr lang="en-US" sz="2500" b="0" i="1" dirty="0" smtClean="0">
                              <a:solidFill>
                                <a:srgbClr val="000000"/>
                              </a:solidFill>
                              <a:effectLst/>
                              <a:latin typeface="Cambria Math" panose="02040503050406030204" pitchFamily="18" charset="0"/>
                            </a:rPr>
                          </m:ctrlPr>
                        </m:sSupPr>
                        <m:e>
                          <m:r>
                            <a:rPr lang="en-US" sz="2500" b="0" i="1" dirty="0" smtClean="0">
                              <a:solidFill>
                                <a:srgbClr val="000000"/>
                              </a:solidFill>
                              <a:effectLst/>
                              <a:latin typeface="Cambria Math" panose="02040503050406030204" pitchFamily="18" charset="0"/>
                            </a:rPr>
                            <m:t>2</m:t>
                          </m:r>
                        </m:e>
                        <m:sup>
                          <m:d>
                            <m:dPr>
                              <m:begChr m:val="{"/>
                              <m:endChr m:val="}"/>
                              <m:ctrlPr>
                                <a:rPr lang="en-US" sz="2500" b="0" i="1" dirty="0" smtClean="0">
                                  <a:solidFill>
                                    <a:srgbClr val="A31515"/>
                                  </a:solidFill>
                                  <a:effectLst/>
                                  <a:latin typeface="Cambria Math" panose="02040503050406030204" pitchFamily="18" charset="0"/>
                                </a:rPr>
                              </m:ctrlPr>
                            </m:dPr>
                            <m:e>
                              <m:r>
                                <a:rPr lang="en-US" sz="2500" b="0" i="1" dirty="0" smtClean="0">
                                  <a:solidFill>
                                    <a:srgbClr val="A31515"/>
                                  </a:solidFill>
                                  <a:effectLst/>
                                  <a:latin typeface="Cambria Math" panose="02040503050406030204" pitchFamily="18" charset="0"/>
                                </a:rPr>
                                <m:t>0</m:t>
                              </m:r>
                            </m:e>
                          </m:d>
                        </m:sup>
                      </m:sSup>
                    </m:oMath>
                  </m:oMathPara>
                </a14:m>
                <a:endParaRPr lang="en-US" sz="2500" b="0" dirty="0">
                  <a:solidFill>
                    <a:srgbClr val="000000"/>
                  </a:solidFill>
                  <a:effectLst/>
                  <a:latin typeface="Times New Roman" panose="02020603050405020304" pitchFamily="18" charset="0"/>
                  <a:cs typeface="Times New Roman" panose="02020603050405020304" pitchFamily="18" charset="0"/>
                </a:endParaRPr>
              </a:p>
              <a:p>
                <a:endParaRPr lang="en-US" sz="2500" b="0" dirty="0">
                  <a:solidFill>
                    <a:srgbClr val="000000"/>
                  </a:solidFill>
                  <a:effectLst/>
                  <a:latin typeface="Times New Roman" panose="02020603050405020304" pitchFamily="18" charset="0"/>
                  <a:cs typeface="Times New Roman" panose="02020603050405020304" pitchFamily="18" charset="0"/>
                </a:endParaRPr>
              </a:p>
              <a:p>
                <a:endParaRPr lang="en-US" sz="2800" b="0" dirty="0">
                  <a:solidFill>
                    <a:srgbClr val="000000"/>
                  </a:solidFill>
                  <a:effectLst/>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B2AB6800-D12D-4CBF-AEF4-B5613CF735E9}"/>
                  </a:ext>
                </a:extLst>
              </p:cNvPr>
              <p:cNvSpPr txBox="1">
                <a:spLocks noRot="1" noChangeAspect="1" noMove="1" noResize="1" noEditPoints="1" noAdjustHandles="1" noChangeArrowheads="1" noChangeShapeType="1" noTextEdit="1"/>
              </p:cNvSpPr>
              <p:nvPr/>
            </p:nvSpPr>
            <p:spPr>
              <a:xfrm>
                <a:off x="164892" y="1397723"/>
                <a:ext cx="12027107" cy="5922840"/>
              </a:xfrm>
              <a:prstGeom prst="rect">
                <a:avLst/>
              </a:prstGeom>
              <a:blipFill>
                <a:blip r:embed="rId2"/>
                <a:stretch>
                  <a:fillRect l="-912" t="-1029"/>
                </a:stretch>
              </a:blipFill>
            </p:spPr>
            <p:txBody>
              <a:bodyPr/>
              <a:lstStyle/>
              <a:p>
                <a:r>
                  <a:rPr lang="en-US">
                    <a:noFill/>
                  </a:rPr>
                  <a:t> </a:t>
                </a:r>
              </a:p>
            </p:txBody>
          </p:sp>
        </mc:Fallback>
      </mc:AlternateContent>
    </p:spTree>
    <p:extLst>
      <p:ext uri="{BB962C8B-B14F-4D97-AF65-F5344CB8AC3E}">
        <p14:creationId xmlns:p14="http://schemas.microsoft.com/office/powerpoint/2010/main" val="1866928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7D0BEE-62D0-4D8C-8EDF-5F9E3D3A234B}"/>
              </a:ext>
            </a:extLst>
          </p:cNvPr>
          <p:cNvSpPr>
            <a:spLocks noGrp="1"/>
          </p:cNvSpPr>
          <p:nvPr>
            <p:ph type="body" sz="quarter" idx="10"/>
          </p:nvPr>
        </p:nvSpPr>
        <p:spPr>
          <a:xfrm>
            <a:off x="1060006" y="216260"/>
            <a:ext cx="11254700" cy="724247"/>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Single Precision</a:t>
            </a:r>
            <a:r>
              <a:rPr lang="en-US" sz="3800" dirty="0">
                <a:solidFill>
                  <a:srgbClr val="0070C0"/>
                </a:solidFill>
              </a:rPr>
              <a:t>)</a:t>
            </a:r>
            <a:endParaRPr lang="en-US" sz="3800" dirty="0"/>
          </a:p>
        </p:txBody>
      </p:sp>
      <p:grpSp>
        <p:nvGrpSpPr>
          <p:cNvPr id="21" name="Group 20">
            <a:extLst>
              <a:ext uri="{FF2B5EF4-FFF2-40B4-BE49-F238E27FC236}">
                <a16:creationId xmlns:a16="http://schemas.microsoft.com/office/drawing/2014/main" id="{AC41A233-BD9F-494C-ACB9-F40509B2F4D4}"/>
              </a:ext>
            </a:extLst>
          </p:cNvPr>
          <p:cNvGrpSpPr/>
          <p:nvPr/>
        </p:nvGrpSpPr>
        <p:grpSpPr>
          <a:xfrm>
            <a:off x="642026" y="1363680"/>
            <a:ext cx="10185478" cy="3264263"/>
            <a:chOff x="1060632" y="1738434"/>
            <a:chExt cx="10185478" cy="3264263"/>
          </a:xfrm>
        </p:grpSpPr>
        <p:grpSp>
          <p:nvGrpSpPr>
            <p:cNvPr id="12" name="Group 11">
              <a:extLst>
                <a:ext uri="{FF2B5EF4-FFF2-40B4-BE49-F238E27FC236}">
                  <a16:creationId xmlns:a16="http://schemas.microsoft.com/office/drawing/2014/main" id="{6623D44F-C8EE-491C-8F91-1C741C7FB26F}"/>
                </a:ext>
              </a:extLst>
            </p:cNvPr>
            <p:cNvGrpSpPr/>
            <p:nvPr/>
          </p:nvGrpSpPr>
          <p:grpSpPr>
            <a:xfrm>
              <a:off x="1082779" y="2437991"/>
              <a:ext cx="10163331" cy="1180754"/>
              <a:chOff x="1082779" y="2437991"/>
              <a:chExt cx="10163331" cy="1180754"/>
            </a:xfrm>
          </p:grpSpPr>
          <p:sp>
            <p:nvSpPr>
              <p:cNvPr id="8" name="Rectangle 7">
                <a:extLst>
                  <a:ext uri="{FF2B5EF4-FFF2-40B4-BE49-F238E27FC236}">
                    <a16:creationId xmlns:a16="http://schemas.microsoft.com/office/drawing/2014/main" id="{1F2D4716-445A-4910-B37B-D32C04F49C61}"/>
                  </a:ext>
                </a:extLst>
              </p:cNvPr>
              <p:cNvSpPr/>
              <p:nvPr/>
            </p:nvSpPr>
            <p:spPr>
              <a:xfrm>
                <a:off x="1082779" y="2882910"/>
                <a:ext cx="1034321" cy="722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214A61F-E3CD-4752-A15B-88FDD34BAF6C}"/>
                  </a:ext>
                </a:extLst>
              </p:cNvPr>
              <p:cNvSpPr/>
              <p:nvPr/>
            </p:nvSpPr>
            <p:spPr>
              <a:xfrm>
                <a:off x="2117100" y="2894498"/>
                <a:ext cx="3282847" cy="724247"/>
              </a:xfrm>
              <a:prstGeom prst="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8C612B-8E51-4B83-BCBB-E89828C10060}"/>
                  </a:ext>
                </a:extLst>
              </p:cNvPr>
              <p:cNvSpPr/>
              <p:nvPr/>
            </p:nvSpPr>
            <p:spPr>
              <a:xfrm>
                <a:off x="5399947" y="2894498"/>
                <a:ext cx="5846163" cy="724247"/>
              </a:xfrm>
              <a:prstGeom prst="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Right 10">
                <a:extLst>
                  <a:ext uri="{FF2B5EF4-FFF2-40B4-BE49-F238E27FC236}">
                    <a16:creationId xmlns:a16="http://schemas.microsoft.com/office/drawing/2014/main" id="{296248A7-8BBD-4D1E-9CE3-52CAE7352EB0}"/>
                  </a:ext>
                </a:extLst>
              </p:cNvPr>
              <p:cNvSpPr/>
              <p:nvPr/>
            </p:nvSpPr>
            <p:spPr>
              <a:xfrm>
                <a:off x="1082779" y="2437991"/>
                <a:ext cx="10163331" cy="305209"/>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537A17A-6DB5-4BE0-BCC3-5C7DBC58465F}"/>
                </a:ext>
              </a:extLst>
            </p:cNvPr>
            <p:cNvSpPr txBox="1"/>
            <p:nvPr/>
          </p:nvSpPr>
          <p:spPr>
            <a:xfrm>
              <a:off x="5086037" y="1738434"/>
              <a:ext cx="2019925" cy="707886"/>
            </a:xfrm>
            <a:prstGeom prst="rect">
              <a:avLst/>
            </a:prstGeom>
            <a:noFill/>
          </p:spPr>
          <p:txBody>
            <a:bodyPr wrap="square">
              <a:spAutoFit/>
            </a:bodyPr>
            <a:lstStyle/>
            <a:p>
              <a:pPr algn="ctr"/>
              <a:r>
                <a:rPr lang="en-US" sz="4000" dirty="0"/>
                <a:t>32-bit</a:t>
              </a:r>
            </a:p>
          </p:txBody>
        </p:sp>
        <p:sp>
          <p:nvSpPr>
            <p:cNvPr id="15" name="Arrow: Left-Right 14">
              <a:extLst>
                <a:ext uri="{FF2B5EF4-FFF2-40B4-BE49-F238E27FC236}">
                  <a16:creationId xmlns:a16="http://schemas.microsoft.com/office/drawing/2014/main" id="{B5774450-D81C-4D17-8190-238FC4F710E7}"/>
                </a:ext>
              </a:extLst>
            </p:cNvPr>
            <p:cNvSpPr/>
            <p:nvPr/>
          </p:nvSpPr>
          <p:spPr>
            <a:xfrm>
              <a:off x="1060632" y="3820883"/>
              <a:ext cx="1034321" cy="320040"/>
            </a:xfrm>
            <a:prstGeom prst="leftRightArrow">
              <a:avLst/>
            </a:prstGeom>
            <a:solidFill>
              <a:srgbClr val="82C6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Left-Right 15">
              <a:extLst>
                <a:ext uri="{FF2B5EF4-FFF2-40B4-BE49-F238E27FC236}">
                  <a16:creationId xmlns:a16="http://schemas.microsoft.com/office/drawing/2014/main" id="{DB8C1A77-7CFD-4E4D-AA77-2AE86E4B9D30}"/>
                </a:ext>
              </a:extLst>
            </p:cNvPr>
            <p:cNvSpPr/>
            <p:nvPr/>
          </p:nvSpPr>
          <p:spPr>
            <a:xfrm>
              <a:off x="2106274" y="3805894"/>
              <a:ext cx="3327142" cy="319048"/>
            </a:xfrm>
            <a:prstGeom prst="leftRightArrow">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61074F6B-2028-4F00-BF53-0F64E17BE91C}"/>
                </a:ext>
              </a:extLst>
            </p:cNvPr>
            <p:cNvSpPr/>
            <p:nvPr/>
          </p:nvSpPr>
          <p:spPr>
            <a:xfrm>
              <a:off x="5433416" y="3807216"/>
              <a:ext cx="5812694" cy="320040"/>
            </a:xfrm>
            <a:prstGeom prst="leftRightArrow">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CF23A73-25E9-4704-934D-50442CE4B6E1}"/>
                </a:ext>
              </a:extLst>
            </p:cNvPr>
            <p:cNvSpPr txBox="1"/>
            <p:nvPr/>
          </p:nvSpPr>
          <p:spPr>
            <a:xfrm>
              <a:off x="1105601" y="4140923"/>
              <a:ext cx="1034321" cy="861774"/>
            </a:xfrm>
            <a:prstGeom prst="rect">
              <a:avLst/>
            </a:prstGeom>
            <a:noFill/>
          </p:spPr>
          <p:txBody>
            <a:bodyPr wrap="square">
              <a:spAutoFit/>
            </a:bodyPr>
            <a:lstStyle/>
            <a:p>
              <a:pPr algn="ctr"/>
              <a:r>
                <a:rPr lang="en-US" sz="2500" dirty="0"/>
                <a:t>1-bit</a:t>
              </a:r>
            </a:p>
            <a:p>
              <a:pPr algn="ctr"/>
              <a:r>
                <a:rPr lang="en-US" sz="2500" b="1" dirty="0"/>
                <a:t>Sign</a:t>
              </a:r>
            </a:p>
          </p:txBody>
        </p:sp>
        <p:sp>
          <p:nvSpPr>
            <p:cNvPr id="19" name="TextBox 18">
              <a:extLst>
                <a:ext uri="{FF2B5EF4-FFF2-40B4-BE49-F238E27FC236}">
                  <a16:creationId xmlns:a16="http://schemas.microsoft.com/office/drawing/2014/main" id="{4F75F662-3AD1-4C12-AB0D-56E1B8CA301E}"/>
                </a:ext>
              </a:extLst>
            </p:cNvPr>
            <p:cNvSpPr txBox="1"/>
            <p:nvPr/>
          </p:nvSpPr>
          <p:spPr>
            <a:xfrm>
              <a:off x="2811447" y="4124942"/>
              <a:ext cx="1674359" cy="861774"/>
            </a:xfrm>
            <a:prstGeom prst="rect">
              <a:avLst/>
            </a:prstGeom>
            <a:noFill/>
          </p:spPr>
          <p:txBody>
            <a:bodyPr wrap="square">
              <a:spAutoFit/>
            </a:bodyPr>
            <a:lstStyle/>
            <a:p>
              <a:pPr algn="ctr"/>
              <a:r>
                <a:rPr lang="en-US" sz="2500" dirty="0"/>
                <a:t>8-bit</a:t>
              </a:r>
            </a:p>
            <a:p>
              <a:pPr algn="ctr"/>
              <a:r>
                <a:rPr lang="en-US" sz="2500" b="1" dirty="0"/>
                <a:t>Exponent</a:t>
              </a:r>
            </a:p>
          </p:txBody>
        </p:sp>
        <p:sp>
          <p:nvSpPr>
            <p:cNvPr id="20" name="TextBox 19">
              <a:extLst>
                <a:ext uri="{FF2B5EF4-FFF2-40B4-BE49-F238E27FC236}">
                  <a16:creationId xmlns:a16="http://schemas.microsoft.com/office/drawing/2014/main" id="{57615742-D209-400D-8015-243B5094C930}"/>
                </a:ext>
              </a:extLst>
            </p:cNvPr>
            <p:cNvSpPr txBox="1"/>
            <p:nvPr/>
          </p:nvSpPr>
          <p:spPr>
            <a:xfrm>
              <a:off x="7706194" y="4050778"/>
              <a:ext cx="1674359" cy="861774"/>
            </a:xfrm>
            <a:prstGeom prst="rect">
              <a:avLst/>
            </a:prstGeom>
            <a:noFill/>
          </p:spPr>
          <p:txBody>
            <a:bodyPr wrap="square">
              <a:spAutoFit/>
            </a:bodyPr>
            <a:lstStyle/>
            <a:p>
              <a:pPr algn="ctr"/>
              <a:r>
                <a:rPr lang="en-US" sz="2500" dirty="0"/>
                <a:t>23-bit</a:t>
              </a:r>
            </a:p>
            <a:p>
              <a:pPr algn="ctr"/>
              <a:r>
                <a:rPr lang="en-US" sz="2500" b="1" dirty="0"/>
                <a:t>Mantissa</a:t>
              </a:r>
            </a:p>
          </p:txBody>
        </p:sp>
      </p:grpSp>
      <p:sp>
        <p:nvSpPr>
          <p:cNvPr id="50" name="Rectangle 49">
            <a:extLst>
              <a:ext uri="{FF2B5EF4-FFF2-40B4-BE49-F238E27FC236}">
                <a16:creationId xmlns:a16="http://schemas.microsoft.com/office/drawing/2014/main" id="{54A0190F-8914-498D-8577-21F1A53511D7}"/>
              </a:ext>
            </a:extLst>
          </p:cNvPr>
          <p:cNvSpPr/>
          <p:nvPr/>
        </p:nvSpPr>
        <p:spPr>
          <a:xfrm>
            <a:off x="1159186" y="5822269"/>
            <a:ext cx="1034321"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Sign</a:t>
            </a:r>
            <a:endParaRPr lang="en-US" sz="2200"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8ECDB9A-FB88-42D0-929C-4B4359AC5C09}"/>
                  </a:ext>
                </a:extLst>
              </p:cNvPr>
              <p:cNvSpPr txBox="1"/>
              <p:nvPr/>
            </p:nvSpPr>
            <p:spPr>
              <a:xfrm>
                <a:off x="2288180" y="5394953"/>
                <a:ext cx="9778902" cy="1189236"/>
              </a:xfrm>
              <a:prstGeom prst="rect">
                <a:avLst/>
              </a:prstGeom>
              <a:noFill/>
            </p:spPr>
            <p:txBody>
              <a:bodyPr wrap="square">
                <a:spAutoFit/>
              </a:bodyPr>
              <a:lstStyle/>
              <a:p>
                <a:r>
                  <a:rPr lang="en-US" sz="5000" dirty="0"/>
                  <a:t>(1+              ) x </a:t>
                </a:r>
                <a14:m>
                  <m:oMath xmlns:m="http://schemas.openxmlformats.org/officeDocument/2006/math">
                    <m:sSup>
                      <m:sSupPr>
                        <m:ctrlPr>
                          <a:rPr lang="en-US" sz="6000" b="0" i="1" dirty="0" smtClean="0">
                            <a:latin typeface="Cambria Math" panose="02040503050406030204" pitchFamily="18" charset="0"/>
                          </a:rPr>
                        </m:ctrlPr>
                      </m:sSupPr>
                      <m:e>
                        <m:r>
                          <a:rPr lang="en-US" sz="6000" i="1" dirty="0" smtClean="0">
                            <a:latin typeface="Cambria Math" panose="02040503050406030204" pitchFamily="18" charset="0"/>
                          </a:rPr>
                          <m:t>2</m:t>
                        </m:r>
                      </m:e>
                      <m:sup>
                        <m:sSup>
                          <m:sSupPr>
                            <m:ctrlPr>
                              <a:rPr lang="en-US" sz="6000" i="1" dirty="0">
                                <a:latin typeface="Cambria Math" panose="02040503050406030204" pitchFamily="18" charset="0"/>
                              </a:rPr>
                            </m:ctrlPr>
                          </m:sSupPr>
                          <m:e>
                            <m:r>
                              <a:rPr lang="en-US" sz="6000" i="1" dirty="0">
                                <a:latin typeface="Cambria Math" panose="02040503050406030204" pitchFamily="18" charset="0"/>
                              </a:rPr>
                              <m:t> </m:t>
                            </m:r>
                          </m:e>
                          <m:sup>
                            <m:r>
                              <a:rPr lang="en-US" sz="6000" i="1" dirty="0">
                                <a:latin typeface="Cambria Math" panose="02040503050406030204" pitchFamily="18" charset="0"/>
                              </a:rPr>
                              <m:t>(                            −127</m:t>
                            </m:r>
                            <m:r>
                              <a:rPr lang="en-US" sz="6000" b="0" i="1" dirty="0" smtClean="0">
                                <a:latin typeface="Cambria Math" panose="02040503050406030204" pitchFamily="18" charset="0"/>
                              </a:rPr>
                              <m:t>)</m:t>
                            </m:r>
                          </m:sup>
                        </m:sSup>
                      </m:sup>
                    </m:sSup>
                  </m:oMath>
                </a14:m>
                <a:r>
                  <a:rPr lang="en-US" sz="5000" dirty="0"/>
                  <a:t> </a:t>
                </a:r>
              </a:p>
            </p:txBody>
          </p:sp>
        </mc:Choice>
        <mc:Fallback xmlns="">
          <p:sp>
            <p:nvSpPr>
              <p:cNvPr id="52" name="TextBox 51">
                <a:extLst>
                  <a:ext uri="{FF2B5EF4-FFF2-40B4-BE49-F238E27FC236}">
                    <a16:creationId xmlns:a16="http://schemas.microsoft.com/office/drawing/2014/main" id="{38ECDB9A-FB88-42D0-929C-4B4359AC5C09}"/>
                  </a:ext>
                </a:extLst>
              </p:cNvPr>
              <p:cNvSpPr txBox="1">
                <a:spLocks noRot="1" noChangeAspect="1" noMove="1" noResize="1" noEditPoints="1" noAdjustHandles="1" noChangeArrowheads="1" noChangeShapeType="1" noTextEdit="1"/>
              </p:cNvSpPr>
              <p:nvPr/>
            </p:nvSpPr>
            <p:spPr>
              <a:xfrm>
                <a:off x="2288180" y="5394953"/>
                <a:ext cx="9778902" cy="1189236"/>
              </a:xfrm>
              <a:prstGeom prst="rect">
                <a:avLst/>
              </a:prstGeom>
              <a:blipFill>
                <a:blip r:embed="rId2"/>
                <a:stretch>
                  <a:fillRect l="-2991" b="-25128"/>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9904737D-EF12-492D-A961-61EBD0DD1F25}"/>
              </a:ext>
            </a:extLst>
          </p:cNvPr>
          <p:cNvSpPr/>
          <p:nvPr/>
        </p:nvSpPr>
        <p:spPr>
          <a:xfrm>
            <a:off x="3437703" y="5799586"/>
            <a:ext cx="2175266" cy="724247"/>
          </a:xfrm>
          <a:prstGeom prst="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Mantissa</a:t>
            </a:r>
            <a:endParaRPr lang="en-US" sz="2200" dirty="0">
              <a:solidFill>
                <a:schemeClr val="tx1"/>
              </a:solidFill>
            </a:endParaRPr>
          </a:p>
        </p:txBody>
      </p:sp>
      <p:sp>
        <p:nvSpPr>
          <p:cNvPr id="54" name="Rectangle 53">
            <a:extLst>
              <a:ext uri="{FF2B5EF4-FFF2-40B4-BE49-F238E27FC236}">
                <a16:creationId xmlns:a16="http://schemas.microsoft.com/office/drawing/2014/main" id="{7A433A11-B482-4AFE-B7FD-0E4C33E3E342}"/>
              </a:ext>
            </a:extLst>
          </p:cNvPr>
          <p:cNvSpPr/>
          <p:nvPr/>
        </p:nvSpPr>
        <p:spPr>
          <a:xfrm>
            <a:off x="7500117" y="5463717"/>
            <a:ext cx="2643188" cy="508511"/>
          </a:xfrm>
          <a:prstGeom prst="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Exponent</a:t>
            </a:r>
            <a:endParaRPr lang="en-US" sz="2200" dirty="0">
              <a:solidFill>
                <a:schemeClr val="tx1"/>
              </a:solidFill>
            </a:endParaRPr>
          </a:p>
        </p:txBody>
      </p:sp>
    </p:spTree>
    <p:extLst>
      <p:ext uri="{BB962C8B-B14F-4D97-AF65-F5344CB8AC3E}">
        <p14:creationId xmlns:p14="http://schemas.microsoft.com/office/powerpoint/2010/main" val="2398713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7D0BEE-62D0-4D8C-8EDF-5F9E3D3A234B}"/>
              </a:ext>
            </a:extLst>
          </p:cNvPr>
          <p:cNvSpPr>
            <a:spLocks noGrp="1"/>
          </p:cNvSpPr>
          <p:nvPr>
            <p:ph type="body" sz="quarter" idx="10"/>
          </p:nvPr>
        </p:nvSpPr>
        <p:spPr>
          <a:xfrm>
            <a:off x="1060006" y="216260"/>
            <a:ext cx="11254700" cy="724247"/>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Single Precision</a:t>
            </a:r>
            <a:r>
              <a:rPr lang="en-US" sz="3800" dirty="0">
                <a:solidFill>
                  <a:srgbClr val="0070C0"/>
                </a:solidFill>
              </a:rPr>
              <a:t>)</a:t>
            </a:r>
            <a:endParaRPr lang="en-US" sz="3800" dirty="0"/>
          </a:p>
        </p:txBody>
      </p:sp>
      <p:grpSp>
        <p:nvGrpSpPr>
          <p:cNvPr id="21" name="Group 20">
            <a:extLst>
              <a:ext uri="{FF2B5EF4-FFF2-40B4-BE49-F238E27FC236}">
                <a16:creationId xmlns:a16="http://schemas.microsoft.com/office/drawing/2014/main" id="{AC41A233-BD9F-494C-ACB9-F40509B2F4D4}"/>
              </a:ext>
            </a:extLst>
          </p:cNvPr>
          <p:cNvGrpSpPr/>
          <p:nvPr/>
        </p:nvGrpSpPr>
        <p:grpSpPr>
          <a:xfrm>
            <a:off x="642026" y="1363680"/>
            <a:ext cx="10185478" cy="3264263"/>
            <a:chOff x="1060632" y="1738434"/>
            <a:chExt cx="10185478" cy="3264263"/>
          </a:xfrm>
        </p:grpSpPr>
        <p:grpSp>
          <p:nvGrpSpPr>
            <p:cNvPr id="12" name="Group 11">
              <a:extLst>
                <a:ext uri="{FF2B5EF4-FFF2-40B4-BE49-F238E27FC236}">
                  <a16:creationId xmlns:a16="http://schemas.microsoft.com/office/drawing/2014/main" id="{6623D44F-C8EE-491C-8F91-1C741C7FB26F}"/>
                </a:ext>
              </a:extLst>
            </p:cNvPr>
            <p:cNvGrpSpPr/>
            <p:nvPr/>
          </p:nvGrpSpPr>
          <p:grpSpPr>
            <a:xfrm>
              <a:off x="1082779" y="2437991"/>
              <a:ext cx="10163331" cy="1180754"/>
              <a:chOff x="1082779" y="2437991"/>
              <a:chExt cx="10163331" cy="1180754"/>
            </a:xfrm>
          </p:grpSpPr>
          <p:sp>
            <p:nvSpPr>
              <p:cNvPr id="8" name="Rectangle 7">
                <a:extLst>
                  <a:ext uri="{FF2B5EF4-FFF2-40B4-BE49-F238E27FC236}">
                    <a16:creationId xmlns:a16="http://schemas.microsoft.com/office/drawing/2014/main" id="{1F2D4716-445A-4910-B37B-D32C04F49C61}"/>
                  </a:ext>
                </a:extLst>
              </p:cNvPr>
              <p:cNvSpPr/>
              <p:nvPr/>
            </p:nvSpPr>
            <p:spPr>
              <a:xfrm>
                <a:off x="1082779" y="2882910"/>
                <a:ext cx="1034321"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0</a:t>
                </a:r>
              </a:p>
            </p:txBody>
          </p:sp>
          <p:sp>
            <p:nvSpPr>
              <p:cNvPr id="9" name="Rectangle 8">
                <a:extLst>
                  <a:ext uri="{FF2B5EF4-FFF2-40B4-BE49-F238E27FC236}">
                    <a16:creationId xmlns:a16="http://schemas.microsoft.com/office/drawing/2014/main" id="{2214A61F-E3CD-4752-A15B-88FDD34BAF6C}"/>
                  </a:ext>
                </a:extLst>
              </p:cNvPr>
              <p:cNvSpPr/>
              <p:nvPr/>
            </p:nvSpPr>
            <p:spPr>
              <a:xfrm>
                <a:off x="2117100" y="2894498"/>
                <a:ext cx="3282847" cy="724247"/>
              </a:xfrm>
              <a:prstGeom prst="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MathJax_Main"/>
                  </a:rPr>
                  <a:t>10000011</a:t>
                </a:r>
              </a:p>
            </p:txBody>
          </p:sp>
          <p:sp>
            <p:nvSpPr>
              <p:cNvPr id="10" name="Rectangle 9">
                <a:extLst>
                  <a:ext uri="{FF2B5EF4-FFF2-40B4-BE49-F238E27FC236}">
                    <a16:creationId xmlns:a16="http://schemas.microsoft.com/office/drawing/2014/main" id="{FD8C612B-8E51-4B83-BCBB-E89828C10060}"/>
                  </a:ext>
                </a:extLst>
              </p:cNvPr>
              <p:cNvSpPr/>
              <p:nvPr/>
            </p:nvSpPr>
            <p:spPr>
              <a:xfrm>
                <a:off x="5399947" y="2894498"/>
                <a:ext cx="5846163" cy="724247"/>
              </a:xfrm>
              <a:prstGeom prst="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chemeClr val="tx1"/>
                    </a:solidFill>
                    <a:latin typeface="MathJax_Main"/>
                  </a:rPr>
                  <a:t>00010010000000000000000</a:t>
                </a:r>
                <a:endParaRPr lang="en-US" sz="3800" dirty="0"/>
              </a:p>
            </p:txBody>
          </p:sp>
          <p:sp>
            <p:nvSpPr>
              <p:cNvPr id="11" name="Arrow: Left-Right 10">
                <a:extLst>
                  <a:ext uri="{FF2B5EF4-FFF2-40B4-BE49-F238E27FC236}">
                    <a16:creationId xmlns:a16="http://schemas.microsoft.com/office/drawing/2014/main" id="{296248A7-8BBD-4D1E-9CE3-52CAE7352EB0}"/>
                  </a:ext>
                </a:extLst>
              </p:cNvPr>
              <p:cNvSpPr/>
              <p:nvPr/>
            </p:nvSpPr>
            <p:spPr>
              <a:xfrm>
                <a:off x="1082779" y="2437991"/>
                <a:ext cx="10163331" cy="305209"/>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537A17A-6DB5-4BE0-BCC3-5C7DBC58465F}"/>
                </a:ext>
              </a:extLst>
            </p:cNvPr>
            <p:cNvSpPr txBox="1"/>
            <p:nvPr/>
          </p:nvSpPr>
          <p:spPr>
            <a:xfrm>
              <a:off x="5086037" y="1738434"/>
              <a:ext cx="2019925" cy="707886"/>
            </a:xfrm>
            <a:prstGeom prst="rect">
              <a:avLst/>
            </a:prstGeom>
            <a:noFill/>
          </p:spPr>
          <p:txBody>
            <a:bodyPr wrap="square">
              <a:spAutoFit/>
            </a:bodyPr>
            <a:lstStyle/>
            <a:p>
              <a:pPr algn="ctr"/>
              <a:r>
                <a:rPr lang="en-US" sz="4000" dirty="0"/>
                <a:t>32-bit</a:t>
              </a:r>
            </a:p>
          </p:txBody>
        </p:sp>
        <p:sp>
          <p:nvSpPr>
            <p:cNvPr id="15" name="Arrow: Left-Right 14">
              <a:extLst>
                <a:ext uri="{FF2B5EF4-FFF2-40B4-BE49-F238E27FC236}">
                  <a16:creationId xmlns:a16="http://schemas.microsoft.com/office/drawing/2014/main" id="{B5774450-D81C-4D17-8190-238FC4F710E7}"/>
                </a:ext>
              </a:extLst>
            </p:cNvPr>
            <p:cNvSpPr/>
            <p:nvPr/>
          </p:nvSpPr>
          <p:spPr>
            <a:xfrm>
              <a:off x="1060632" y="3820883"/>
              <a:ext cx="1034321" cy="320040"/>
            </a:xfrm>
            <a:prstGeom prst="leftRightArrow">
              <a:avLst/>
            </a:prstGeom>
            <a:solidFill>
              <a:srgbClr val="82C6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Left-Right 15">
              <a:extLst>
                <a:ext uri="{FF2B5EF4-FFF2-40B4-BE49-F238E27FC236}">
                  <a16:creationId xmlns:a16="http://schemas.microsoft.com/office/drawing/2014/main" id="{DB8C1A77-7CFD-4E4D-AA77-2AE86E4B9D30}"/>
                </a:ext>
              </a:extLst>
            </p:cNvPr>
            <p:cNvSpPr/>
            <p:nvPr/>
          </p:nvSpPr>
          <p:spPr>
            <a:xfrm>
              <a:off x="2106274" y="3805894"/>
              <a:ext cx="3327142" cy="319048"/>
            </a:xfrm>
            <a:prstGeom prst="leftRightArrow">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61074F6B-2028-4F00-BF53-0F64E17BE91C}"/>
                </a:ext>
              </a:extLst>
            </p:cNvPr>
            <p:cNvSpPr/>
            <p:nvPr/>
          </p:nvSpPr>
          <p:spPr>
            <a:xfrm>
              <a:off x="5433416" y="3807216"/>
              <a:ext cx="5812694" cy="320040"/>
            </a:xfrm>
            <a:prstGeom prst="leftRightArrow">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CF23A73-25E9-4704-934D-50442CE4B6E1}"/>
                </a:ext>
              </a:extLst>
            </p:cNvPr>
            <p:cNvSpPr txBox="1"/>
            <p:nvPr/>
          </p:nvSpPr>
          <p:spPr>
            <a:xfrm>
              <a:off x="1105601" y="4140923"/>
              <a:ext cx="1034321" cy="861774"/>
            </a:xfrm>
            <a:prstGeom prst="rect">
              <a:avLst/>
            </a:prstGeom>
            <a:noFill/>
          </p:spPr>
          <p:txBody>
            <a:bodyPr wrap="square">
              <a:spAutoFit/>
            </a:bodyPr>
            <a:lstStyle/>
            <a:p>
              <a:pPr algn="ctr"/>
              <a:r>
                <a:rPr lang="en-US" sz="2500" dirty="0"/>
                <a:t>1-bit</a:t>
              </a:r>
            </a:p>
            <a:p>
              <a:pPr algn="ctr"/>
              <a:r>
                <a:rPr lang="en-US" sz="2500" b="1" dirty="0"/>
                <a:t>Sign</a:t>
              </a:r>
            </a:p>
          </p:txBody>
        </p:sp>
        <p:sp>
          <p:nvSpPr>
            <p:cNvPr id="19" name="TextBox 18">
              <a:extLst>
                <a:ext uri="{FF2B5EF4-FFF2-40B4-BE49-F238E27FC236}">
                  <a16:creationId xmlns:a16="http://schemas.microsoft.com/office/drawing/2014/main" id="{4F75F662-3AD1-4C12-AB0D-56E1B8CA301E}"/>
                </a:ext>
              </a:extLst>
            </p:cNvPr>
            <p:cNvSpPr txBox="1"/>
            <p:nvPr/>
          </p:nvSpPr>
          <p:spPr>
            <a:xfrm>
              <a:off x="2811447" y="4124942"/>
              <a:ext cx="1674359" cy="861774"/>
            </a:xfrm>
            <a:prstGeom prst="rect">
              <a:avLst/>
            </a:prstGeom>
            <a:noFill/>
          </p:spPr>
          <p:txBody>
            <a:bodyPr wrap="square">
              <a:spAutoFit/>
            </a:bodyPr>
            <a:lstStyle/>
            <a:p>
              <a:pPr algn="ctr"/>
              <a:r>
                <a:rPr lang="en-US" sz="2500" dirty="0"/>
                <a:t>8-bit</a:t>
              </a:r>
            </a:p>
            <a:p>
              <a:pPr algn="ctr"/>
              <a:r>
                <a:rPr lang="en-US" sz="2500" b="1" dirty="0"/>
                <a:t>Exponent</a:t>
              </a:r>
            </a:p>
          </p:txBody>
        </p:sp>
        <p:sp>
          <p:nvSpPr>
            <p:cNvPr id="20" name="TextBox 19">
              <a:extLst>
                <a:ext uri="{FF2B5EF4-FFF2-40B4-BE49-F238E27FC236}">
                  <a16:creationId xmlns:a16="http://schemas.microsoft.com/office/drawing/2014/main" id="{57615742-D209-400D-8015-243B5094C930}"/>
                </a:ext>
              </a:extLst>
            </p:cNvPr>
            <p:cNvSpPr txBox="1"/>
            <p:nvPr/>
          </p:nvSpPr>
          <p:spPr>
            <a:xfrm>
              <a:off x="7706194" y="4050778"/>
              <a:ext cx="1674359" cy="861774"/>
            </a:xfrm>
            <a:prstGeom prst="rect">
              <a:avLst/>
            </a:prstGeom>
            <a:noFill/>
          </p:spPr>
          <p:txBody>
            <a:bodyPr wrap="square">
              <a:spAutoFit/>
            </a:bodyPr>
            <a:lstStyle/>
            <a:p>
              <a:pPr algn="ctr"/>
              <a:r>
                <a:rPr lang="en-US" sz="2500" dirty="0"/>
                <a:t>23-bit</a:t>
              </a:r>
            </a:p>
            <a:p>
              <a:pPr algn="ctr"/>
              <a:r>
                <a:rPr lang="en-US" sz="2500" b="1" dirty="0"/>
                <a:t>Mantissa</a:t>
              </a:r>
            </a:p>
          </p:txBody>
        </p:sp>
      </p:grpSp>
      <p:sp>
        <p:nvSpPr>
          <p:cNvPr id="3" name="Arrow: Down 2">
            <a:extLst>
              <a:ext uri="{FF2B5EF4-FFF2-40B4-BE49-F238E27FC236}">
                <a16:creationId xmlns:a16="http://schemas.microsoft.com/office/drawing/2014/main" id="{DE05EC46-D18D-484D-A8F5-461F1408D53A}"/>
              </a:ext>
            </a:extLst>
          </p:cNvPr>
          <p:cNvSpPr/>
          <p:nvPr/>
        </p:nvSpPr>
        <p:spPr>
          <a:xfrm>
            <a:off x="1049311" y="4643924"/>
            <a:ext cx="389745" cy="12142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13E7EAA-5EA5-4F9A-8A88-1B1B398671A6}"/>
              </a:ext>
            </a:extLst>
          </p:cNvPr>
          <p:cNvSpPr txBox="1"/>
          <p:nvPr/>
        </p:nvSpPr>
        <p:spPr>
          <a:xfrm>
            <a:off x="642026" y="5776939"/>
            <a:ext cx="2502953" cy="861774"/>
          </a:xfrm>
          <a:prstGeom prst="rect">
            <a:avLst/>
          </a:prstGeom>
          <a:noFill/>
        </p:spPr>
        <p:txBody>
          <a:bodyPr wrap="square">
            <a:spAutoFit/>
          </a:bodyPr>
          <a:lstStyle/>
          <a:p>
            <a:pPr algn="ctr"/>
            <a:r>
              <a:rPr lang="en-US" sz="2500" b="1" dirty="0"/>
              <a:t>0   = Positive </a:t>
            </a:r>
          </a:p>
          <a:p>
            <a:pPr algn="ctr"/>
            <a:r>
              <a:rPr lang="en-US" sz="2500" b="1" dirty="0"/>
              <a:t> 1   = Negative </a:t>
            </a:r>
          </a:p>
        </p:txBody>
      </p:sp>
    </p:spTree>
    <p:extLst>
      <p:ext uri="{BB962C8B-B14F-4D97-AF65-F5344CB8AC3E}">
        <p14:creationId xmlns:p14="http://schemas.microsoft.com/office/powerpoint/2010/main" val="276002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Rectangle: Rounded Corners 30">
                <a:extLst>
                  <a:ext uri="{FF2B5EF4-FFF2-40B4-BE49-F238E27FC236}">
                    <a16:creationId xmlns:a16="http://schemas.microsoft.com/office/drawing/2014/main" id="{394B3FA8-F0D4-4ED5-88E5-0B9EB0B96D9D}"/>
                  </a:ext>
                </a:extLst>
              </p:cNvPr>
              <p:cNvSpPr/>
              <p:nvPr/>
            </p:nvSpPr>
            <p:spPr>
              <a:xfrm>
                <a:off x="2069844" y="5031592"/>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7</m:t>
                          </m:r>
                        </m:sup>
                      </m:sSup>
                    </m:oMath>
                  </m:oMathPara>
                </a14:m>
                <a:endParaRPr lang="en-US" sz="3000" dirty="0">
                  <a:solidFill>
                    <a:srgbClr val="FF0000"/>
                  </a:solidFill>
                </a:endParaRPr>
              </a:p>
            </p:txBody>
          </p:sp>
        </mc:Choice>
        <mc:Fallback xmlns="">
          <p:sp>
            <p:nvSpPr>
              <p:cNvPr id="31" name="Rectangle: Rounded Corners 30">
                <a:extLst>
                  <a:ext uri="{FF2B5EF4-FFF2-40B4-BE49-F238E27FC236}">
                    <a16:creationId xmlns:a16="http://schemas.microsoft.com/office/drawing/2014/main" id="{394B3FA8-F0D4-4ED5-88E5-0B9EB0B96D9D}"/>
                  </a:ext>
                </a:extLst>
              </p:cNvPr>
              <p:cNvSpPr>
                <a:spLocks noRot="1" noChangeAspect="1" noMove="1" noResize="1" noEditPoints="1" noAdjustHandles="1" noChangeArrowheads="1" noChangeShapeType="1" noTextEdit="1"/>
              </p:cNvSpPr>
              <p:nvPr/>
            </p:nvSpPr>
            <p:spPr>
              <a:xfrm>
                <a:off x="2069844" y="5031592"/>
                <a:ext cx="858187" cy="601900"/>
              </a:xfrm>
              <a:prstGeom prst="round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Rounded Corners 31">
                <a:extLst>
                  <a:ext uri="{FF2B5EF4-FFF2-40B4-BE49-F238E27FC236}">
                    <a16:creationId xmlns:a16="http://schemas.microsoft.com/office/drawing/2014/main" id="{D04F1080-E0C2-4C6B-9F0E-FABFCD3CDE46}"/>
                  </a:ext>
                </a:extLst>
              </p:cNvPr>
              <p:cNvSpPr/>
              <p:nvPr/>
            </p:nvSpPr>
            <p:spPr>
              <a:xfrm>
                <a:off x="6566171" y="5031592"/>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1</m:t>
                          </m:r>
                        </m:sup>
                      </m:sSup>
                    </m:oMath>
                  </m:oMathPara>
                </a14:m>
                <a:endParaRPr lang="en-US" sz="3000" dirty="0">
                  <a:solidFill>
                    <a:srgbClr val="FF0000"/>
                  </a:solidFill>
                </a:endParaRPr>
              </a:p>
            </p:txBody>
          </p:sp>
        </mc:Choice>
        <mc:Fallback xmlns="">
          <p:sp>
            <p:nvSpPr>
              <p:cNvPr id="32" name="Rectangle: Rounded Corners 31">
                <a:extLst>
                  <a:ext uri="{FF2B5EF4-FFF2-40B4-BE49-F238E27FC236}">
                    <a16:creationId xmlns:a16="http://schemas.microsoft.com/office/drawing/2014/main" id="{D04F1080-E0C2-4C6B-9F0E-FABFCD3CDE46}"/>
                  </a:ext>
                </a:extLst>
              </p:cNvPr>
              <p:cNvSpPr>
                <a:spLocks noRot="1" noChangeAspect="1" noMove="1" noResize="1" noEditPoints="1" noAdjustHandles="1" noChangeArrowheads="1" noChangeShapeType="1" noTextEdit="1"/>
              </p:cNvSpPr>
              <p:nvPr/>
            </p:nvSpPr>
            <p:spPr>
              <a:xfrm>
                <a:off x="6566171" y="5031592"/>
                <a:ext cx="858187" cy="601900"/>
              </a:xfrm>
              <a:prstGeom prst="round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8187F6FF-5298-41CC-A1B8-969DAC85CBDC}"/>
                  </a:ext>
                </a:extLst>
              </p:cNvPr>
              <p:cNvSpPr/>
              <p:nvPr/>
            </p:nvSpPr>
            <p:spPr>
              <a:xfrm>
                <a:off x="7266580" y="5025174"/>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0</m:t>
                          </m:r>
                        </m:sup>
                      </m:sSup>
                    </m:oMath>
                  </m:oMathPara>
                </a14:m>
                <a:endParaRPr lang="en-US" sz="3000" dirty="0">
                  <a:solidFill>
                    <a:srgbClr val="FF0000"/>
                  </a:solidFill>
                </a:endParaRPr>
              </a:p>
            </p:txBody>
          </p:sp>
        </mc:Choice>
        <mc:Fallback xmlns="">
          <p:sp>
            <p:nvSpPr>
              <p:cNvPr id="33" name="Rectangle: Rounded Corners 32">
                <a:extLst>
                  <a:ext uri="{FF2B5EF4-FFF2-40B4-BE49-F238E27FC236}">
                    <a16:creationId xmlns:a16="http://schemas.microsoft.com/office/drawing/2014/main" id="{8187F6FF-5298-41CC-A1B8-969DAC85CBDC}"/>
                  </a:ext>
                </a:extLst>
              </p:cNvPr>
              <p:cNvSpPr>
                <a:spLocks noRot="1" noChangeAspect="1" noMove="1" noResize="1" noEditPoints="1" noAdjustHandles="1" noChangeArrowheads="1" noChangeShapeType="1" noTextEdit="1"/>
              </p:cNvSpPr>
              <p:nvPr/>
            </p:nvSpPr>
            <p:spPr>
              <a:xfrm>
                <a:off x="7266580" y="5025174"/>
                <a:ext cx="858187" cy="601900"/>
              </a:xfrm>
              <a:prstGeom prst="roundRect">
                <a:avLst/>
              </a:prstGeom>
              <a:blipFill>
                <a:blip r:embed="rId5"/>
                <a:stretch>
                  <a:fillRect/>
                </a:stretch>
              </a:blipFill>
              <a:ln>
                <a:solidFill>
                  <a:schemeClr val="bg1"/>
                </a:solidFill>
              </a:ln>
            </p:spPr>
            <p:txBody>
              <a:bodyPr/>
              <a:lstStyle/>
              <a:p>
                <a:r>
                  <a:rPr lang="en-US">
                    <a:noFill/>
                  </a:rPr>
                  <a:t> </a:t>
                </a:r>
              </a:p>
            </p:txBody>
          </p:sp>
        </mc:Fallback>
      </mc:AlternateContent>
      <p:sp>
        <p:nvSpPr>
          <p:cNvPr id="2" name="Text Placeholder 1">
            <a:extLst>
              <a:ext uri="{FF2B5EF4-FFF2-40B4-BE49-F238E27FC236}">
                <a16:creationId xmlns:a16="http://schemas.microsoft.com/office/drawing/2014/main" id="{AD7D0BEE-62D0-4D8C-8EDF-5F9E3D3A234B}"/>
              </a:ext>
            </a:extLst>
          </p:cNvPr>
          <p:cNvSpPr>
            <a:spLocks noGrp="1"/>
          </p:cNvSpPr>
          <p:nvPr>
            <p:ph type="body" sz="quarter" idx="10"/>
          </p:nvPr>
        </p:nvSpPr>
        <p:spPr>
          <a:xfrm>
            <a:off x="1060006" y="216260"/>
            <a:ext cx="11254700" cy="724247"/>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Single Precision</a:t>
            </a:r>
            <a:r>
              <a:rPr lang="en-US" sz="3800" dirty="0">
                <a:solidFill>
                  <a:srgbClr val="0070C0"/>
                </a:solidFill>
              </a:rPr>
              <a:t>)</a:t>
            </a:r>
            <a:endParaRPr lang="en-US" sz="3800" dirty="0"/>
          </a:p>
        </p:txBody>
      </p:sp>
      <p:grpSp>
        <p:nvGrpSpPr>
          <p:cNvPr id="21" name="Group 20">
            <a:extLst>
              <a:ext uri="{FF2B5EF4-FFF2-40B4-BE49-F238E27FC236}">
                <a16:creationId xmlns:a16="http://schemas.microsoft.com/office/drawing/2014/main" id="{AC41A233-BD9F-494C-ACB9-F40509B2F4D4}"/>
              </a:ext>
            </a:extLst>
          </p:cNvPr>
          <p:cNvGrpSpPr/>
          <p:nvPr/>
        </p:nvGrpSpPr>
        <p:grpSpPr>
          <a:xfrm>
            <a:off x="642026" y="1363680"/>
            <a:ext cx="10185478" cy="3264263"/>
            <a:chOff x="1060632" y="1738434"/>
            <a:chExt cx="10185478" cy="3264263"/>
          </a:xfrm>
        </p:grpSpPr>
        <p:grpSp>
          <p:nvGrpSpPr>
            <p:cNvPr id="12" name="Group 11">
              <a:extLst>
                <a:ext uri="{FF2B5EF4-FFF2-40B4-BE49-F238E27FC236}">
                  <a16:creationId xmlns:a16="http://schemas.microsoft.com/office/drawing/2014/main" id="{6623D44F-C8EE-491C-8F91-1C741C7FB26F}"/>
                </a:ext>
              </a:extLst>
            </p:cNvPr>
            <p:cNvGrpSpPr/>
            <p:nvPr/>
          </p:nvGrpSpPr>
          <p:grpSpPr>
            <a:xfrm>
              <a:off x="1082779" y="2437991"/>
              <a:ext cx="10163331" cy="1180754"/>
              <a:chOff x="1082779" y="2437991"/>
              <a:chExt cx="10163331" cy="1180754"/>
            </a:xfrm>
          </p:grpSpPr>
          <p:sp>
            <p:nvSpPr>
              <p:cNvPr id="8" name="Rectangle 7">
                <a:extLst>
                  <a:ext uri="{FF2B5EF4-FFF2-40B4-BE49-F238E27FC236}">
                    <a16:creationId xmlns:a16="http://schemas.microsoft.com/office/drawing/2014/main" id="{1F2D4716-445A-4910-B37B-D32C04F49C61}"/>
                  </a:ext>
                </a:extLst>
              </p:cNvPr>
              <p:cNvSpPr/>
              <p:nvPr/>
            </p:nvSpPr>
            <p:spPr>
              <a:xfrm>
                <a:off x="1082779" y="2882910"/>
                <a:ext cx="1034321"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0</a:t>
                </a:r>
              </a:p>
            </p:txBody>
          </p:sp>
          <p:sp>
            <p:nvSpPr>
              <p:cNvPr id="9" name="Rectangle 8">
                <a:extLst>
                  <a:ext uri="{FF2B5EF4-FFF2-40B4-BE49-F238E27FC236}">
                    <a16:creationId xmlns:a16="http://schemas.microsoft.com/office/drawing/2014/main" id="{2214A61F-E3CD-4752-A15B-88FDD34BAF6C}"/>
                  </a:ext>
                </a:extLst>
              </p:cNvPr>
              <p:cNvSpPr/>
              <p:nvPr/>
            </p:nvSpPr>
            <p:spPr>
              <a:xfrm>
                <a:off x="2117100" y="2894498"/>
                <a:ext cx="3282847" cy="724247"/>
              </a:xfrm>
              <a:prstGeom prst="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MathJax_Main"/>
                  </a:rPr>
                  <a:t>10000011</a:t>
                </a:r>
              </a:p>
            </p:txBody>
          </p:sp>
          <p:sp>
            <p:nvSpPr>
              <p:cNvPr id="10" name="Rectangle 9">
                <a:extLst>
                  <a:ext uri="{FF2B5EF4-FFF2-40B4-BE49-F238E27FC236}">
                    <a16:creationId xmlns:a16="http://schemas.microsoft.com/office/drawing/2014/main" id="{FD8C612B-8E51-4B83-BCBB-E89828C10060}"/>
                  </a:ext>
                </a:extLst>
              </p:cNvPr>
              <p:cNvSpPr/>
              <p:nvPr/>
            </p:nvSpPr>
            <p:spPr>
              <a:xfrm>
                <a:off x="5399947" y="2894498"/>
                <a:ext cx="5846163" cy="724247"/>
              </a:xfrm>
              <a:prstGeom prst="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chemeClr val="tx1"/>
                    </a:solidFill>
                    <a:latin typeface="MathJax_Main"/>
                  </a:rPr>
                  <a:t>00010010000000000000000</a:t>
                </a:r>
                <a:endParaRPr lang="en-US" sz="3800" dirty="0"/>
              </a:p>
            </p:txBody>
          </p:sp>
          <p:sp>
            <p:nvSpPr>
              <p:cNvPr id="11" name="Arrow: Left-Right 10">
                <a:extLst>
                  <a:ext uri="{FF2B5EF4-FFF2-40B4-BE49-F238E27FC236}">
                    <a16:creationId xmlns:a16="http://schemas.microsoft.com/office/drawing/2014/main" id="{296248A7-8BBD-4D1E-9CE3-52CAE7352EB0}"/>
                  </a:ext>
                </a:extLst>
              </p:cNvPr>
              <p:cNvSpPr/>
              <p:nvPr/>
            </p:nvSpPr>
            <p:spPr>
              <a:xfrm>
                <a:off x="1082779" y="2437991"/>
                <a:ext cx="10163331" cy="305209"/>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537A17A-6DB5-4BE0-BCC3-5C7DBC58465F}"/>
                </a:ext>
              </a:extLst>
            </p:cNvPr>
            <p:cNvSpPr txBox="1"/>
            <p:nvPr/>
          </p:nvSpPr>
          <p:spPr>
            <a:xfrm>
              <a:off x="5086037" y="1738434"/>
              <a:ext cx="2019925" cy="707886"/>
            </a:xfrm>
            <a:prstGeom prst="rect">
              <a:avLst/>
            </a:prstGeom>
            <a:noFill/>
          </p:spPr>
          <p:txBody>
            <a:bodyPr wrap="square">
              <a:spAutoFit/>
            </a:bodyPr>
            <a:lstStyle/>
            <a:p>
              <a:pPr algn="ctr"/>
              <a:r>
                <a:rPr lang="en-US" sz="4000" dirty="0"/>
                <a:t>32-bit</a:t>
              </a:r>
            </a:p>
          </p:txBody>
        </p:sp>
        <p:sp>
          <p:nvSpPr>
            <p:cNvPr id="15" name="Arrow: Left-Right 14">
              <a:extLst>
                <a:ext uri="{FF2B5EF4-FFF2-40B4-BE49-F238E27FC236}">
                  <a16:creationId xmlns:a16="http://schemas.microsoft.com/office/drawing/2014/main" id="{B5774450-D81C-4D17-8190-238FC4F710E7}"/>
                </a:ext>
              </a:extLst>
            </p:cNvPr>
            <p:cNvSpPr/>
            <p:nvPr/>
          </p:nvSpPr>
          <p:spPr>
            <a:xfrm>
              <a:off x="1060632" y="3820883"/>
              <a:ext cx="1034321" cy="320040"/>
            </a:xfrm>
            <a:prstGeom prst="leftRightArrow">
              <a:avLst/>
            </a:prstGeom>
            <a:solidFill>
              <a:srgbClr val="82C6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Left-Right 15">
              <a:extLst>
                <a:ext uri="{FF2B5EF4-FFF2-40B4-BE49-F238E27FC236}">
                  <a16:creationId xmlns:a16="http://schemas.microsoft.com/office/drawing/2014/main" id="{DB8C1A77-7CFD-4E4D-AA77-2AE86E4B9D30}"/>
                </a:ext>
              </a:extLst>
            </p:cNvPr>
            <p:cNvSpPr/>
            <p:nvPr/>
          </p:nvSpPr>
          <p:spPr>
            <a:xfrm>
              <a:off x="2106274" y="3805894"/>
              <a:ext cx="3327142" cy="319048"/>
            </a:xfrm>
            <a:prstGeom prst="leftRightArrow">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61074F6B-2028-4F00-BF53-0F64E17BE91C}"/>
                </a:ext>
              </a:extLst>
            </p:cNvPr>
            <p:cNvSpPr/>
            <p:nvPr/>
          </p:nvSpPr>
          <p:spPr>
            <a:xfrm>
              <a:off x="5433416" y="3807216"/>
              <a:ext cx="5812694" cy="320040"/>
            </a:xfrm>
            <a:prstGeom prst="leftRightArrow">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CF23A73-25E9-4704-934D-50442CE4B6E1}"/>
                </a:ext>
              </a:extLst>
            </p:cNvPr>
            <p:cNvSpPr txBox="1"/>
            <p:nvPr/>
          </p:nvSpPr>
          <p:spPr>
            <a:xfrm>
              <a:off x="1105601" y="4140923"/>
              <a:ext cx="1034321" cy="861774"/>
            </a:xfrm>
            <a:prstGeom prst="rect">
              <a:avLst/>
            </a:prstGeom>
            <a:noFill/>
          </p:spPr>
          <p:txBody>
            <a:bodyPr wrap="square">
              <a:spAutoFit/>
            </a:bodyPr>
            <a:lstStyle/>
            <a:p>
              <a:pPr algn="ctr"/>
              <a:r>
                <a:rPr lang="en-US" sz="2500" dirty="0"/>
                <a:t>1-bit</a:t>
              </a:r>
            </a:p>
            <a:p>
              <a:pPr algn="ctr"/>
              <a:r>
                <a:rPr lang="en-US" sz="2500" b="1" dirty="0"/>
                <a:t>Sign</a:t>
              </a:r>
            </a:p>
          </p:txBody>
        </p:sp>
        <p:sp>
          <p:nvSpPr>
            <p:cNvPr id="19" name="TextBox 18">
              <a:extLst>
                <a:ext uri="{FF2B5EF4-FFF2-40B4-BE49-F238E27FC236}">
                  <a16:creationId xmlns:a16="http://schemas.microsoft.com/office/drawing/2014/main" id="{4F75F662-3AD1-4C12-AB0D-56E1B8CA301E}"/>
                </a:ext>
              </a:extLst>
            </p:cNvPr>
            <p:cNvSpPr txBox="1"/>
            <p:nvPr/>
          </p:nvSpPr>
          <p:spPr>
            <a:xfrm>
              <a:off x="2886702" y="3965418"/>
              <a:ext cx="1674359" cy="861774"/>
            </a:xfrm>
            <a:prstGeom prst="rect">
              <a:avLst/>
            </a:prstGeom>
            <a:noFill/>
          </p:spPr>
          <p:txBody>
            <a:bodyPr wrap="square">
              <a:spAutoFit/>
            </a:bodyPr>
            <a:lstStyle/>
            <a:p>
              <a:pPr algn="ctr"/>
              <a:r>
                <a:rPr lang="en-US" sz="2500" dirty="0"/>
                <a:t>8-bit</a:t>
              </a:r>
            </a:p>
            <a:p>
              <a:pPr algn="ctr"/>
              <a:r>
                <a:rPr lang="en-US" sz="2500" b="1" dirty="0"/>
                <a:t>Exponent</a:t>
              </a:r>
            </a:p>
          </p:txBody>
        </p:sp>
        <p:sp>
          <p:nvSpPr>
            <p:cNvPr id="20" name="TextBox 19">
              <a:extLst>
                <a:ext uri="{FF2B5EF4-FFF2-40B4-BE49-F238E27FC236}">
                  <a16:creationId xmlns:a16="http://schemas.microsoft.com/office/drawing/2014/main" id="{57615742-D209-400D-8015-243B5094C930}"/>
                </a:ext>
              </a:extLst>
            </p:cNvPr>
            <p:cNvSpPr txBox="1"/>
            <p:nvPr/>
          </p:nvSpPr>
          <p:spPr>
            <a:xfrm>
              <a:off x="7706194" y="4050778"/>
              <a:ext cx="1674359" cy="861774"/>
            </a:xfrm>
            <a:prstGeom prst="rect">
              <a:avLst/>
            </a:prstGeom>
            <a:noFill/>
          </p:spPr>
          <p:txBody>
            <a:bodyPr wrap="square">
              <a:spAutoFit/>
            </a:bodyPr>
            <a:lstStyle/>
            <a:p>
              <a:pPr algn="ctr"/>
              <a:r>
                <a:rPr lang="en-US" sz="2500" dirty="0"/>
                <a:t>23-bit</a:t>
              </a:r>
            </a:p>
            <a:p>
              <a:pPr algn="ctr"/>
              <a:r>
                <a:rPr lang="en-US" sz="2500" b="1" dirty="0"/>
                <a:t>Mantissa</a:t>
              </a:r>
            </a:p>
          </p:txBody>
        </p:sp>
      </p:grpSp>
      <p:sp>
        <p:nvSpPr>
          <p:cNvPr id="3" name="Arrow: Down 2">
            <a:extLst>
              <a:ext uri="{FF2B5EF4-FFF2-40B4-BE49-F238E27FC236}">
                <a16:creationId xmlns:a16="http://schemas.microsoft.com/office/drawing/2014/main" id="{DE05EC46-D18D-484D-A8F5-461F1408D53A}"/>
              </a:ext>
            </a:extLst>
          </p:cNvPr>
          <p:cNvSpPr/>
          <p:nvPr/>
        </p:nvSpPr>
        <p:spPr>
          <a:xfrm>
            <a:off x="3125243" y="4377128"/>
            <a:ext cx="348672" cy="861774"/>
          </a:xfrm>
          <a:prstGeom prst="downArrow">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F2E73969-953B-45C0-AA35-758B4C4E1AC8}"/>
              </a:ext>
            </a:extLst>
          </p:cNvPr>
          <p:cNvSpPr/>
          <p:nvPr/>
        </p:nvSpPr>
        <p:spPr>
          <a:xfrm>
            <a:off x="2055562" y="5585575"/>
            <a:ext cx="674557" cy="539646"/>
          </a:xfrm>
          <a:prstGeom prst="round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24" name="Rectangle: Rounded Corners 23">
            <a:extLst>
              <a:ext uri="{FF2B5EF4-FFF2-40B4-BE49-F238E27FC236}">
                <a16:creationId xmlns:a16="http://schemas.microsoft.com/office/drawing/2014/main" id="{F6531F29-3605-41B1-9930-658284A93FF8}"/>
              </a:ext>
            </a:extLst>
          </p:cNvPr>
          <p:cNvSpPr/>
          <p:nvPr/>
        </p:nvSpPr>
        <p:spPr>
          <a:xfrm>
            <a:off x="2799358" y="5585575"/>
            <a:ext cx="674557" cy="539646"/>
          </a:xfrm>
          <a:prstGeom prst="round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5" name="Rectangle: Rounded Corners 24">
            <a:extLst>
              <a:ext uri="{FF2B5EF4-FFF2-40B4-BE49-F238E27FC236}">
                <a16:creationId xmlns:a16="http://schemas.microsoft.com/office/drawing/2014/main" id="{5CB46FC7-7AEE-4DAA-9C04-4443000D53B8}"/>
              </a:ext>
            </a:extLst>
          </p:cNvPr>
          <p:cNvSpPr/>
          <p:nvPr/>
        </p:nvSpPr>
        <p:spPr>
          <a:xfrm>
            <a:off x="3539351" y="5585575"/>
            <a:ext cx="674557" cy="539646"/>
          </a:xfrm>
          <a:prstGeom prst="round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6" name="Rectangle: Rounded Corners 25">
            <a:extLst>
              <a:ext uri="{FF2B5EF4-FFF2-40B4-BE49-F238E27FC236}">
                <a16:creationId xmlns:a16="http://schemas.microsoft.com/office/drawing/2014/main" id="{A5503F7D-5674-4272-A109-F1A3523DB1AC}"/>
              </a:ext>
            </a:extLst>
          </p:cNvPr>
          <p:cNvSpPr/>
          <p:nvPr/>
        </p:nvSpPr>
        <p:spPr>
          <a:xfrm>
            <a:off x="4318491" y="5585575"/>
            <a:ext cx="674557" cy="539646"/>
          </a:xfrm>
          <a:prstGeom prst="round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7" name="Rectangle: Rounded Corners 26">
            <a:extLst>
              <a:ext uri="{FF2B5EF4-FFF2-40B4-BE49-F238E27FC236}">
                <a16:creationId xmlns:a16="http://schemas.microsoft.com/office/drawing/2014/main" id="{CCF2CED5-159A-4A31-8934-F058435FBC89}"/>
              </a:ext>
            </a:extLst>
          </p:cNvPr>
          <p:cNvSpPr/>
          <p:nvPr/>
        </p:nvSpPr>
        <p:spPr>
          <a:xfrm>
            <a:off x="5062287" y="5585575"/>
            <a:ext cx="674557" cy="539646"/>
          </a:xfrm>
          <a:prstGeom prst="round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8" name="Rectangle: Rounded Corners 27">
            <a:extLst>
              <a:ext uri="{FF2B5EF4-FFF2-40B4-BE49-F238E27FC236}">
                <a16:creationId xmlns:a16="http://schemas.microsoft.com/office/drawing/2014/main" id="{BDD44D01-3937-439F-B6E1-72A9F859BBB4}"/>
              </a:ext>
            </a:extLst>
          </p:cNvPr>
          <p:cNvSpPr/>
          <p:nvPr/>
        </p:nvSpPr>
        <p:spPr>
          <a:xfrm>
            <a:off x="5802280" y="5585575"/>
            <a:ext cx="674557" cy="539646"/>
          </a:xfrm>
          <a:prstGeom prst="round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9" name="Rectangle: Rounded Corners 28">
            <a:extLst>
              <a:ext uri="{FF2B5EF4-FFF2-40B4-BE49-F238E27FC236}">
                <a16:creationId xmlns:a16="http://schemas.microsoft.com/office/drawing/2014/main" id="{926A8DA1-9CC4-46B4-9CE6-881241B76B14}"/>
              </a:ext>
            </a:extLst>
          </p:cNvPr>
          <p:cNvSpPr/>
          <p:nvPr/>
        </p:nvSpPr>
        <p:spPr>
          <a:xfrm>
            <a:off x="6551661" y="5585575"/>
            <a:ext cx="674557" cy="539646"/>
          </a:xfrm>
          <a:prstGeom prst="round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30" name="Rectangle: Rounded Corners 29">
            <a:extLst>
              <a:ext uri="{FF2B5EF4-FFF2-40B4-BE49-F238E27FC236}">
                <a16:creationId xmlns:a16="http://schemas.microsoft.com/office/drawing/2014/main" id="{61FABDB2-9175-4CC4-A212-C12177B0081E}"/>
              </a:ext>
            </a:extLst>
          </p:cNvPr>
          <p:cNvSpPr/>
          <p:nvPr/>
        </p:nvSpPr>
        <p:spPr>
          <a:xfrm>
            <a:off x="7301042" y="5585575"/>
            <a:ext cx="674557" cy="539646"/>
          </a:xfrm>
          <a:prstGeom prst="round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mc:AlternateContent xmlns:mc="http://schemas.openxmlformats.org/markup-compatibility/2006" xmlns:a14="http://schemas.microsoft.com/office/drawing/2010/main">
        <mc:Choice Requires="a14">
          <p:sp>
            <p:nvSpPr>
              <p:cNvPr id="34" name="Rectangle: Rounded Corners 33">
                <a:extLst>
                  <a:ext uri="{FF2B5EF4-FFF2-40B4-BE49-F238E27FC236}">
                    <a16:creationId xmlns:a16="http://schemas.microsoft.com/office/drawing/2014/main" id="{25366CC4-0B13-444B-A87E-1B62D39000D1}"/>
                  </a:ext>
                </a:extLst>
              </p:cNvPr>
              <p:cNvSpPr/>
              <p:nvPr/>
            </p:nvSpPr>
            <p:spPr>
              <a:xfrm>
                <a:off x="1963746" y="6312996"/>
                <a:ext cx="858187" cy="4536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000" b="0" i="1" dirty="0" smtClean="0">
                          <a:solidFill>
                            <a:schemeClr val="tx1"/>
                          </a:solidFill>
                          <a:latin typeface="Cambria Math" panose="02040503050406030204" pitchFamily="18" charset="0"/>
                        </a:rPr>
                        <m:t>128</m:t>
                      </m:r>
                    </m:oMath>
                  </m:oMathPara>
                </a14:m>
                <a:endParaRPr lang="en-US" sz="3000" dirty="0">
                  <a:solidFill>
                    <a:srgbClr val="FF0000"/>
                  </a:solidFill>
                </a:endParaRPr>
              </a:p>
            </p:txBody>
          </p:sp>
        </mc:Choice>
        <mc:Fallback xmlns="">
          <p:sp>
            <p:nvSpPr>
              <p:cNvPr id="34" name="Rectangle: Rounded Corners 33">
                <a:extLst>
                  <a:ext uri="{FF2B5EF4-FFF2-40B4-BE49-F238E27FC236}">
                    <a16:creationId xmlns:a16="http://schemas.microsoft.com/office/drawing/2014/main" id="{25366CC4-0B13-444B-A87E-1B62D39000D1}"/>
                  </a:ext>
                </a:extLst>
              </p:cNvPr>
              <p:cNvSpPr>
                <a:spLocks noRot="1" noChangeAspect="1" noMove="1" noResize="1" noEditPoints="1" noAdjustHandles="1" noChangeArrowheads="1" noChangeShapeType="1" noTextEdit="1"/>
              </p:cNvSpPr>
              <p:nvPr/>
            </p:nvSpPr>
            <p:spPr>
              <a:xfrm>
                <a:off x="1963746" y="6312996"/>
                <a:ext cx="858187" cy="453633"/>
              </a:xfrm>
              <a:prstGeom prst="roundRect">
                <a:avLst/>
              </a:prstGeom>
              <a:blipFill>
                <a:blip r:embed="rId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9B5A89E0-C02C-4490-B7E9-9BE32888339B}"/>
                  </a:ext>
                </a:extLst>
              </p:cNvPr>
              <p:cNvSpPr/>
              <p:nvPr/>
            </p:nvSpPr>
            <p:spPr>
              <a:xfrm>
                <a:off x="6551661" y="6276589"/>
                <a:ext cx="858187" cy="4536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000" b="0" i="1" dirty="0" smtClean="0">
                          <a:solidFill>
                            <a:schemeClr val="tx1"/>
                          </a:solidFill>
                          <a:latin typeface="Cambria Math" panose="02040503050406030204" pitchFamily="18" charset="0"/>
                        </a:rPr>
                        <m:t>+2</m:t>
                      </m:r>
                    </m:oMath>
                  </m:oMathPara>
                </a14:m>
                <a:endParaRPr lang="en-US" sz="3000" dirty="0">
                  <a:solidFill>
                    <a:srgbClr val="FF0000"/>
                  </a:solidFill>
                </a:endParaRPr>
              </a:p>
            </p:txBody>
          </p:sp>
        </mc:Choice>
        <mc:Fallback xmlns="">
          <p:sp>
            <p:nvSpPr>
              <p:cNvPr id="35" name="Rectangle: Rounded Corners 34">
                <a:extLst>
                  <a:ext uri="{FF2B5EF4-FFF2-40B4-BE49-F238E27FC236}">
                    <a16:creationId xmlns:a16="http://schemas.microsoft.com/office/drawing/2014/main" id="{9B5A89E0-C02C-4490-B7E9-9BE32888339B}"/>
                  </a:ext>
                </a:extLst>
              </p:cNvPr>
              <p:cNvSpPr>
                <a:spLocks noRot="1" noChangeAspect="1" noMove="1" noResize="1" noEditPoints="1" noAdjustHandles="1" noChangeArrowheads="1" noChangeShapeType="1" noTextEdit="1"/>
              </p:cNvSpPr>
              <p:nvPr/>
            </p:nvSpPr>
            <p:spPr>
              <a:xfrm>
                <a:off x="6551661" y="6276589"/>
                <a:ext cx="858187" cy="453633"/>
              </a:xfrm>
              <a:prstGeom prst="roundRect">
                <a:avLst/>
              </a:prstGeom>
              <a:blipFill>
                <a:blip r:embed="rId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F57B7016-D860-49CF-B1D2-1576881C3A7E}"/>
                  </a:ext>
                </a:extLst>
              </p:cNvPr>
              <p:cNvSpPr/>
              <p:nvPr/>
            </p:nvSpPr>
            <p:spPr>
              <a:xfrm>
                <a:off x="7258440" y="6236537"/>
                <a:ext cx="858187" cy="4536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000" b="0" i="1" dirty="0" smtClean="0">
                          <a:solidFill>
                            <a:schemeClr val="tx1"/>
                          </a:solidFill>
                          <a:latin typeface="Cambria Math" panose="02040503050406030204" pitchFamily="18" charset="0"/>
                        </a:rPr>
                        <m:t>+1</m:t>
                      </m:r>
                    </m:oMath>
                  </m:oMathPara>
                </a14:m>
                <a:endParaRPr lang="en-US" sz="3000" dirty="0">
                  <a:solidFill>
                    <a:srgbClr val="FF0000"/>
                  </a:solidFill>
                </a:endParaRPr>
              </a:p>
            </p:txBody>
          </p:sp>
        </mc:Choice>
        <mc:Fallback xmlns="">
          <p:sp>
            <p:nvSpPr>
              <p:cNvPr id="36" name="Rectangle: Rounded Corners 35">
                <a:extLst>
                  <a:ext uri="{FF2B5EF4-FFF2-40B4-BE49-F238E27FC236}">
                    <a16:creationId xmlns:a16="http://schemas.microsoft.com/office/drawing/2014/main" id="{F57B7016-D860-49CF-B1D2-1576881C3A7E}"/>
                  </a:ext>
                </a:extLst>
              </p:cNvPr>
              <p:cNvSpPr>
                <a:spLocks noRot="1" noChangeAspect="1" noMove="1" noResize="1" noEditPoints="1" noAdjustHandles="1" noChangeArrowheads="1" noChangeShapeType="1" noTextEdit="1"/>
              </p:cNvSpPr>
              <p:nvPr/>
            </p:nvSpPr>
            <p:spPr>
              <a:xfrm>
                <a:off x="7258440" y="6236537"/>
                <a:ext cx="858187" cy="453633"/>
              </a:xfrm>
              <a:prstGeom prst="roundRect">
                <a:avLst/>
              </a:prstGeom>
              <a:blipFill>
                <a:blip r:embed="rId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605F6850-BFF5-47E7-A62E-071BF69EE1F0}"/>
                  </a:ext>
                </a:extLst>
              </p:cNvPr>
              <p:cNvSpPr/>
              <p:nvPr/>
            </p:nvSpPr>
            <p:spPr>
              <a:xfrm>
                <a:off x="8806289" y="5527751"/>
                <a:ext cx="858187" cy="4536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000" b="0" i="1" dirty="0" smtClean="0">
                          <a:solidFill>
                            <a:schemeClr val="tx1"/>
                          </a:solidFill>
                          <a:latin typeface="Cambria Math" panose="02040503050406030204" pitchFamily="18" charset="0"/>
                        </a:rPr>
                        <m:t>=131</m:t>
                      </m:r>
                    </m:oMath>
                  </m:oMathPara>
                </a14:m>
                <a:endParaRPr lang="en-US" sz="3000" dirty="0">
                  <a:solidFill>
                    <a:srgbClr val="FF0000"/>
                  </a:solidFill>
                </a:endParaRPr>
              </a:p>
            </p:txBody>
          </p:sp>
        </mc:Choice>
        <mc:Fallback xmlns="">
          <p:sp>
            <p:nvSpPr>
              <p:cNvPr id="37" name="Rectangle: Rounded Corners 36">
                <a:extLst>
                  <a:ext uri="{FF2B5EF4-FFF2-40B4-BE49-F238E27FC236}">
                    <a16:creationId xmlns:a16="http://schemas.microsoft.com/office/drawing/2014/main" id="{605F6850-BFF5-47E7-A62E-071BF69EE1F0}"/>
                  </a:ext>
                </a:extLst>
              </p:cNvPr>
              <p:cNvSpPr>
                <a:spLocks noRot="1" noChangeAspect="1" noMove="1" noResize="1" noEditPoints="1" noAdjustHandles="1" noChangeArrowheads="1" noChangeShapeType="1" noTextEdit="1"/>
              </p:cNvSpPr>
              <p:nvPr/>
            </p:nvSpPr>
            <p:spPr>
              <a:xfrm>
                <a:off x="8806289" y="5527751"/>
                <a:ext cx="858187" cy="453633"/>
              </a:xfrm>
              <a:prstGeom prst="roundRect">
                <a:avLst/>
              </a:prstGeom>
              <a:blipFill>
                <a:blip r:embed="rId9"/>
                <a:stretch>
                  <a:fillRect l="-12676" r="-704"/>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909472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7D0BEE-62D0-4D8C-8EDF-5F9E3D3A234B}"/>
              </a:ext>
            </a:extLst>
          </p:cNvPr>
          <p:cNvSpPr>
            <a:spLocks noGrp="1"/>
          </p:cNvSpPr>
          <p:nvPr>
            <p:ph type="body" sz="quarter" idx="10"/>
          </p:nvPr>
        </p:nvSpPr>
        <p:spPr>
          <a:xfrm>
            <a:off x="1060006" y="216260"/>
            <a:ext cx="11254700" cy="724247"/>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Single Precision</a:t>
            </a:r>
            <a:r>
              <a:rPr lang="en-US" sz="3800" dirty="0">
                <a:solidFill>
                  <a:srgbClr val="0070C0"/>
                </a:solidFill>
              </a:rPr>
              <a:t>)</a:t>
            </a:r>
            <a:endParaRPr lang="en-US" sz="3800" dirty="0"/>
          </a:p>
        </p:txBody>
      </p:sp>
      <p:grpSp>
        <p:nvGrpSpPr>
          <p:cNvPr id="21" name="Group 20">
            <a:extLst>
              <a:ext uri="{FF2B5EF4-FFF2-40B4-BE49-F238E27FC236}">
                <a16:creationId xmlns:a16="http://schemas.microsoft.com/office/drawing/2014/main" id="{AC41A233-BD9F-494C-ACB9-F40509B2F4D4}"/>
              </a:ext>
            </a:extLst>
          </p:cNvPr>
          <p:cNvGrpSpPr/>
          <p:nvPr/>
        </p:nvGrpSpPr>
        <p:grpSpPr>
          <a:xfrm>
            <a:off x="642026" y="1363680"/>
            <a:ext cx="10185478" cy="2825673"/>
            <a:chOff x="1060632" y="1738434"/>
            <a:chExt cx="10185478" cy="3264263"/>
          </a:xfrm>
        </p:grpSpPr>
        <p:grpSp>
          <p:nvGrpSpPr>
            <p:cNvPr id="12" name="Group 11">
              <a:extLst>
                <a:ext uri="{FF2B5EF4-FFF2-40B4-BE49-F238E27FC236}">
                  <a16:creationId xmlns:a16="http://schemas.microsoft.com/office/drawing/2014/main" id="{6623D44F-C8EE-491C-8F91-1C741C7FB26F}"/>
                </a:ext>
              </a:extLst>
            </p:cNvPr>
            <p:cNvGrpSpPr/>
            <p:nvPr/>
          </p:nvGrpSpPr>
          <p:grpSpPr>
            <a:xfrm>
              <a:off x="1082779" y="2437991"/>
              <a:ext cx="10163331" cy="1180754"/>
              <a:chOff x="1082779" y="2437991"/>
              <a:chExt cx="10163331" cy="1180754"/>
            </a:xfrm>
          </p:grpSpPr>
          <p:sp>
            <p:nvSpPr>
              <p:cNvPr id="8" name="Rectangle 7">
                <a:extLst>
                  <a:ext uri="{FF2B5EF4-FFF2-40B4-BE49-F238E27FC236}">
                    <a16:creationId xmlns:a16="http://schemas.microsoft.com/office/drawing/2014/main" id="{1F2D4716-445A-4910-B37B-D32C04F49C61}"/>
                  </a:ext>
                </a:extLst>
              </p:cNvPr>
              <p:cNvSpPr/>
              <p:nvPr/>
            </p:nvSpPr>
            <p:spPr>
              <a:xfrm>
                <a:off x="1082779" y="2882910"/>
                <a:ext cx="1034321"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0</a:t>
                </a:r>
              </a:p>
            </p:txBody>
          </p:sp>
          <p:sp>
            <p:nvSpPr>
              <p:cNvPr id="9" name="Rectangle 8">
                <a:extLst>
                  <a:ext uri="{FF2B5EF4-FFF2-40B4-BE49-F238E27FC236}">
                    <a16:creationId xmlns:a16="http://schemas.microsoft.com/office/drawing/2014/main" id="{2214A61F-E3CD-4752-A15B-88FDD34BAF6C}"/>
                  </a:ext>
                </a:extLst>
              </p:cNvPr>
              <p:cNvSpPr/>
              <p:nvPr/>
            </p:nvSpPr>
            <p:spPr>
              <a:xfrm>
                <a:off x="2117100" y="2894498"/>
                <a:ext cx="3282847" cy="724247"/>
              </a:xfrm>
              <a:prstGeom prst="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MathJax_Main"/>
                  </a:rPr>
                  <a:t>10000011</a:t>
                </a:r>
              </a:p>
            </p:txBody>
          </p:sp>
          <p:sp>
            <p:nvSpPr>
              <p:cNvPr id="10" name="Rectangle 9">
                <a:extLst>
                  <a:ext uri="{FF2B5EF4-FFF2-40B4-BE49-F238E27FC236}">
                    <a16:creationId xmlns:a16="http://schemas.microsoft.com/office/drawing/2014/main" id="{FD8C612B-8E51-4B83-BCBB-E89828C10060}"/>
                  </a:ext>
                </a:extLst>
              </p:cNvPr>
              <p:cNvSpPr/>
              <p:nvPr/>
            </p:nvSpPr>
            <p:spPr>
              <a:xfrm>
                <a:off x="5399947" y="2894498"/>
                <a:ext cx="5846163" cy="724247"/>
              </a:xfrm>
              <a:prstGeom prst="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chemeClr val="tx1"/>
                    </a:solidFill>
                    <a:latin typeface="MathJax_Main"/>
                  </a:rPr>
                  <a:t>00010010000000000000000</a:t>
                </a:r>
                <a:endParaRPr lang="en-US" sz="3800" dirty="0"/>
              </a:p>
            </p:txBody>
          </p:sp>
          <p:sp>
            <p:nvSpPr>
              <p:cNvPr id="11" name="Arrow: Left-Right 10">
                <a:extLst>
                  <a:ext uri="{FF2B5EF4-FFF2-40B4-BE49-F238E27FC236}">
                    <a16:creationId xmlns:a16="http://schemas.microsoft.com/office/drawing/2014/main" id="{296248A7-8BBD-4D1E-9CE3-52CAE7352EB0}"/>
                  </a:ext>
                </a:extLst>
              </p:cNvPr>
              <p:cNvSpPr/>
              <p:nvPr/>
            </p:nvSpPr>
            <p:spPr>
              <a:xfrm>
                <a:off x="1082779" y="2437991"/>
                <a:ext cx="10163331" cy="305209"/>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537A17A-6DB5-4BE0-BCC3-5C7DBC58465F}"/>
                </a:ext>
              </a:extLst>
            </p:cNvPr>
            <p:cNvSpPr txBox="1"/>
            <p:nvPr/>
          </p:nvSpPr>
          <p:spPr>
            <a:xfrm>
              <a:off x="5086037" y="1738434"/>
              <a:ext cx="2019925" cy="707886"/>
            </a:xfrm>
            <a:prstGeom prst="rect">
              <a:avLst/>
            </a:prstGeom>
            <a:noFill/>
          </p:spPr>
          <p:txBody>
            <a:bodyPr wrap="square">
              <a:spAutoFit/>
            </a:bodyPr>
            <a:lstStyle/>
            <a:p>
              <a:pPr algn="ctr"/>
              <a:r>
                <a:rPr lang="en-US" sz="4000" dirty="0"/>
                <a:t>32-bit</a:t>
              </a:r>
            </a:p>
          </p:txBody>
        </p:sp>
        <p:sp>
          <p:nvSpPr>
            <p:cNvPr id="15" name="Arrow: Left-Right 14">
              <a:extLst>
                <a:ext uri="{FF2B5EF4-FFF2-40B4-BE49-F238E27FC236}">
                  <a16:creationId xmlns:a16="http://schemas.microsoft.com/office/drawing/2014/main" id="{B5774450-D81C-4D17-8190-238FC4F710E7}"/>
                </a:ext>
              </a:extLst>
            </p:cNvPr>
            <p:cNvSpPr/>
            <p:nvPr/>
          </p:nvSpPr>
          <p:spPr>
            <a:xfrm>
              <a:off x="1060632" y="3820883"/>
              <a:ext cx="1034321" cy="320040"/>
            </a:xfrm>
            <a:prstGeom prst="leftRightArrow">
              <a:avLst/>
            </a:prstGeom>
            <a:solidFill>
              <a:srgbClr val="82C6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Left-Right 15">
              <a:extLst>
                <a:ext uri="{FF2B5EF4-FFF2-40B4-BE49-F238E27FC236}">
                  <a16:creationId xmlns:a16="http://schemas.microsoft.com/office/drawing/2014/main" id="{DB8C1A77-7CFD-4E4D-AA77-2AE86E4B9D30}"/>
                </a:ext>
              </a:extLst>
            </p:cNvPr>
            <p:cNvSpPr/>
            <p:nvPr/>
          </p:nvSpPr>
          <p:spPr>
            <a:xfrm>
              <a:off x="2106274" y="3805894"/>
              <a:ext cx="3327142" cy="319048"/>
            </a:xfrm>
            <a:prstGeom prst="leftRightArrow">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61074F6B-2028-4F00-BF53-0F64E17BE91C}"/>
                </a:ext>
              </a:extLst>
            </p:cNvPr>
            <p:cNvSpPr/>
            <p:nvPr/>
          </p:nvSpPr>
          <p:spPr>
            <a:xfrm>
              <a:off x="5433416" y="3807216"/>
              <a:ext cx="5812694" cy="320040"/>
            </a:xfrm>
            <a:prstGeom prst="leftRightArrow">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CF23A73-25E9-4704-934D-50442CE4B6E1}"/>
                </a:ext>
              </a:extLst>
            </p:cNvPr>
            <p:cNvSpPr txBox="1"/>
            <p:nvPr/>
          </p:nvSpPr>
          <p:spPr>
            <a:xfrm>
              <a:off x="1105601" y="4140923"/>
              <a:ext cx="1034321" cy="861774"/>
            </a:xfrm>
            <a:prstGeom prst="rect">
              <a:avLst/>
            </a:prstGeom>
            <a:noFill/>
          </p:spPr>
          <p:txBody>
            <a:bodyPr wrap="square">
              <a:spAutoFit/>
            </a:bodyPr>
            <a:lstStyle/>
            <a:p>
              <a:pPr algn="ctr"/>
              <a:r>
                <a:rPr lang="en-US" sz="2500" dirty="0"/>
                <a:t>1-bit</a:t>
              </a:r>
            </a:p>
            <a:p>
              <a:pPr algn="ctr"/>
              <a:r>
                <a:rPr lang="en-US" sz="2500" b="1" dirty="0"/>
                <a:t>Sign</a:t>
              </a:r>
            </a:p>
          </p:txBody>
        </p:sp>
        <p:sp>
          <p:nvSpPr>
            <p:cNvPr id="19" name="TextBox 18">
              <a:extLst>
                <a:ext uri="{FF2B5EF4-FFF2-40B4-BE49-F238E27FC236}">
                  <a16:creationId xmlns:a16="http://schemas.microsoft.com/office/drawing/2014/main" id="{4F75F662-3AD1-4C12-AB0D-56E1B8CA301E}"/>
                </a:ext>
              </a:extLst>
            </p:cNvPr>
            <p:cNvSpPr txBox="1"/>
            <p:nvPr/>
          </p:nvSpPr>
          <p:spPr>
            <a:xfrm>
              <a:off x="2886702" y="3965418"/>
              <a:ext cx="1674359" cy="861774"/>
            </a:xfrm>
            <a:prstGeom prst="rect">
              <a:avLst/>
            </a:prstGeom>
            <a:noFill/>
          </p:spPr>
          <p:txBody>
            <a:bodyPr wrap="square">
              <a:spAutoFit/>
            </a:bodyPr>
            <a:lstStyle/>
            <a:p>
              <a:pPr algn="ctr"/>
              <a:r>
                <a:rPr lang="en-US" sz="2500" dirty="0"/>
                <a:t>8-bit</a:t>
              </a:r>
            </a:p>
            <a:p>
              <a:pPr algn="ctr"/>
              <a:r>
                <a:rPr lang="en-US" sz="2500" b="1" dirty="0"/>
                <a:t>Exponent</a:t>
              </a:r>
            </a:p>
          </p:txBody>
        </p:sp>
        <p:sp>
          <p:nvSpPr>
            <p:cNvPr id="20" name="TextBox 19">
              <a:extLst>
                <a:ext uri="{FF2B5EF4-FFF2-40B4-BE49-F238E27FC236}">
                  <a16:creationId xmlns:a16="http://schemas.microsoft.com/office/drawing/2014/main" id="{57615742-D209-400D-8015-243B5094C930}"/>
                </a:ext>
              </a:extLst>
            </p:cNvPr>
            <p:cNvSpPr txBox="1"/>
            <p:nvPr/>
          </p:nvSpPr>
          <p:spPr>
            <a:xfrm>
              <a:off x="7706194" y="4050778"/>
              <a:ext cx="1674359" cy="861774"/>
            </a:xfrm>
            <a:prstGeom prst="rect">
              <a:avLst/>
            </a:prstGeom>
            <a:noFill/>
          </p:spPr>
          <p:txBody>
            <a:bodyPr wrap="square">
              <a:spAutoFit/>
            </a:bodyPr>
            <a:lstStyle/>
            <a:p>
              <a:pPr algn="ctr"/>
              <a:r>
                <a:rPr lang="en-US" sz="2500" dirty="0"/>
                <a:t>23-bit</a:t>
              </a:r>
            </a:p>
            <a:p>
              <a:pPr algn="ctr"/>
              <a:r>
                <a:rPr lang="en-US" sz="2500" b="1" dirty="0"/>
                <a:t>Mantissa</a:t>
              </a:r>
            </a:p>
          </p:txBody>
        </p:sp>
      </p:grpSp>
      <p:sp>
        <p:nvSpPr>
          <p:cNvPr id="3" name="Arrow: Down 2">
            <a:extLst>
              <a:ext uri="{FF2B5EF4-FFF2-40B4-BE49-F238E27FC236}">
                <a16:creationId xmlns:a16="http://schemas.microsoft.com/office/drawing/2014/main" id="{DE05EC46-D18D-484D-A8F5-461F1408D53A}"/>
              </a:ext>
            </a:extLst>
          </p:cNvPr>
          <p:cNvSpPr/>
          <p:nvPr/>
        </p:nvSpPr>
        <p:spPr>
          <a:xfrm>
            <a:off x="8123959" y="4189353"/>
            <a:ext cx="304061" cy="861774"/>
          </a:xfrm>
          <a:prstGeom prst="downArrow">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9EF00FE-B163-4370-A8DB-F26CAF4972FB}"/>
              </a:ext>
            </a:extLst>
          </p:cNvPr>
          <p:cNvGrpSpPr/>
          <p:nvPr/>
        </p:nvGrpSpPr>
        <p:grpSpPr>
          <a:xfrm>
            <a:off x="4592304" y="4620239"/>
            <a:ext cx="6977913" cy="1829400"/>
            <a:chOff x="4956186" y="4667395"/>
            <a:chExt cx="6977913" cy="1829400"/>
          </a:xfrm>
        </p:grpSpPr>
        <mc:AlternateContent xmlns:mc="http://schemas.openxmlformats.org/markup-compatibility/2006" xmlns:a14="http://schemas.microsoft.com/office/drawing/2010/main">
          <mc:Choice Requires="a14">
            <p:sp>
              <p:nvSpPr>
                <p:cNvPr id="38" name="Rectangle: Rounded Corners 37">
                  <a:extLst>
                    <a:ext uri="{FF2B5EF4-FFF2-40B4-BE49-F238E27FC236}">
                      <a16:creationId xmlns:a16="http://schemas.microsoft.com/office/drawing/2014/main" id="{BBB89ABB-EDA4-4F07-BDD4-B9BD86F63CF4}"/>
                    </a:ext>
                  </a:extLst>
                </p:cNvPr>
                <p:cNvSpPr/>
                <p:nvPr/>
              </p:nvSpPr>
              <p:spPr>
                <a:xfrm>
                  <a:off x="7296185" y="4667395"/>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−4</m:t>
                            </m:r>
                          </m:sup>
                        </m:sSup>
                      </m:oMath>
                    </m:oMathPara>
                  </a14:m>
                  <a:endParaRPr lang="en-US" sz="3000" dirty="0">
                    <a:solidFill>
                      <a:srgbClr val="FF0000"/>
                    </a:solidFill>
                  </a:endParaRPr>
                </a:p>
              </p:txBody>
            </p:sp>
          </mc:Choice>
          <mc:Fallback xmlns="">
            <p:sp>
              <p:nvSpPr>
                <p:cNvPr id="38" name="Rectangle: Rounded Corners 37">
                  <a:extLst>
                    <a:ext uri="{FF2B5EF4-FFF2-40B4-BE49-F238E27FC236}">
                      <a16:creationId xmlns:a16="http://schemas.microsoft.com/office/drawing/2014/main" id="{BBB89ABB-EDA4-4F07-BDD4-B9BD86F63CF4}"/>
                    </a:ext>
                  </a:extLst>
                </p:cNvPr>
                <p:cNvSpPr>
                  <a:spLocks noRot="1" noChangeAspect="1" noMove="1" noResize="1" noEditPoints="1" noAdjustHandles="1" noChangeArrowheads="1" noChangeShapeType="1" noTextEdit="1"/>
                </p:cNvSpPr>
                <p:nvPr/>
              </p:nvSpPr>
              <p:spPr>
                <a:xfrm>
                  <a:off x="7296185" y="4667395"/>
                  <a:ext cx="858187" cy="601900"/>
                </a:xfrm>
                <a:prstGeom prst="round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8187F6FF-5298-41CC-A1B8-969DAC85CBDC}"/>
                    </a:ext>
                  </a:extLst>
                </p:cNvPr>
                <p:cNvSpPr/>
                <p:nvPr/>
              </p:nvSpPr>
              <p:spPr>
                <a:xfrm>
                  <a:off x="4956186" y="4711485"/>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−1</m:t>
                            </m:r>
                          </m:sup>
                        </m:sSup>
                      </m:oMath>
                    </m:oMathPara>
                  </a14:m>
                  <a:endParaRPr lang="en-US" sz="3000" dirty="0">
                    <a:solidFill>
                      <a:srgbClr val="FF0000"/>
                    </a:solidFill>
                  </a:endParaRPr>
                </a:p>
              </p:txBody>
            </p:sp>
          </mc:Choice>
          <mc:Fallback xmlns="">
            <p:sp>
              <p:nvSpPr>
                <p:cNvPr id="33" name="Rectangle: Rounded Corners 32">
                  <a:extLst>
                    <a:ext uri="{FF2B5EF4-FFF2-40B4-BE49-F238E27FC236}">
                      <a16:creationId xmlns:a16="http://schemas.microsoft.com/office/drawing/2014/main" id="{8187F6FF-5298-41CC-A1B8-969DAC85CBDC}"/>
                    </a:ext>
                  </a:extLst>
                </p:cNvPr>
                <p:cNvSpPr>
                  <a:spLocks noRot="1" noChangeAspect="1" noMove="1" noResize="1" noEditPoints="1" noAdjustHandles="1" noChangeArrowheads="1" noChangeShapeType="1" noTextEdit="1"/>
                </p:cNvSpPr>
                <p:nvPr/>
              </p:nvSpPr>
              <p:spPr>
                <a:xfrm>
                  <a:off x="4956186" y="4711485"/>
                  <a:ext cx="858187" cy="601900"/>
                </a:xfrm>
                <a:prstGeom prst="roundRect">
                  <a:avLst/>
                </a:prstGeom>
                <a:blipFill>
                  <a:blip r:embed="rId4"/>
                  <a:stretch>
                    <a:fillRect/>
                  </a:stretch>
                </a:blipFill>
                <a:ln>
                  <a:solidFill>
                    <a:schemeClr val="bg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3220B49-6DAB-4568-B45B-8ACE510DA515}"/>
                </a:ext>
              </a:extLst>
            </p:cNvPr>
            <p:cNvGrpSpPr/>
            <p:nvPr/>
          </p:nvGrpSpPr>
          <p:grpSpPr>
            <a:xfrm>
              <a:off x="5014810" y="5269295"/>
              <a:ext cx="5920037" cy="539646"/>
              <a:chOff x="2055562" y="5585575"/>
              <a:chExt cx="5920037" cy="539646"/>
            </a:xfrm>
            <a:solidFill>
              <a:srgbClr val="78C6E8"/>
            </a:solidFill>
          </p:grpSpPr>
          <p:sp>
            <p:nvSpPr>
              <p:cNvPr id="23" name="Rectangle: Rounded Corners 22">
                <a:extLst>
                  <a:ext uri="{FF2B5EF4-FFF2-40B4-BE49-F238E27FC236}">
                    <a16:creationId xmlns:a16="http://schemas.microsoft.com/office/drawing/2014/main" id="{F2E73969-953B-45C0-AA35-758B4C4E1AC8}"/>
                  </a:ext>
                </a:extLst>
              </p:cNvPr>
              <p:cNvSpPr/>
              <p:nvPr/>
            </p:nvSpPr>
            <p:spPr>
              <a:xfrm>
                <a:off x="2055562" y="5585575"/>
                <a:ext cx="674557" cy="53964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4" name="Rectangle: Rounded Corners 23">
                <a:extLst>
                  <a:ext uri="{FF2B5EF4-FFF2-40B4-BE49-F238E27FC236}">
                    <a16:creationId xmlns:a16="http://schemas.microsoft.com/office/drawing/2014/main" id="{F6531F29-3605-41B1-9930-658284A93FF8}"/>
                  </a:ext>
                </a:extLst>
              </p:cNvPr>
              <p:cNvSpPr/>
              <p:nvPr/>
            </p:nvSpPr>
            <p:spPr>
              <a:xfrm>
                <a:off x="2799358" y="5585575"/>
                <a:ext cx="674557" cy="53964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5" name="Rectangle: Rounded Corners 24">
                <a:extLst>
                  <a:ext uri="{FF2B5EF4-FFF2-40B4-BE49-F238E27FC236}">
                    <a16:creationId xmlns:a16="http://schemas.microsoft.com/office/drawing/2014/main" id="{5CB46FC7-7AEE-4DAA-9C04-4443000D53B8}"/>
                  </a:ext>
                </a:extLst>
              </p:cNvPr>
              <p:cNvSpPr/>
              <p:nvPr/>
            </p:nvSpPr>
            <p:spPr>
              <a:xfrm>
                <a:off x="3539351" y="5585575"/>
                <a:ext cx="674557" cy="53964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6" name="Rectangle: Rounded Corners 25">
                <a:extLst>
                  <a:ext uri="{FF2B5EF4-FFF2-40B4-BE49-F238E27FC236}">
                    <a16:creationId xmlns:a16="http://schemas.microsoft.com/office/drawing/2014/main" id="{A5503F7D-5674-4272-A109-F1A3523DB1AC}"/>
                  </a:ext>
                </a:extLst>
              </p:cNvPr>
              <p:cNvSpPr/>
              <p:nvPr/>
            </p:nvSpPr>
            <p:spPr>
              <a:xfrm>
                <a:off x="4318491" y="5585575"/>
                <a:ext cx="674557" cy="53964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27" name="Rectangle: Rounded Corners 26">
                <a:extLst>
                  <a:ext uri="{FF2B5EF4-FFF2-40B4-BE49-F238E27FC236}">
                    <a16:creationId xmlns:a16="http://schemas.microsoft.com/office/drawing/2014/main" id="{CCF2CED5-159A-4A31-8934-F058435FBC89}"/>
                  </a:ext>
                </a:extLst>
              </p:cNvPr>
              <p:cNvSpPr/>
              <p:nvPr/>
            </p:nvSpPr>
            <p:spPr>
              <a:xfrm>
                <a:off x="5062287" y="5585575"/>
                <a:ext cx="674557" cy="53964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8" name="Rectangle: Rounded Corners 27">
                <a:extLst>
                  <a:ext uri="{FF2B5EF4-FFF2-40B4-BE49-F238E27FC236}">
                    <a16:creationId xmlns:a16="http://schemas.microsoft.com/office/drawing/2014/main" id="{BDD44D01-3937-439F-B6E1-72A9F859BBB4}"/>
                  </a:ext>
                </a:extLst>
              </p:cNvPr>
              <p:cNvSpPr/>
              <p:nvPr/>
            </p:nvSpPr>
            <p:spPr>
              <a:xfrm>
                <a:off x="5802280" y="5585575"/>
                <a:ext cx="674557" cy="53964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9" name="Rectangle: Rounded Corners 28">
                <a:extLst>
                  <a:ext uri="{FF2B5EF4-FFF2-40B4-BE49-F238E27FC236}">
                    <a16:creationId xmlns:a16="http://schemas.microsoft.com/office/drawing/2014/main" id="{926A8DA1-9CC4-46B4-9CE6-881241B76B14}"/>
                  </a:ext>
                </a:extLst>
              </p:cNvPr>
              <p:cNvSpPr/>
              <p:nvPr/>
            </p:nvSpPr>
            <p:spPr>
              <a:xfrm>
                <a:off x="6551661" y="5585575"/>
                <a:ext cx="674557" cy="53964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sp>
            <p:nvSpPr>
              <p:cNvPr id="30" name="Rectangle: Rounded Corners 29">
                <a:extLst>
                  <a:ext uri="{FF2B5EF4-FFF2-40B4-BE49-F238E27FC236}">
                    <a16:creationId xmlns:a16="http://schemas.microsoft.com/office/drawing/2014/main" id="{61FABDB2-9175-4CC4-A212-C12177B0081E}"/>
                  </a:ext>
                </a:extLst>
              </p:cNvPr>
              <p:cNvSpPr/>
              <p:nvPr/>
            </p:nvSpPr>
            <p:spPr>
              <a:xfrm>
                <a:off x="7301042" y="5585575"/>
                <a:ext cx="674557" cy="53964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grpSp>
        <mc:AlternateContent xmlns:mc="http://schemas.openxmlformats.org/markup-compatibility/2006" xmlns:a14="http://schemas.microsoft.com/office/drawing/2010/main">
          <mc:Choice Requires="a14">
            <p:sp>
              <p:nvSpPr>
                <p:cNvPr id="34" name="Rectangle: Rounded Corners 33">
                  <a:extLst>
                    <a:ext uri="{FF2B5EF4-FFF2-40B4-BE49-F238E27FC236}">
                      <a16:creationId xmlns:a16="http://schemas.microsoft.com/office/drawing/2014/main" id="{25366CC4-0B13-444B-A87E-1B62D39000D1}"/>
                    </a:ext>
                  </a:extLst>
                </p:cNvPr>
                <p:cNvSpPr/>
                <p:nvPr/>
              </p:nvSpPr>
              <p:spPr>
                <a:xfrm>
                  <a:off x="7258291" y="6043162"/>
                  <a:ext cx="858187" cy="4536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3000" b="0" i="1" dirty="0" smtClean="0">
                                <a:solidFill>
                                  <a:schemeClr val="tx1"/>
                                </a:solidFill>
                                <a:latin typeface="Cambria Math" panose="02040503050406030204" pitchFamily="18" charset="0"/>
                              </a:rPr>
                            </m:ctrlPr>
                          </m:fPr>
                          <m:num>
                            <m:r>
                              <a:rPr lang="en-US" sz="3000" b="0" i="1" dirty="0" smtClean="0">
                                <a:solidFill>
                                  <a:schemeClr val="tx1"/>
                                </a:solidFill>
                                <a:latin typeface="Cambria Math" panose="02040503050406030204" pitchFamily="18" charset="0"/>
                              </a:rPr>
                              <m:t>1</m:t>
                            </m:r>
                          </m:num>
                          <m:den>
                            <m:r>
                              <a:rPr lang="en-US" sz="3000" b="0" i="1" dirty="0" smtClean="0">
                                <a:solidFill>
                                  <a:schemeClr val="tx1"/>
                                </a:solidFill>
                                <a:latin typeface="Cambria Math" panose="02040503050406030204" pitchFamily="18" charset="0"/>
                              </a:rPr>
                              <m:t>16</m:t>
                            </m:r>
                          </m:den>
                        </m:f>
                      </m:oMath>
                    </m:oMathPara>
                  </a14:m>
                  <a:endParaRPr lang="en-US" sz="3000" dirty="0">
                    <a:solidFill>
                      <a:srgbClr val="FF0000"/>
                    </a:solidFill>
                  </a:endParaRPr>
                </a:p>
              </p:txBody>
            </p:sp>
          </mc:Choice>
          <mc:Fallback xmlns="">
            <p:sp>
              <p:nvSpPr>
                <p:cNvPr id="34" name="Rectangle: Rounded Corners 33">
                  <a:extLst>
                    <a:ext uri="{FF2B5EF4-FFF2-40B4-BE49-F238E27FC236}">
                      <a16:creationId xmlns:a16="http://schemas.microsoft.com/office/drawing/2014/main" id="{25366CC4-0B13-444B-A87E-1B62D39000D1}"/>
                    </a:ext>
                  </a:extLst>
                </p:cNvPr>
                <p:cNvSpPr>
                  <a:spLocks noRot="1" noChangeAspect="1" noMove="1" noResize="1" noEditPoints="1" noAdjustHandles="1" noChangeArrowheads="1" noChangeShapeType="1" noTextEdit="1"/>
                </p:cNvSpPr>
                <p:nvPr/>
              </p:nvSpPr>
              <p:spPr>
                <a:xfrm>
                  <a:off x="7258291" y="6043162"/>
                  <a:ext cx="858187" cy="453633"/>
                </a:xfrm>
                <a:prstGeom prst="roundRect">
                  <a:avLst/>
                </a:prstGeom>
                <a:blipFill>
                  <a:blip r:embed="rId5"/>
                  <a:stretch>
                    <a:fillRect t="-32895" b="-43421"/>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854111-6020-4180-8FCE-C5111A3B2EE7}"/>
                    </a:ext>
                  </a:extLst>
                </p:cNvPr>
                <p:cNvSpPr txBox="1"/>
                <p:nvPr/>
              </p:nvSpPr>
              <p:spPr>
                <a:xfrm>
                  <a:off x="11206336" y="5076750"/>
                  <a:ext cx="727763"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i="1" smtClean="0">
                            <a:latin typeface="Cambria Math" panose="02040503050406030204" pitchFamily="18" charset="0"/>
                          </a:rPr>
                          <m:t>⋯</m:t>
                        </m:r>
                      </m:oMath>
                    </m:oMathPara>
                  </a14:m>
                  <a:endParaRPr lang="en-US" sz="5000" dirty="0"/>
                </a:p>
              </p:txBody>
            </p:sp>
          </mc:Choice>
          <mc:Fallback xmlns="">
            <p:sp>
              <p:nvSpPr>
                <p:cNvPr id="5" name="TextBox 4">
                  <a:extLst>
                    <a:ext uri="{FF2B5EF4-FFF2-40B4-BE49-F238E27FC236}">
                      <a16:creationId xmlns:a16="http://schemas.microsoft.com/office/drawing/2014/main" id="{48854111-6020-4180-8FCE-C5111A3B2EE7}"/>
                    </a:ext>
                  </a:extLst>
                </p:cNvPr>
                <p:cNvSpPr txBox="1">
                  <a:spLocks noRot="1" noChangeAspect="1" noMove="1" noResize="1" noEditPoints="1" noAdjustHandles="1" noChangeArrowheads="1" noChangeShapeType="1" noTextEdit="1"/>
                </p:cNvSpPr>
                <p:nvPr/>
              </p:nvSpPr>
              <p:spPr>
                <a:xfrm>
                  <a:off x="11206336" y="5076750"/>
                  <a:ext cx="727763" cy="76944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Rounded Corners 38">
                  <a:extLst>
                    <a:ext uri="{FF2B5EF4-FFF2-40B4-BE49-F238E27FC236}">
                      <a16:creationId xmlns:a16="http://schemas.microsoft.com/office/drawing/2014/main" id="{59F7A86D-DB2E-4E93-85BA-5F9B42181BCF}"/>
                    </a:ext>
                  </a:extLst>
                </p:cNvPr>
                <p:cNvSpPr/>
                <p:nvPr/>
              </p:nvSpPr>
              <p:spPr>
                <a:xfrm>
                  <a:off x="9495529" y="4667395"/>
                  <a:ext cx="858187" cy="6019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000" b="0" i="1" dirty="0" smtClean="0">
                                <a:solidFill>
                                  <a:srgbClr val="FF0000"/>
                                </a:solidFill>
                                <a:latin typeface="Cambria Math" panose="02040503050406030204" pitchFamily="18" charset="0"/>
                              </a:rPr>
                            </m:ctrlPr>
                          </m:sSupPr>
                          <m:e>
                            <m:r>
                              <a:rPr lang="en-US" sz="3000" b="0" i="1" dirty="0" smtClean="0">
                                <a:solidFill>
                                  <a:srgbClr val="FF0000"/>
                                </a:solidFill>
                                <a:latin typeface="Cambria Math" panose="02040503050406030204" pitchFamily="18" charset="0"/>
                              </a:rPr>
                              <m:t>2</m:t>
                            </m:r>
                          </m:e>
                          <m:sup>
                            <m:r>
                              <a:rPr lang="en-US" sz="3000" b="0" i="1" dirty="0" smtClean="0">
                                <a:solidFill>
                                  <a:srgbClr val="FF0000"/>
                                </a:solidFill>
                                <a:latin typeface="Cambria Math" panose="02040503050406030204" pitchFamily="18" charset="0"/>
                              </a:rPr>
                              <m:t>−7</m:t>
                            </m:r>
                          </m:sup>
                        </m:sSup>
                      </m:oMath>
                    </m:oMathPara>
                  </a14:m>
                  <a:endParaRPr lang="en-US" sz="3000" dirty="0">
                    <a:solidFill>
                      <a:srgbClr val="FF0000"/>
                    </a:solidFill>
                  </a:endParaRPr>
                </a:p>
              </p:txBody>
            </p:sp>
          </mc:Choice>
          <mc:Fallback xmlns="">
            <p:sp>
              <p:nvSpPr>
                <p:cNvPr id="39" name="Rectangle: Rounded Corners 38">
                  <a:extLst>
                    <a:ext uri="{FF2B5EF4-FFF2-40B4-BE49-F238E27FC236}">
                      <a16:creationId xmlns:a16="http://schemas.microsoft.com/office/drawing/2014/main" id="{59F7A86D-DB2E-4E93-85BA-5F9B42181BCF}"/>
                    </a:ext>
                  </a:extLst>
                </p:cNvPr>
                <p:cNvSpPr>
                  <a:spLocks noRot="1" noChangeAspect="1" noMove="1" noResize="1" noEditPoints="1" noAdjustHandles="1" noChangeArrowheads="1" noChangeShapeType="1" noTextEdit="1"/>
                </p:cNvSpPr>
                <p:nvPr/>
              </p:nvSpPr>
              <p:spPr>
                <a:xfrm>
                  <a:off x="9495529" y="4667395"/>
                  <a:ext cx="858187" cy="601900"/>
                </a:xfrm>
                <a:prstGeom prst="roundRect">
                  <a:avLst/>
                </a:prstGeom>
                <a:blipFill>
                  <a:blip r:embed="rId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Rounded Corners 40">
                  <a:extLst>
                    <a:ext uri="{FF2B5EF4-FFF2-40B4-BE49-F238E27FC236}">
                      <a16:creationId xmlns:a16="http://schemas.microsoft.com/office/drawing/2014/main" id="{7679813A-8ED5-4CEE-B384-EC283A8ABDA8}"/>
                    </a:ext>
                  </a:extLst>
                </p:cNvPr>
                <p:cNvSpPr/>
                <p:nvPr/>
              </p:nvSpPr>
              <p:spPr>
                <a:xfrm>
                  <a:off x="9278560" y="5979953"/>
                  <a:ext cx="1043267" cy="4536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a:solidFill>
                        <a:schemeClr val="tx1"/>
                      </a:solidFill>
                    </a:rPr>
                    <a:t>+ </a:t>
                  </a:r>
                  <a14:m>
                    <m:oMath xmlns:m="http://schemas.openxmlformats.org/officeDocument/2006/math">
                      <m:f>
                        <m:fPr>
                          <m:ctrlPr>
                            <a:rPr lang="en-US" sz="3000" b="0" i="1" dirty="0" smtClean="0">
                              <a:solidFill>
                                <a:schemeClr val="tx1"/>
                              </a:solidFill>
                              <a:latin typeface="Cambria Math" panose="02040503050406030204" pitchFamily="18" charset="0"/>
                            </a:rPr>
                          </m:ctrlPr>
                        </m:fPr>
                        <m:num>
                          <m:r>
                            <a:rPr lang="en-US" sz="3000" b="0" i="1" dirty="0" smtClean="0">
                              <a:solidFill>
                                <a:schemeClr val="tx1"/>
                              </a:solidFill>
                              <a:latin typeface="Cambria Math" panose="02040503050406030204" pitchFamily="18" charset="0"/>
                            </a:rPr>
                            <m:t>1</m:t>
                          </m:r>
                        </m:num>
                        <m:den>
                          <m:r>
                            <a:rPr lang="en-US" sz="3000" b="0" i="1" dirty="0" smtClean="0">
                              <a:solidFill>
                                <a:schemeClr val="tx1"/>
                              </a:solidFill>
                              <a:latin typeface="Cambria Math" panose="02040503050406030204" pitchFamily="18" charset="0"/>
                            </a:rPr>
                            <m:t>128</m:t>
                          </m:r>
                        </m:den>
                      </m:f>
                    </m:oMath>
                  </a14:m>
                  <a:endParaRPr lang="en-US" sz="3000" dirty="0">
                    <a:solidFill>
                      <a:srgbClr val="FF0000"/>
                    </a:solidFill>
                  </a:endParaRPr>
                </a:p>
              </p:txBody>
            </p:sp>
          </mc:Choice>
          <mc:Fallback xmlns="">
            <p:sp>
              <p:nvSpPr>
                <p:cNvPr id="41" name="Rectangle: Rounded Corners 40">
                  <a:extLst>
                    <a:ext uri="{FF2B5EF4-FFF2-40B4-BE49-F238E27FC236}">
                      <a16:creationId xmlns:a16="http://schemas.microsoft.com/office/drawing/2014/main" id="{7679813A-8ED5-4CEE-B384-EC283A8ABDA8}"/>
                    </a:ext>
                  </a:extLst>
                </p:cNvPr>
                <p:cNvSpPr>
                  <a:spLocks noRot="1" noChangeAspect="1" noMove="1" noResize="1" noEditPoints="1" noAdjustHandles="1" noChangeArrowheads="1" noChangeShapeType="1" noTextEdit="1"/>
                </p:cNvSpPr>
                <p:nvPr/>
              </p:nvSpPr>
              <p:spPr>
                <a:xfrm>
                  <a:off x="9278560" y="5979953"/>
                  <a:ext cx="1043267" cy="453633"/>
                </a:xfrm>
                <a:prstGeom prst="roundRect">
                  <a:avLst/>
                </a:prstGeom>
                <a:blipFill>
                  <a:blip r:embed="rId8"/>
                  <a:stretch>
                    <a:fillRect l="-10345" t="-28571" b="-45455"/>
                  </a:stretch>
                </a:blipFill>
                <a:ln>
                  <a:solidFill>
                    <a:schemeClr val="bg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6D43838F-301A-4B56-83E7-3FEA0242FC16}"/>
                  </a:ext>
                </a:extLst>
              </p:cNvPr>
              <p:cNvSpPr/>
              <p:nvPr/>
            </p:nvSpPr>
            <p:spPr>
              <a:xfrm>
                <a:off x="10988771" y="5887767"/>
                <a:ext cx="1162891" cy="4536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000" b="0" i="1" dirty="0" smtClean="0">
                          <a:solidFill>
                            <a:schemeClr val="tx1"/>
                          </a:solidFill>
                          <a:latin typeface="Cambria Math" panose="02040503050406030204" pitchFamily="18" charset="0"/>
                        </a:rPr>
                        <m:t>=</m:t>
                      </m:r>
                      <m:f>
                        <m:fPr>
                          <m:ctrlPr>
                            <a:rPr lang="en-US" sz="3000" b="0" i="1" dirty="0" smtClean="0">
                              <a:solidFill>
                                <a:schemeClr val="tx1"/>
                              </a:solidFill>
                              <a:latin typeface="Cambria Math" panose="02040503050406030204" pitchFamily="18" charset="0"/>
                            </a:rPr>
                          </m:ctrlPr>
                        </m:fPr>
                        <m:num>
                          <m:r>
                            <a:rPr lang="en-US" sz="3000" b="0" i="1" dirty="0" smtClean="0">
                              <a:solidFill>
                                <a:schemeClr val="tx1"/>
                              </a:solidFill>
                              <a:latin typeface="Cambria Math" panose="02040503050406030204" pitchFamily="18" charset="0"/>
                            </a:rPr>
                            <m:t>9</m:t>
                          </m:r>
                        </m:num>
                        <m:den>
                          <m:r>
                            <a:rPr lang="en-US" sz="3000" b="0" i="1" dirty="0" smtClean="0">
                              <a:solidFill>
                                <a:schemeClr val="tx1"/>
                              </a:solidFill>
                              <a:latin typeface="Cambria Math" panose="02040503050406030204" pitchFamily="18" charset="0"/>
                            </a:rPr>
                            <m:t>128</m:t>
                          </m:r>
                        </m:den>
                      </m:f>
                    </m:oMath>
                  </m:oMathPara>
                </a14:m>
                <a:endParaRPr lang="en-US" sz="3000" dirty="0">
                  <a:solidFill>
                    <a:srgbClr val="FF0000"/>
                  </a:solidFill>
                </a:endParaRPr>
              </a:p>
            </p:txBody>
          </p:sp>
        </mc:Choice>
        <mc:Fallback xmlns="">
          <p:sp>
            <p:nvSpPr>
              <p:cNvPr id="42" name="Rectangle: Rounded Corners 41">
                <a:extLst>
                  <a:ext uri="{FF2B5EF4-FFF2-40B4-BE49-F238E27FC236}">
                    <a16:creationId xmlns:a16="http://schemas.microsoft.com/office/drawing/2014/main" id="{6D43838F-301A-4B56-83E7-3FEA0242FC16}"/>
                  </a:ext>
                </a:extLst>
              </p:cNvPr>
              <p:cNvSpPr>
                <a:spLocks noRot="1" noChangeAspect="1" noMove="1" noResize="1" noEditPoints="1" noAdjustHandles="1" noChangeArrowheads="1" noChangeShapeType="1" noTextEdit="1"/>
              </p:cNvSpPr>
              <p:nvPr/>
            </p:nvSpPr>
            <p:spPr>
              <a:xfrm>
                <a:off x="10988771" y="5887767"/>
                <a:ext cx="1162891" cy="453633"/>
              </a:xfrm>
              <a:prstGeom prst="roundRect">
                <a:avLst/>
              </a:prstGeom>
              <a:blipFill>
                <a:blip r:embed="rId9"/>
                <a:stretch>
                  <a:fillRect t="-31579" b="-44737"/>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799248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7D0BEE-62D0-4D8C-8EDF-5F9E3D3A234B}"/>
              </a:ext>
            </a:extLst>
          </p:cNvPr>
          <p:cNvSpPr>
            <a:spLocks noGrp="1"/>
          </p:cNvSpPr>
          <p:nvPr>
            <p:ph type="body" sz="quarter" idx="10"/>
          </p:nvPr>
        </p:nvSpPr>
        <p:spPr>
          <a:xfrm>
            <a:off x="1060006" y="216260"/>
            <a:ext cx="11254700" cy="724247"/>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Single Precision</a:t>
            </a:r>
            <a:r>
              <a:rPr lang="en-US" sz="3800" dirty="0">
                <a:solidFill>
                  <a:srgbClr val="0070C0"/>
                </a:solidFill>
              </a:rPr>
              <a:t>)</a:t>
            </a:r>
            <a:endParaRPr lang="en-US" sz="3800" dirty="0"/>
          </a:p>
        </p:txBody>
      </p:sp>
      <p:grpSp>
        <p:nvGrpSpPr>
          <p:cNvPr id="3" name="Group 2">
            <a:extLst>
              <a:ext uri="{FF2B5EF4-FFF2-40B4-BE49-F238E27FC236}">
                <a16:creationId xmlns:a16="http://schemas.microsoft.com/office/drawing/2014/main" id="{6981FE37-B3D7-4A59-8BD8-EE7A248874FD}"/>
              </a:ext>
            </a:extLst>
          </p:cNvPr>
          <p:cNvGrpSpPr/>
          <p:nvPr/>
        </p:nvGrpSpPr>
        <p:grpSpPr>
          <a:xfrm>
            <a:off x="874373" y="4147472"/>
            <a:ext cx="10907896" cy="1189236"/>
            <a:chOff x="1159186" y="5394954"/>
            <a:chExt cx="10907896" cy="1189237"/>
          </a:xfrm>
        </p:grpSpPr>
        <p:sp>
          <p:nvSpPr>
            <p:cNvPr id="50" name="Rectangle 49">
              <a:extLst>
                <a:ext uri="{FF2B5EF4-FFF2-40B4-BE49-F238E27FC236}">
                  <a16:creationId xmlns:a16="http://schemas.microsoft.com/office/drawing/2014/main" id="{54A0190F-8914-498D-8577-21F1A53511D7}"/>
                </a:ext>
              </a:extLst>
            </p:cNvPr>
            <p:cNvSpPr/>
            <p:nvPr/>
          </p:nvSpPr>
          <p:spPr>
            <a:xfrm>
              <a:off x="1159186" y="5822269"/>
              <a:ext cx="1034321"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Sign</a:t>
              </a:r>
              <a:endParaRPr lang="en-US" sz="2200"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8ECDB9A-FB88-42D0-929C-4B4359AC5C09}"/>
                    </a:ext>
                  </a:extLst>
                </p:cNvPr>
                <p:cNvSpPr txBox="1"/>
                <p:nvPr/>
              </p:nvSpPr>
              <p:spPr>
                <a:xfrm>
                  <a:off x="2288180" y="5394954"/>
                  <a:ext cx="9778902" cy="1189237"/>
                </a:xfrm>
                <a:prstGeom prst="rect">
                  <a:avLst/>
                </a:prstGeom>
                <a:noFill/>
              </p:spPr>
              <p:txBody>
                <a:bodyPr wrap="square">
                  <a:spAutoFit/>
                </a:bodyPr>
                <a:lstStyle/>
                <a:p>
                  <a:r>
                    <a:rPr lang="en-US" sz="5000" dirty="0"/>
                    <a:t>(1+              ) x </a:t>
                  </a:r>
                  <a14:m>
                    <m:oMath xmlns:m="http://schemas.openxmlformats.org/officeDocument/2006/math">
                      <m:sSup>
                        <m:sSupPr>
                          <m:ctrlPr>
                            <a:rPr lang="en-US" sz="6000" b="0" i="1" dirty="0" smtClean="0">
                              <a:latin typeface="Cambria Math" panose="02040503050406030204" pitchFamily="18" charset="0"/>
                            </a:rPr>
                          </m:ctrlPr>
                        </m:sSupPr>
                        <m:e>
                          <m:r>
                            <a:rPr lang="en-US" sz="6000" i="1" dirty="0" smtClean="0">
                              <a:latin typeface="Cambria Math" panose="02040503050406030204" pitchFamily="18" charset="0"/>
                            </a:rPr>
                            <m:t>2</m:t>
                          </m:r>
                        </m:e>
                        <m:sup>
                          <m:sSup>
                            <m:sSupPr>
                              <m:ctrlPr>
                                <a:rPr lang="en-US" sz="6000" i="1" dirty="0">
                                  <a:latin typeface="Cambria Math" panose="02040503050406030204" pitchFamily="18" charset="0"/>
                                </a:rPr>
                              </m:ctrlPr>
                            </m:sSupPr>
                            <m:e>
                              <m:r>
                                <a:rPr lang="en-US" sz="6000" i="1" dirty="0">
                                  <a:latin typeface="Cambria Math" panose="02040503050406030204" pitchFamily="18" charset="0"/>
                                </a:rPr>
                                <m:t> </m:t>
                              </m:r>
                            </m:e>
                            <m:sup>
                              <m:r>
                                <a:rPr lang="en-US" sz="6000" i="1" dirty="0">
                                  <a:latin typeface="Cambria Math" panose="02040503050406030204" pitchFamily="18" charset="0"/>
                                </a:rPr>
                                <m:t>(                            −127</m:t>
                              </m:r>
                              <m:r>
                                <a:rPr lang="en-US" sz="6000" b="0" i="1" dirty="0" smtClean="0">
                                  <a:latin typeface="Cambria Math" panose="02040503050406030204" pitchFamily="18" charset="0"/>
                                </a:rPr>
                                <m:t>)</m:t>
                              </m:r>
                            </m:sup>
                          </m:sSup>
                        </m:sup>
                      </m:sSup>
                    </m:oMath>
                  </a14:m>
                  <a:r>
                    <a:rPr lang="en-US" sz="5000" dirty="0"/>
                    <a:t> </a:t>
                  </a:r>
                </a:p>
              </p:txBody>
            </p:sp>
          </mc:Choice>
          <mc:Fallback xmlns="">
            <p:sp>
              <p:nvSpPr>
                <p:cNvPr id="52" name="TextBox 51">
                  <a:extLst>
                    <a:ext uri="{FF2B5EF4-FFF2-40B4-BE49-F238E27FC236}">
                      <a16:creationId xmlns:a16="http://schemas.microsoft.com/office/drawing/2014/main" id="{38ECDB9A-FB88-42D0-929C-4B4359AC5C09}"/>
                    </a:ext>
                  </a:extLst>
                </p:cNvPr>
                <p:cNvSpPr txBox="1">
                  <a:spLocks noRot="1" noChangeAspect="1" noMove="1" noResize="1" noEditPoints="1" noAdjustHandles="1" noChangeArrowheads="1" noChangeShapeType="1" noTextEdit="1"/>
                </p:cNvSpPr>
                <p:nvPr/>
              </p:nvSpPr>
              <p:spPr>
                <a:xfrm>
                  <a:off x="2288180" y="5394954"/>
                  <a:ext cx="9778902" cy="1189237"/>
                </a:xfrm>
                <a:prstGeom prst="rect">
                  <a:avLst/>
                </a:prstGeom>
                <a:blipFill>
                  <a:blip r:embed="rId2"/>
                  <a:stretch>
                    <a:fillRect l="-2993" b="-25641"/>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9904737D-EF12-492D-A961-61EBD0DD1F25}"/>
                </a:ext>
              </a:extLst>
            </p:cNvPr>
            <p:cNvSpPr/>
            <p:nvPr/>
          </p:nvSpPr>
          <p:spPr>
            <a:xfrm>
              <a:off x="3437703" y="5799586"/>
              <a:ext cx="2175266" cy="724247"/>
            </a:xfrm>
            <a:prstGeom prst="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Mantissa</a:t>
              </a:r>
              <a:endParaRPr lang="en-US" sz="2200" dirty="0">
                <a:solidFill>
                  <a:schemeClr val="tx1"/>
                </a:solidFill>
              </a:endParaRPr>
            </a:p>
          </p:txBody>
        </p:sp>
        <p:sp>
          <p:nvSpPr>
            <p:cNvPr id="54" name="Rectangle 53">
              <a:extLst>
                <a:ext uri="{FF2B5EF4-FFF2-40B4-BE49-F238E27FC236}">
                  <a16:creationId xmlns:a16="http://schemas.microsoft.com/office/drawing/2014/main" id="{7A433A11-B482-4AFE-B7FD-0E4C33E3E342}"/>
                </a:ext>
              </a:extLst>
            </p:cNvPr>
            <p:cNvSpPr/>
            <p:nvPr/>
          </p:nvSpPr>
          <p:spPr>
            <a:xfrm>
              <a:off x="7500117" y="5463717"/>
              <a:ext cx="2643188" cy="508511"/>
            </a:xfrm>
            <a:prstGeom prst="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Exponent</a:t>
              </a:r>
              <a:endParaRPr lang="en-US" sz="2200" dirty="0">
                <a:solidFill>
                  <a:schemeClr val="tx1"/>
                </a:solidFill>
              </a:endParaRPr>
            </a:p>
          </p:txBody>
        </p:sp>
      </p:grpSp>
      <p:grpSp>
        <p:nvGrpSpPr>
          <p:cNvPr id="22" name="Group 21">
            <a:extLst>
              <a:ext uri="{FF2B5EF4-FFF2-40B4-BE49-F238E27FC236}">
                <a16:creationId xmlns:a16="http://schemas.microsoft.com/office/drawing/2014/main" id="{ED62D557-6576-4000-8F9A-2B1EB8D7306B}"/>
              </a:ext>
            </a:extLst>
          </p:cNvPr>
          <p:cNvGrpSpPr/>
          <p:nvPr/>
        </p:nvGrpSpPr>
        <p:grpSpPr>
          <a:xfrm>
            <a:off x="642026" y="1363681"/>
            <a:ext cx="10185478" cy="2443822"/>
            <a:chOff x="1060632" y="1738434"/>
            <a:chExt cx="10185478" cy="3264263"/>
          </a:xfrm>
        </p:grpSpPr>
        <p:grpSp>
          <p:nvGrpSpPr>
            <p:cNvPr id="23" name="Group 22">
              <a:extLst>
                <a:ext uri="{FF2B5EF4-FFF2-40B4-BE49-F238E27FC236}">
                  <a16:creationId xmlns:a16="http://schemas.microsoft.com/office/drawing/2014/main" id="{68BA8BFB-AC0E-488E-AFEF-BB6691A96FAE}"/>
                </a:ext>
              </a:extLst>
            </p:cNvPr>
            <p:cNvGrpSpPr/>
            <p:nvPr/>
          </p:nvGrpSpPr>
          <p:grpSpPr>
            <a:xfrm>
              <a:off x="1082779" y="2437991"/>
              <a:ext cx="10163331" cy="1180754"/>
              <a:chOff x="1082779" y="2437991"/>
              <a:chExt cx="10163331" cy="1180754"/>
            </a:xfrm>
          </p:grpSpPr>
          <p:sp>
            <p:nvSpPr>
              <p:cNvPr id="31" name="Rectangle 30">
                <a:extLst>
                  <a:ext uri="{FF2B5EF4-FFF2-40B4-BE49-F238E27FC236}">
                    <a16:creationId xmlns:a16="http://schemas.microsoft.com/office/drawing/2014/main" id="{66E4BC77-EDEF-43B7-B634-5F967951D41F}"/>
                  </a:ext>
                </a:extLst>
              </p:cNvPr>
              <p:cNvSpPr/>
              <p:nvPr/>
            </p:nvSpPr>
            <p:spPr>
              <a:xfrm>
                <a:off x="1082779" y="2882910"/>
                <a:ext cx="1034321"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0</a:t>
                </a:r>
              </a:p>
            </p:txBody>
          </p:sp>
          <p:sp>
            <p:nvSpPr>
              <p:cNvPr id="32" name="Rectangle 31">
                <a:extLst>
                  <a:ext uri="{FF2B5EF4-FFF2-40B4-BE49-F238E27FC236}">
                    <a16:creationId xmlns:a16="http://schemas.microsoft.com/office/drawing/2014/main" id="{30A4D11B-35DF-488F-9E49-C88B4EC3AABE}"/>
                  </a:ext>
                </a:extLst>
              </p:cNvPr>
              <p:cNvSpPr/>
              <p:nvPr/>
            </p:nvSpPr>
            <p:spPr>
              <a:xfrm>
                <a:off x="2117100" y="2894498"/>
                <a:ext cx="3282847" cy="724247"/>
              </a:xfrm>
              <a:prstGeom prst="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MathJax_Main"/>
                  </a:rPr>
                  <a:t>10000011</a:t>
                </a:r>
              </a:p>
            </p:txBody>
          </p:sp>
          <p:sp>
            <p:nvSpPr>
              <p:cNvPr id="33" name="Rectangle 32">
                <a:extLst>
                  <a:ext uri="{FF2B5EF4-FFF2-40B4-BE49-F238E27FC236}">
                    <a16:creationId xmlns:a16="http://schemas.microsoft.com/office/drawing/2014/main" id="{99A31A46-0440-4EF1-8C99-F60C36F99AAF}"/>
                  </a:ext>
                </a:extLst>
              </p:cNvPr>
              <p:cNvSpPr/>
              <p:nvPr/>
            </p:nvSpPr>
            <p:spPr>
              <a:xfrm>
                <a:off x="5399947" y="2894498"/>
                <a:ext cx="5846163" cy="724247"/>
              </a:xfrm>
              <a:prstGeom prst="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chemeClr val="tx1"/>
                    </a:solidFill>
                    <a:latin typeface="MathJax_Main"/>
                  </a:rPr>
                  <a:t>00010010000000000000000</a:t>
                </a:r>
                <a:endParaRPr lang="en-US" sz="3800" dirty="0"/>
              </a:p>
            </p:txBody>
          </p:sp>
          <p:sp>
            <p:nvSpPr>
              <p:cNvPr id="34" name="Arrow: Left-Right 33">
                <a:extLst>
                  <a:ext uri="{FF2B5EF4-FFF2-40B4-BE49-F238E27FC236}">
                    <a16:creationId xmlns:a16="http://schemas.microsoft.com/office/drawing/2014/main" id="{E21761A2-B839-44A9-8F7D-FD7DF4EB297B}"/>
                  </a:ext>
                </a:extLst>
              </p:cNvPr>
              <p:cNvSpPr/>
              <p:nvPr/>
            </p:nvSpPr>
            <p:spPr>
              <a:xfrm>
                <a:off x="1082779" y="2437991"/>
                <a:ext cx="10163331" cy="305209"/>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a:extLst>
                <a:ext uri="{FF2B5EF4-FFF2-40B4-BE49-F238E27FC236}">
                  <a16:creationId xmlns:a16="http://schemas.microsoft.com/office/drawing/2014/main" id="{9707A4BE-B73C-4F2D-80A0-96400A608265}"/>
                </a:ext>
              </a:extLst>
            </p:cNvPr>
            <p:cNvSpPr txBox="1"/>
            <p:nvPr/>
          </p:nvSpPr>
          <p:spPr>
            <a:xfrm>
              <a:off x="5086037" y="1738434"/>
              <a:ext cx="2019925" cy="707886"/>
            </a:xfrm>
            <a:prstGeom prst="rect">
              <a:avLst/>
            </a:prstGeom>
            <a:noFill/>
          </p:spPr>
          <p:txBody>
            <a:bodyPr wrap="square">
              <a:spAutoFit/>
            </a:bodyPr>
            <a:lstStyle/>
            <a:p>
              <a:pPr algn="ctr"/>
              <a:r>
                <a:rPr lang="en-US" sz="4000" dirty="0"/>
                <a:t>32-bit</a:t>
              </a:r>
            </a:p>
          </p:txBody>
        </p:sp>
        <p:sp>
          <p:nvSpPr>
            <p:cNvPr id="25" name="Arrow: Left-Right 24">
              <a:extLst>
                <a:ext uri="{FF2B5EF4-FFF2-40B4-BE49-F238E27FC236}">
                  <a16:creationId xmlns:a16="http://schemas.microsoft.com/office/drawing/2014/main" id="{82123F38-FA93-4850-805D-9596870E5A7D}"/>
                </a:ext>
              </a:extLst>
            </p:cNvPr>
            <p:cNvSpPr/>
            <p:nvPr/>
          </p:nvSpPr>
          <p:spPr>
            <a:xfrm>
              <a:off x="1060632" y="3820883"/>
              <a:ext cx="1034321" cy="320040"/>
            </a:xfrm>
            <a:prstGeom prst="leftRightArrow">
              <a:avLst/>
            </a:prstGeom>
            <a:solidFill>
              <a:srgbClr val="82C6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Left-Right 25">
              <a:extLst>
                <a:ext uri="{FF2B5EF4-FFF2-40B4-BE49-F238E27FC236}">
                  <a16:creationId xmlns:a16="http://schemas.microsoft.com/office/drawing/2014/main" id="{36BAC007-C3C0-47CE-BC50-B2417CC34AC0}"/>
                </a:ext>
              </a:extLst>
            </p:cNvPr>
            <p:cNvSpPr/>
            <p:nvPr/>
          </p:nvSpPr>
          <p:spPr>
            <a:xfrm>
              <a:off x="2106274" y="3805894"/>
              <a:ext cx="3327142" cy="319048"/>
            </a:xfrm>
            <a:prstGeom prst="leftRightArrow">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Left-Right 26">
              <a:extLst>
                <a:ext uri="{FF2B5EF4-FFF2-40B4-BE49-F238E27FC236}">
                  <a16:creationId xmlns:a16="http://schemas.microsoft.com/office/drawing/2014/main" id="{B7AB77F8-2FA5-461B-B3B6-C44B2A2B5D46}"/>
                </a:ext>
              </a:extLst>
            </p:cNvPr>
            <p:cNvSpPr/>
            <p:nvPr/>
          </p:nvSpPr>
          <p:spPr>
            <a:xfrm>
              <a:off x="5433416" y="3807216"/>
              <a:ext cx="5812694" cy="320040"/>
            </a:xfrm>
            <a:prstGeom prst="leftRightArrow">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C68BD419-71D6-4993-AD05-88291594C5AB}"/>
                </a:ext>
              </a:extLst>
            </p:cNvPr>
            <p:cNvSpPr txBox="1"/>
            <p:nvPr/>
          </p:nvSpPr>
          <p:spPr>
            <a:xfrm>
              <a:off x="1105601" y="4140923"/>
              <a:ext cx="1034321" cy="861774"/>
            </a:xfrm>
            <a:prstGeom prst="rect">
              <a:avLst/>
            </a:prstGeom>
            <a:noFill/>
          </p:spPr>
          <p:txBody>
            <a:bodyPr wrap="square">
              <a:spAutoFit/>
            </a:bodyPr>
            <a:lstStyle/>
            <a:p>
              <a:pPr algn="ctr"/>
              <a:r>
                <a:rPr lang="en-US" sz="2500" dirty="0"/>
                <a:t>1-bit</a:t>
              </a:r>
            </a:p>
            <a:p>
              <a:pPr algn="ctr"/>
              <a:r>
                <a:rPr lang="en-US" sz="2500" b="1" dirty="0"/>
                <a:t>Sign</a:t>
              </a:r>
            </a:p>
          </p:txBody>
        </p:sp>
        <p:sp>
          <p:nvSpPr>
            <p:cNvPr id="29" name="TextBox 28">
              <a:extLst>
                <a:ext uri="{FF2B5EF4-FFF2-40B4-BE49-F238E27FC236}">
                  <a16:creationId xmlns:a16="http://schemas.microsoft.com/office/drawing/2014/main" id="{398F7BEA-21D8-488D-B785-22B1F1ACE0B6}"/>
                </a:ext>
              </a:extLst>
            </p:cNvPr>
            <p:cNvSpPr txBox="1"/>
            <p:nvPr/>
          </p:nvSpPr>
          <p:spPr>
            <a:xfrm>
              <a:off x="2886702" y="3965418"/>
              <a:ext cx="1674359" cy="861774"/>
            </a:xfrm>
            <a:prstGeom prst="rect">
              <a:avLst/>
            </a:prstGeom>
            <a:noFill/>
          </p:spPr>
          <p:txBody>
            <a:bodyPr wrap="square">
              <a:spAutoFit/>
            </a:bodyPr>
            <a:lstStyle/>
            <a:p>
              <a:pPr algn="ctr"/>
              <a:r>
                <a:rPr lang="en-US" sz="2500" dirty="0"/>
                <a:t>8-bit</a:t>
              </a:r>
            </a:p>
            <a:p>
              <a:pPr algn="ctr"/>
              <a:r>
                <a:rPr lang="en-US" sz="2500" b="1" dirty="0"/>
                <a:t>Exponent</a:t>
              </a:r>
            </a:p>
          </p:txBody>
        </p:sp>
        <p:sp>
          <p:nvSpPr>
            <p:cNvPr id="30" name="TextBox 29">
              <a:extLst>
                <a:ext uri="{FF2B5EF4-FFF2-40B4-BE49-F238E27FC236}">
                  <a16:creationId xmlns:a16="http://schemas.microsoft.com/office/drawing/2014/main" id="{F6C0EE6E-4827-46E6-898E-D97747212AF4}"/>
                </a:ext>
              </a:extLst>
            </p:cNvPr>
            <p:cNvSpPr txBox="1"/>
            <p:nvPr/>
          </p:nvSpPr>
          <p:spPr>
            <a:xfrm>
              <a:off x="7706194" y="4050778"/>
              <a:ext cx="1674359" cy="861774"/>
            </a:xfrm>
            <a:prstGeom prst="rect">
              <a:avLst/>
            </a:prstGeom>
            <a:noFill/>
          </p:spPr>
          <p:txBody>
            <a:bodyPr wrap="square">
              <a:spAutoFit/>
            </a:bodyPr>
            <a:lstStyle/>
            <a:p>
              <a:pPr algn="ctr"/>
              <a:r>
                <a:rPr lang="en-US" sz="2500" dirty="0"/>
                <a:t>23-bit</a:t>
              </a:r>
            </a:p>
            <a:p>
              <a:pPr algn="ctr"/>
              <a:r>
                <a:rPr lang="en-US" sz="2500" b="1" dirty="0"/>
                <a:t>Mantissa</a:t>
              </a:r>
            </a:p>
          </p:txBody>
        </p:sp>
      </p:grpSp>
      <mc:AlternateContent xmlns:mc="http://schemas.openxmlformats.org/markup-compatibility/2006" xmlns:a14="http://schemas.microsoft.com/office/drawing/2010/main">
        <mc:Choice Requires="a14">
          <p:sp>
            <p:nvSpPr>
              <p:cNvPr id="40" name="Rectangle: Rounded Corners 39">
                <a:extLst>
                  <a:ext uri="{FF2B5EF4-FFF2-40B4-BE49-F238E27FC236}">
                    <a16:creationId xmlns:a16="http://schemas.microsoft.com/office/drawing/2014/main" id="{B34202A7-02D0-4A7D-8836-81D47287086E}"/>
                  </a:ext>
                </a:extLst>
              </p:cNvPr>
              <p:cNvSpPr/>
              <p:nvPr/>
            </p:nvSpPr>
            <p:spPr>
              <a:xfrm>
                <a:off x="1458216" y="5776710"/>
                <a:ext cx="1252279" cy="960752"/>
              </a:xfrm>
              <a:prstGeom prst="roundRect">
                <a:avLst/>
              </a:prstGeom>
              <a:solidFill>
                <a:srgbClr val="78C6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3000" b="0" i="1" dirty="0" smtClean="0">
                              <a:solidFill>
                                <a:schemeClr val="tx1"/>
                              </a:solidFill>
                              <a:latin typeface="Cambria Math" panose="02040503050406030204" pitchFamily="18" charset="0"/>
                            </a:rPr>
                          </m:ctrlPr>
                        </m:fPr>
                        <m:num>
                          <m:r>
                            <a:rPr lang="en-US" sz="3000" b="0" i="1" dirty="0" smtClean="0">
                              <a:solidFill>
                                <a:schemeClr val="tx1"/>
                              </a:solidFill>
                              <a:latin typeface="Cambria Math" panose="02040503050406030204" pitchFamily="18" charset="0"/>
                            </a:rPr>
                            <m:t>137</m:t>
                          </m:r>
                        </m:num>
                        <m:den>
                          <m:r>
                            <a:rPr lang="en-US" sz="3000" b="0" i="1" dirty="0" smtClean="0">
                              <a:solidFill>
                                <a:schemeClr val="tx1"/>
                              </a:solidFill>
                              <a:latin typeface="Cambria Math" panose="02040503050406030204" pitchFamily="18" charset="0"/>
                            </a:rPr>
                            <m:t>128</m:t>
                          </m:r>
                        </m:den>
                      </m:f>
                    </m:oMath>
                  </m:oMathPara>
                </a14:m>
                <a:endParaRPr lang="en-US" sz="3000" dirty="0">
                  <a:solidFill>
                    <a:srgbClr val="FF0000"/>
                  </a:solidFill>
                </a:endParaRPr>
              </a:p>
            </p:txBody>
          </p:sp>
        </mc:Choice>
        <mc:Fallback xmlns="">
          <p:sp>
            <p:nvSpPr>
              <p:cNvPr id="40" name="Rectangle: Rounded Corners 39">
                <a:extLst>
                  <a:ext uri="{FF2B5EF4-FFF2-40B4-BE49-F238E27FC236}">
                    <a16:creationId xmlns:a16="http://schemas.microsoft.com/office/drawing/2014/main" id="{B34202A7-02D0-4A7D-8836-81D47287086E}"/>
                  </a:ext>
                </a:extLst>
              </p:cNvPr>
              <p:cNvSpPr>
                <a:spLocks noRot="1" noChangeAspect="1" noMove="1" noResize="1" noEditPoints="1" noAdjustHandles="1" noChangeArrowheads="1" noChangeShapeType="1" noTextEdit="1"/>
              </p:cNvSpPr>
              <p:nvPr/>
            </p:nvSpPr>
            <p:spPr>
              <a:xfrm>
                <a:off x="1458216" y="5776710"/>
                <a:ext cx="1252279" cy="960752"/>
              </a:xfrm>
              <a:prstGeom prst="roundRect">
                <a:avLst/>
              </a:prstGeom>
              <a:blipFill>
                <a:blip r:embed="rId3"/>
                <a:stretch>
                  <a:fillRect/>
                </a:stretch>
              </a:blipFill>
              <a:ln>
                <a:solidFill>
                  <a:schemeClr val="bg1"/>
                </a:solidFill>
              </a:ln>
            </p:spPr>
            <p:txBody>
              <a:bodyPr/>
              <a:lstStyle/>
              <a:p>
                <a:r>
                  <a:rPr lang="en-US">
                    <a:noFill/>
                  </a:rPr>
                  <a:t> </a:t>
                </a:r>
              </a:p>
            </p:txBody>
          </p:sp>
        </mc:Fallback>
      </mc:AlternateContent>
      <p:sp>
        <p:nvSpPr>
          <p:cNvPr id="41" name="Rectangle 40">
            <a:extLst>
              <a:ext uri="{FF2B5EF4-FFF2-40B4-BE49-F238E27FC236}">
                <a16:creationId xmlns:a16="http://schemas.microsoft.com/office/drawing/2014/main" id="{E4BA1323-2F3A-4728-AC76-26340D3F9855}"/>
              </a:ext>
            </a:extLst>
          </p:cNvPr>
          <p:cNvSpPr/>
          <p:nvPr/>
        </p:nvSpPr>
        <p:spPr>
          <a:xfrm>
            <a:off x="905137" y="6073175"/>
            <a:ext cx="553079" cy="439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solidFill>
                  <a:schemeClr val="tx1"/>
                </a:solidFill>
              </a:rPr>
              <a:t>+</a:t>
            </a:r>
          </a:p>
        </p:txBody>
      </p:sp>
      <p:sp>
        <p:nvSpPr>
          <p:cNvPr id="42" name="TextBox 41">
            <a:extLst>
              <a:ext uri="{FF2B5EF4-FFF2-40B4-BE49-F238E27FC236}">
                <a16:creationId xmlns:a16="http://schemas.microsoft.com/office/drawing/2014/main" id="{99003114-5EA3-4056-B5B0-CF43A71EF9DF}"/>
              </a:ext>
            </a:extLst>
          </p:cNvPr>
          <p:cNvSpPr txBox="1"/>
          <p:nvPr/>
        </p:nvSpPr>
        <p:spPr>
          <a:xfrm>
            <a:off x="2941293" y="5668551"/>
            <a:ext cx="458047" cy="861774"/>
          </a:xfrm>
          <a:prstGeom prst="rect">
            <a:avLst/>
          </a:prstGeom>
          <a:noFill/>
        </p:spPr>
        <p:txBody>
          <a:bodyPr wrap="square">
            <a:spAutoFit/>
          </a:bodyPr>
          <a:lstStyle/>
          <a:p>
            <a:r>
              <a:rPr lang="en-US" sz="5000" dirty="0"/>
              <a:t>x </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F8C4483-3BDB-43A8-913D-C5C49DC8863F}"/>
                  </a:ext>
                </a:extLst>
              </p:cNvPr>
              <p:cNvSpPr txBox="1"/>
              <p:nvPr/>
            </p:nvSpPr>
            <p:spPr>
              <a:xfrm>
                <a:off x="3325450" y="5596165"/>
                <a:ext cx="1406548"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6000" b="0" i="1" dirty="0" smtClean="0">
                              <a:latin typeface="Cambria Math" panose="02040503050406030204" pitchFamily="18" charset="0"/>
                            </a:rPr>
                          </m:ctrlPr>
                        </m:sSupPr>
                        <m:e>
                          <m:r>
                            <a:rPr lang="en-US" sz="6000" i="1" dirty="0" smtClean="0">
                              <a:latin typeface="Cambria Math" panose="02040503050406030204" pitchFamily="18" charset="0"/>
                            </a:rPr>
                            <m:t>2</m:t>
                          </m:r>
                        </m:e>
                        <m:sup>
                          <m:r>
                            <a:rPr lang="en-US" sz="6000" b="0" i="1" dirty="0" smtClean="0">
                              <a:solidFill>
                                <a:srgbClr val="F6A350"/>
                              </a:solidFill>
                              <a:latin typeface="Cambria Math" panose="02040503050406030204" pitchFamily="18" charset="0"/>
                            </a:rPr>
                            <m:t>4</m:t>
                          </m:r>
                        </m:sup>
                      </m:sSup>
                    </m:oMath>
                  </m:oMathPara>
                </a14:m>
                <a:endParaRPr lang="en-US" sz="6000" dirty="0"/>
              </a:p>
            </p:txBody>
          </p:sp>
        </mc:Choice>
        <mc:Fallback xmlns="">
          <p:sp>
            <p:nvSpPr>
              <p:cNvPr id="44" name="TextBox 43">
                <a:extLst>
                  <a:ext uri="{FF2B5EF4-FFF2-40B4-BE49-F238E27FC236}">
                    <a16:creationId xmlns:a16="http://schemas.microsoft.com/office/drawing/2014/main" id="{AF8C4483-3BDB-43A8-913D-C5C49DC8863F}"/>
                  </a:ext>
                </a:extLst>
              </p:cNvPr>
              <p:cNvSpPr txBox="1">
                <a:spLocks noRot="1" noChangeAspect="1" noMove="1" noResize="1" noEditPoints="1" noAdjustHandles="1" noChangeArrowheads="1" noChangeShapeType="1" noTextEdit="1"/>
              </p:cNvSpPr>
              <p:nvPr/>
            </p:nvSpPr>
            <p:spPr>
              <a:xfrm>
                <a:off x="3325450" y="5596165"/>
                <a:ext cx="1406548" cy="10156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D993479-451C-41A3-A2CD-F4C335EC7BB6}"/>
                  </a:ext>
                </a:extLst>
              </p:cNvPr>
              <p:cNvSpPr txBox="1"/>
              <p:nvPr/>
            </p:nvSpPr>
            <p:spPr>
              <a:xfrm>
                <a:off x="4731998" y="5494319"/>
                <a:ext cx="6986550" cy="1248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m:t>
                      </m:r>
                      <m:f>
                        <m:fPr>
                          <m:ctrlPr>
                            <a:rPr lang="en-US" sz="4000" b="0" i="1" dirty="0" smtClean="0">
                              <a:latin typeface="Cambria Math" panose="02040503050406030204" pitchFamily="18" charset="0"/>
                            </a:rPr>
                          </m:ctrlPr>
                        </m:fPr>
                        <m:num>
                          <m:r>
                            <a:rPr lang="en-US" sz="4000" b="0" i="1" dirty="0" smtClean="0">
                              <a:latin typeface="Cambria Math" panose="02040503050406030204" pitchFamily="18" charset="0"/>
                            </a:rPr>
                            <m:t>137</m:t>
                          </m:r>
                        </m:num>
                        <m:den>
                          <m:r>
                            <a:rPr lang="en-US" sz="4000" b="0" i="1" dirty="0" smtClean="0">
                              <a:latin typeface="Cambria Math" panose="02040503050406030204" pitchFamily="18" charset="0"/>
                            </a:rPr>
                            <m:t>128</m:t>
                          </m:r>
                        </m:den>
                      </m:f>
                      <m:r>
                        <m:rPr>
                          <m:nor/>
                        </m:rPr>
                        <a:rPr lang="en-US" sz="4000" dirty="0"/>
                        <m:t>x</m:t>
                      </m:r>
                      <m:r>
                        <a:rPr lang="en-US" sz="4000" b="0" i="1" dirty="0" smtClean="0">
                          <a:latin typeface="Cambria Math" panose="02040503050406030204" pitchFamily="18" charset="0"/>
                        </a:rPr>
                        <m:t>16=</m:t>
                      </m:r>
                      <m:f>
                        <m:fPr>
                          <m:ctrlPr>
                            <a:rPr lang="en-US" sz="4000" b="0" i="1" dirty="0" smtClean="0">
                              <a:latin typeface="Cambria Math" panose="02040503050406030204" pitchFamily="18" charset="0"/>
                            </a:rPr>
                          </m:ctrlPr>
                        </m:fPr>
                        <m:num>
                          <m:r>
                            <a:rPr lang="en-US" sz="4000" b="0" i="1" dirty="0" smtClean="0">
                              <a:latin typeface="Cambria Math" panose="02040503050406030204" pitchFamily="18" charset="0"/>
                            </a:rPr>
                            <m:t>2192</m:t>
                          </m:r>
                        </m:num>
                        <m:den>
                          <m:r>
                            <a:rPr lang="en-US" sz="4000" b="0" i="1" dirty="0" smtClean="0">
                              <a:latin typeface="Cambria Math" panose="02040503050406030204" pitchFamily="18" charset="0"/>
                            </a:rPr>
                            <m:t>128</m:t>
                          </m:r>
                        </m:den>
                      </m:f>
                      <m:r>
                        <a:rPr lang="en-US" sz="4000" b="0" i="1" dirty="0" smtClean="0">
                          <a:latin typeface="Cambria Math" panose="02040503050406030204" pitchFamily="18" charset="0"/>
                        </a:rPr>
                        <m:t>  =</m:t>
                      </m:r>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17.12</m:t>
                      </m:r>
                      <m:r>
                        <a:rPr lang="en-US" sz="4000" b="0" i="0" dirty="0" smtClean="0">
                          <a:solidFill>
                            <a:srgbClr val="FF0000"/>
                          </a:solidFill>
                          <a:effectLst>
                            <a:outerShdw blurRad="38100" dist="38100" dir="2700000" algn="tl">
                              <a:srgbClr val="000000">
                                <a:alpha val="43137"/>
                              </a:srgbClr>
                            </a:outerShdw>
                          </a:effectLst>
                          <a:latin typeface="Cambria Math" panose="02040503050406030204" pitchFamily="18" charset="0"/>
                        </a:rPr>
                        <m:t>5</m:t>
                      </m:r>
                    </m:oMath>
                  </m:oMathPara>
                </a14:m>
                <a:endParaRPr lang="en-US" sz="4000" dirty="0"/>
              </a:p>
            </p:txBody>
          </p:sp>
        </mc:Choice>
        <mc:Fallback xmlns="">
          <p:sp>
            <p:nvSpPr>
              <p:cNvPr id="45" name="TextBox 44">
                <a:extLst>
                  <a:ext uri="{FF2B5EF4-FFF2-40B4-BE49-F238E27FC236}">
                    <a16:creationId xmlns:a16="http://schemas.microsoft.com/office/drawing/2014/main" id="{3D993479-451C-41A3-A2CD-F4C335EC7BB6}"/>
                  </a:ext>
                </a:extLst>
              </p:cNvPr>
              <p:cNvSpPr txBox="1">
                <a:spLocks noRot="1" noChangeAspect="1" noMove="1" noResize="1" noEditPoints="1" noAdjustHandles="1" noChangeArrowheads="1" noChangeShapeType="1" noTextEdit="1"/>
              </p:cNvSpPr>
              <p:nvPr/>
            </p:nvSpPr>
            <p:spPr>
              <a:xfrm>
                <a:off x="4731998" y="5494319"/>
                <a:ext cx="6986550" cy="124880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8782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6490BC8A-37F8-4274-B2B3-8C4DBF6A50AD}"/>
              </a:ext>
            </a:extLst>
          </p:cNvPr>
          <p:cNvSpPr>
            <a:spLocks noGrp="1"/>
          </p:cNvSpPr>
          <p:nvPr>
            <p:ph type="body" sz="quarter" idx="10"/>
          </p:nvPr>
        </p:nvSpPr>
        <p:spPr>
          <a:xfrm>
            <a:off x="806242" y="279973"/>
            <a:ext cx="11255375" cy="723900"/>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Single Precision</a:t>
            </a:r>
            <a:r>
              <a:rPr lang="en-US" sz="3800" dirty="0">
                <a:solidFill>
                  <a:srgbClr val="0070C0"/>
                </a:solidFill>
              </a:rPr>
              <a:t>)</a:t>
            </a:r>
            <a:endParaRPr lang="en-US" sz="3800" dirty="0"/>
          </a:p>
        </p:txBody>
      </p:sp>
      <p:sp>
        <p:nvSpPr>
          <p:cNvPr id="6" name="TextBox 5">
            <a:extLst>
              <a:ext uri="{FF2B5EF4-FFF2-40B4-BE49-F238E27FC236}">
                <a16:creationId xmlns:a16="http://schemas.microsoft.com/office/drawing/2014/main" id="{F1CEE863-5D3C-4FB3-8AD5-669F84F77C6B}"/>
              </a:ext>
            </a:extLst>
          </p:cNvPr>
          <p:cNvSpPr txBox="1"/>
          <p:nvPr/>
        </p:nvSpPr>
        <p:spPr>
          <a:xfrm>
            <a:off x="0" y="1309378"/>
            <a:ext cx="6805535" cy="630942"/>
          </a:xfrm>
          <a:prstGeom prst="rect">
            <a:avLst/>
          </a:prstGeom>
          <a:noFill/>
        </p:spPr>
        <p:txBody>
          <a:bodyPr wrap="square">
            <a:spAutoFit/>
          </a:bodyPr>
          <a:lstStyle/>
          <a:p>
            <a:pPr algn="ctr"/>
            <a:r>
              <a:rPr lang="en-US" sz="3500" dirty="0">
                <a:solidFill>
                  <a:srgbClr val="0070C0"/>
                </a:solidFill>
              </a:rPr>
              <a:t>Decimal      Binary</a:t>
            </a:r>
          </a:p>
        </p:txBody>
      </p:sp>
      <p:cxnSp>
        <p:nvCxnSpPr>
          <p:cNvPr id="8" name="Straight Arrow Connector 7">
            <a:extLst>
              <a:ext uri="{FF2B5EF4-FFF2-40B4-BE49-F238E27FC236}">
                <a16:creationId xmlns:a16="http://schemas.microsoft.com/office/drawing/2014/main" id="{EC9A5A4A-1874-4BAB-B97D-1B22C7ED728B}"/>
              </a:ext>
            </a:extLst>
          </p:cNvPr>
          <p:cNvCxnSpPr>
            <a:cxnSpLocks/>
          </p:cNvCxnSpPr>
          <p:nvPr/>
        </p:nvCxnSpPr>
        <p:spPr>
          <a:xfrm>
            <a:off x="3282843" y="1654829"/>
            <a:ext cx="5996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F1A7C3-A16E-484E-ABAF-3E4AA868AE86}"/>
                  </a:ext>
                </a:extLst>
              </p:cNvPr>
              <p:cNvSpPr txBox="1"/>
              <p:nvPr/>
            </p:nvSpPr>
            <p:spPr>
              <a:xfrm>
                <a:off x="4433490" y="1864632"/>
                <a:ext cx="270947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17.</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125</m:t>
                      </m:r>
                    </m:oMath>
                  </m:oMathPara>
                </a14:m>
                <a:endParaRPr lang="en-US" sz="4000" dirty="0"/>
              </a:p>
            </p:txBody>
          </p:sp>
        </mc:Choice>
        <mc:Fallback xmlns="">
          <p:sp>
            <p:nvSpPr>
              <p:cNvPr id="11" name="TextBox 10">
                <a:extLst>
                  <a:ext uri="{FF2B5EF4-FFF2-40B4-BE49-F238E27FC236}">
                    <a16:creationId xmlns:a16="http://schemas.microsoft.com/office/drawing/2014/main" id="{E9F1A7C3-A16E-484E-ABAF-3E4AA868AE86}"/>
                  </a:ext>
                </a:extLst>
              </p:cNvPr>
              <p:cNvSpPr txBox="1">
                <a:spLocks noRot="1" noChangeAspect="1" noMove="1" noResize="1" noEditPoints="1" noAdjustHandles="1" noChangeArrowheads="1" noChangeShapeType="1" noTextEdit="1"/>
              </p:cNvSpPr>
              <p:nvPr/>
            </p:nvSpPr>
            <p:spPr>
              <a:xfrm>
                <a:off x="4433490" y="1864632"/>
                <a:ext cx="2709472" cy="707886"/>
              </a:xfrm>
              <a:prstGeom prst="rect">
                <a:avLst/>
              </a:prstGeom>
              <a:blipFill>
                <a:blip r:embed="rId2"/>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7B3C3D11-7590-415A-B378-4492D07046B4}"/>
              </a:ext>
            </a:extLst>
          </p:cNvPr>
          <p:cNvGrpSpPr/>
          <p:nvPr/>
        </p:nvGrpSpPr>
        <p:grpSpPr>
          <a:xfrm>
            <a:off x="1199213" y="2743200"/>
            <a:ext cx="785763" cy="580009"/>
            <a:chOff x="1199213" y="2743200"/>
            <a:chExt cx="785763" cy="580009"/>
          </a:xfrm>
        </p:grpSpPr>
        <p:cxnSp>
          <p:nvCxnSpPr>
            <p:cNvPr id="13" name="Straight Connector 12">
              <a:extLst>
                <a:ext uri="{FF2B5EF4-FFF2-40B4-BE49-F238E27FC236}">
                  <a16:creationId xmlns:a16="http://schemas.microsoft.com/office/drawing/2014/main" id="{B38DA316-CB57-4AF9-8C3D-1F04785E3FA2}"/>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0240139-AB54-4459-A148-385535998220}"/>
                </a:ext>
              </a:extLst>
            </p:cNvPr>
            <p:cNvCxnSpPr>
              <a:cxnSpLocks/>
            </p:cNvCxnSpPr>
            <p:nvPr/>
          </p:nvCxnSpPr>
          <p:spPr>
            <a:xfrm flipH="1">
              <a:off x="1205487"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p:cxnSp>
        <p:nvCxnSpPr>
          <p:cNvPr id="19" name="Straight Connector 18">
            <a:extLst>
              <a:ext uri="{FF2B5EF4-FFF2-40B4-BE49-F238E27FC236}">
                <a16:creationId xmlns:a16="http://schemas.microsoft.com/office/drawing/2014/main" id="{4511E03A-C9E3-4853-BC25-D24430937383}"/>
              </a:ext>
            </a:extLst>
          </p:cNvPr>
          <p:cNvCxnSpPr/>
          <p:nvPr/>
        </p:nvCxnSpPr>
        <p:spPr>
          <a:xfrm>
            <a:off x="1188578" y="3450665"/>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B053652-5F8C-44EE-AB63-00F5605CDA14}"/>
              </a:ext>
            </a:extLst>
          </p:cNvPr>
          <p:cNvCxnSpPr>
            <a:cxnSpLocks/>
          </p:cNvCxnSpPr>
          <p:nvPr/>
        </p:nvCxnSpPr>
        <p:spPr>
          <a:xfrm flipH="1">
            <a:off x="1187991" y="4017973"/>
            <a:ext cx="779489" cy="0"/>
          </a:xfrm>
          <a:prstGeom prst="line">
            <a:avLst/>
          </a:prstGeom>
          <a:ln w="28575"/>
        </p:spPr>
        <p:style>
          <a:lnRef idx="3">
            <a:schemeClr val="dk1"/>
          </a:lnRef>
          <a:fillRef idx="0">
            <a:schemeClr val="dk1"/>
          </a:fillRef>
          <a:effectRef idx="2">
            <a:schemeClr val="dk1"/>
          </a:effectRef>
          <a:fontRef idx="minor">
            <a:schemeClr val="tx1"/>
          </a:fontRef>
        </p:style>
      </p:cxnSp>
      <p:grpSp>
        <p:nvGrpSpPr>
          <p:cNvPr id="21" name="Group 20">
            <a:extLst>
              <a:ext uri="{FF2B5EF4-FFF2-40B4-BE49-F238E27FC236}">
                <a16:creationId xmlns:a16="http://schemas.microsoft.com/office/drawing/2014/main" id="{9C210E04-C65A-4117-AFD8-CFF1D6702B80}"/>
              </a:ext>
            </a:extLst>
          </p:cNvPr>
          <p:cNvGrpSpPr/>
          <p:nvPr/>
        </p:nvGrpSpPr>
        <p:grpSpPr>
          <a:xfrm>
            <a:off x="1199211" y="4184173"/>
            <a:ext cx="779489" cy="585895"/>
            <a:chOff x="1184223" y="2743200"/>
            <a:chExt cx="779489" cy="585895"/>
          </a:xfrm>
        </p:grpSpPr>
        <p:cxnSp>
          <p:nvCxnSpPr>
            <p:cNvPr id="22" name="Straight Connector 21">
              <a:extLst>
                <a:ext uri="{FF2B5EF4-FFF2-40B4-BE49-F238E27FC236}">
                  <a16:creationId xmlns:a16="http://schemas.microsoft.com/office/drawing/2014/main" id="{E354EE6B-2893-4382-A143-A0A0A9CA0FBB}"/>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8D315D4F-C84A-4562-834B-DE82F6B20D9D}"/>
                </a:ext>
              </a:extLst>
            </p:cNvPr>
            <p:cNvCxnSpPr>
              <a:cxnSpLocks/>
            </p:cNvCxnSpPr>
            <p:nvPr/>
          </p:nvCxnSpPr>
          <p:spPr>
            <a:xfrm flipH="1">
              <a:off x="1184223" y="3329095"/>
              <a:ext cx="779489"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47649130-B7FF-4698-AB6F-79298FB7E7CA}"/>
              </a:ext>
            </a:extLst>
          </p:cNvPr>
          <p:cNvGrpSpPr/>
          <p:nvPr/>
        </p:nvGrpSpPr>
        <p:grpSpPr>
          <a:xfrm>
            <a:off x="1199211" y="4856859"/>
            <a:ext cx="779489" cy="580009"/>
            <a:chOff x="1184223" y="2743200"/>
            <a:chExt cx="779489" cy="580009"/>
          </a:xfrm>
        </p:grpSpPr>
        <p:cxnSp>
          <p:nvCxnSpPr>
            <p:cNvPr id="25" name="Straight Connector 24">
              <a:extLst>
                <a:ext uri="{FF2B5EF4-FFF2-40B4-BE49-F238E27FC236}">
                  <a16:creationId xmlns:a16="http://schemas.microsoft.com/office/drawing/2014/main" id="{F89369A1-FEF0-45B8-9DC0-2C5AD6446160}"/>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ED2AE6D0-B423-472D-A263-4373BA38A641}"/>
                </a:ext>
              </a:extLst>
            </p:cNvPr>
            <p:cNvCxnSpPr>
              <a:cxnSpLocks/>
            </p:cNvCxnSpPr>
            <p:nvPr/>
          </p:nvCxnSpPr>
          <p:spPr>
            <a:xfrm flipH="1">
              <a:off x="1184223"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7" name="Group 26">
            <a:extLst>
              <a:ext uri="{FF2B5EF4-FFF2-40B4-BE49-F238E27FC236}">
                <a16:creationId xmlns:a16="http://schemas.microsoft.com/office/drawing/2014/main" id="{D3359427-71AA-43D9-98DE-634A8D136842}"/>
              </a:ext>
            </a:extLst>
          </p:cNvPr>
          <p:cNvGrpSpPr/>
          <p:nvPr/>
        </p:nvGrpSpPr>
        <p:grpSpPr>
          <a:xfrm>
            <a:off x="1229191" y="5622395"/>
            <a:ext cx="785765" cy="580009"/>
            <a:chOff x="1199213" y="2743200"/>
            <a:chExt cx="785765" cy="580009"/>
          </a:xfrm>
        </p:grpSpPr>
        <p:cxnSp>
          <p:nvCxnSpPr>
            <p:cNvPr id="28" name="Straight Connector 27">
              <a:extLst>
                <a:ext uri="{FF2B5EF4-FFF2-40B4-BE49-F238E27FC236}">
                  <a16:creationId xmlns:a16="http://schemas.microsoft.com/office/drawing/2014/main" id="{575C0972-06EA-40FD-861B-83AE9D0C08DC}"/>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898E6E40-96F9-44D3-A0CF-CCFA21B2B8CF}"/>
                </a:ext>
              </a:extLst>
            </p:cNvPr>
            <p:cNvCxnSpPr>
              <a:cxnSpLocks/>
            </p:cNvCxnSpPr>
            <p:nvPr/>
          </p:nvCxnSpPr>
          <p:spPr>
            <a:xfrm flipH="1">
              <a:off x="1205489"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AFBEAE-7988-43C6-9EA9-038E5EAABD95}"/>
                  </a:ext>
                </a:extLst>
              </p:cNvPr>
              <p:cNvSpPr txBox="1"/>
              <p:nvPr/>
            </p:nvSpPr>
            <p:spPr>
              <a:xfrm>
                <a:off x="1195776" y="2795094"/>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17</m:t>
                      </m:r>
                    </m:oMath>
                  </m:oMathPara>
                </a14:m>
                <a:endParaRPr lang="en-US" sz="3000" dirty="0"/>
              </a:p>
            </p:txBody>
          </p:sp>
        </mc:Choice>
        <mc:Fallback xmlns="">
          <p:sp>
            <p:nvSpPr>
              <p:cNvPr id="31" name="TextBox 30">
                <a:extLst>
                  <a:ext uri="{FF2B5EF4-FFF2-40B4-BE49-F238E27FC236}">
                    <a16:creationId xmlns:a16="http://schemas.microsoft.com/office/drawing/2014/main" id="{6DAFBEAE-7988-43C6-9EA9-038E5EAABD95}"/>
                  </a:ext>
                </a:extLst>
              </p:cNvPr>
              <p:cNvSpPr txBox="1">
                <a:spLocks noRot="1" noChangeAspect="1" noMove="1" noResize="1" noEditPoints="1" noAdjustHandles="1" noChangeArrowheads="1" noChangeShapeType="1" noTextEdit="1"/>
              </p:cNvSpPr>
              <p:nvPr/>
            </p:nvSpPr>
            <p:spPr>
              <a:xfrm>
                <a:off x="1195776" y="2795094"/>
                <a:ext cx="664251"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7913429-0D97-4376-AE05-CA61BA4930EA}"/>
                  </a:ext>
                </a:extLst>
              </p:cNvPr>
              <p:cNvSpPr txBox="1"/>
              <p:nvPr/>
            </p:nvSpPr>
            <p:spPr>
              <a:xfrm>
                <a:off x="567907" y="2766473"/>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2" name="TextBox 31">
                <a:extLst>
                  <a:ext uri="{FF2B5EF4-FFF2-40B4-BE49-F238E27FC236}">
                    <a16:creationId xmlns:a16="http://schemas.microsoft.com/office/drawing/2014/main" id="{F7913429-0D97-4376-AE05-CA61BA4930EA}"/>
                  </a:ext>
                </a:extLst>
              </p:cNvPr>
              <p:cNvSpPr txBox="1">
                <a:spLocks noRot="1" noChangeAspect="1" noMove="1" noResize="1" noEditPoints="1" noAdjustHandles="1" noChangeArrowheads="1" noChangeShapeType="1" noTextEdit="1"/>
              </p:cNvSpPr>
              <p:nvPr/>
            </p:nvSpPr>
            <p:spPr>
              <a:xfrm>
                <a:off x="567907" y="2766473"/>
                <a:ext cx="664251"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D34755-AC9F-447B-BD23-894C48239AC0}"/>
                  </a:ext>
                </a:extLst>
              </p:cNvPr>
              <p:cNvSpPr txBox="1"/>
              <p:nvPr/>
            </p:nvSpPr>
            <p:spPr>
              <a:xfrm>
                <a:off x="550572" y="344143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3" name="TextBox 32">
                <a:extLst>
                  <a:ext uri="{FF2B5EF4-FFF2-40B4-BE49-F238E27FC236}">
                    <a16:creationId xmlns:a16="http://schemas.microsoft.com/office/drawing/2014/main" id="{D5D34755-AC9F-447B-BD23-894C48239AC0}"/>
                  </a:ext>
                </a:extLst>
              </p:cNvPr>
              <p:cNvSpPr txBox="1">
                <a:spLocks noRot="1" noChangeAspect="1" noMove="1" noResize="1" noEditPoints="1" noAdjustHandles="1" noChangeArrowheads="1" noChangeShapeType="1" noTextEdit="1"/>
              </p:cNvSpPr>
              <p:nvPr/>
            </p:nvSpPr>
            <p:spPr>
              <a:xfrm>
                <a:off x="550572" y="3441438"/>
                <a:ext cx="664251"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CC5EA6E-B489-4FDA-BE30-860C92CECEBC}"/>
                  </a:ext>
                </a:extLst>
              </p:cNvPr>
              <p:cNvSpPr txBox="1"/>
              <p:nvPr/>
            </p:nvSpPr>
            <p:spPr>
              <a:xfrm>
                <a:off x="567907" y="411756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4" name="TextBox 33">
                <a:extLst>
                  <a:ext uri="{FF2B5EF4-FFF2-40B4-BE49-F238E27FC236}">
                    <a16:creationId xmlns:a16="http://schemas.microsoft.com/office/drawing/2014/main" id="{5CC5EA6E-B489-4FDA-BE30-860C92CECEBC}"/>
                  </a:ext>
                </a:extLst>
              </p:cNvPr>
              <p:cNvSpPr txBox="1">
                <a:spLocks noRot="1" noChangeAspect="1" noMove="1" noResize="1" noEditPoints="1" noAdjustHandles="1" noChangeArrowheads="1" noChangeShapeType="1" noTextEdit="1"/>
              </p:cNvSpPr>
              <p:nvPr/>
            </p:nvSpPr>
            <p:spPr>
              <a:xfrm>
                <a:off x="567907" y="4117568"/>
                <a:ext cx="66425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67F5B0-9FCB-4431-83C1-2E89D4D7E9A8}"/>
                  </a:ext>
                </a:extLst>
              </p:cNvPr>
              <p:cNvSpPr txBox="1"/>
              <p:nvPr/>
            </p:nvSpPr>
            <p:spPr>
              <a:xfrm>
                <a:off x="578830" y="483108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5" name="TextBox 34">
                <a:extLst>
                  <a:ext uri="{FF2B5EF4-FFF2-40B4-BE49-F238E27FC236}">
                    <a16:creationId xmlns:a16="http://schemas.microsoft.com/office/drawing/2014/main" id="{2867F5B0-9FCB-4431-83C1-2E89D4D7E9A8}"/>
                  </a:ext>
                </a:extLst>
              </p:cNvPr>
              <p:cNvSpPr txBox="1">
                <a:spLocks noRot="1" noChangeAspect="1" noMove="1" noResize="1" noEditPoints="1" noAdjustHandles="1" noChangeArrowheads="1" noChangeShapeType="1" noTextEdit="1"/>
              </p:cNvSpPr>
              <p:nvPr/>
            </p:nvSpPr>
            <p:spPr>
              <a:xfrm>
                <a:off x="578830" y="4831088"/>
                <a:ext cx="664251" cy="5539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5FEE36E-3AF7-4FA4-A6AB-E86FD1791A71}"/>
                  </a:ext>
                </a:extLst>
              </p:cNvPr>
              <p:cNvSpPr txBox="1"/>
              <p:nvPr/>
            </p:nvSpPr>
            <p:spPr>
              <a:xfrm>
                <a:off x="578830" y="5616926"/>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6" name="TextBox 35">
                <a:extLst>
                  <a:ext uri="{FF2B5EF4-FFF2-40B4-BE49-F238E27FC236}">
                    <a16:creationId xmlns:a16="http://schemas.microsoft.com/office/drawing/2014/main" id="{E5FEE36E-3AF7-4FA4-A6AB-E86FD1791A71}"/>
                  </a:ext>
                </a:extLst>
              </p:cNvPr>
              <p:cNvSpPr txBox="1">
                <a:spLocks noRot="1" noChangeAspect="1" noMove="1" noResize="1" noEditPoints="1" noAdjustHandles="1" noChangeArrowheads="1" noChangeShapeType="1" noTextEdit="1"/>
              </p:cNvSpPr>
              <p:nvPr/>
            </p:nvSpPr>
            <p:spPr>
              <a:xfrm>
                <a:off x="578830" y="5616926"/>
                <a:ext cx="664251" cy="55399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6737174-2727-4EC7-A972-D3AE05F9010E}"/>
                  </a:ext>
                </a:extLst>
              </p:cNvPr>
              <p:cNvSpPr txBox="1"/>
              <p:nvPr/>
            </p:nvSpPr>
            <p:spPr>
              <a:xfrm>
                <a:off x="1218952" y="3429523"/>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8</m:t>
                      </m:r>
                    </m:oMath>
                  </m:oMathPara>
                </a14:m>
                <a:endParaRPr lang="en-US" sz="3000" dirty="0">
                  <a:solidFill>
                    <a:schemeClr val="tx1"/>
                  </a:solidFill>
                </a:endParaRPr>
              </a:p>
            </p:txBody>
          </p:sp>
        </mc:Choice>
        <mc:Fallback xmlns="">
          <p:sp>
            <p:nvSpPr>
              <p:cNvPr id="37" name="TextBox 36">
                <a:extLst>
                  <a:ext uri="{FF2B5EF4-FFF2-40B4-BE49-F238E27FC236}">
                    <a16:creationId xmlns:a16="http://schemas.microsoft.com/office/drawing/2014/main" id="{16737174-2727-4EC7-A972-D3AE05F9010E}"/>
                  </a:ext>
                </a:extLst>
              </p:cNvPr>
              <p:cNvSpPr txBox="1">
                <a:spLocks noRot="1" noChangeAspect="1" noMove="1" noResize="1" noEditPoints="1" noAdjustHandles="1" noChangeArrowheads="1" noChangeShapeType="1" noTextEdit="1"/>
              </p:cNvSpPr>
              <p:nvPr/>
            </p:nvSpPr>
            <p:spPr>
              <a:xfrm>
                <a:off x="1218952" y="3429523"/>
                <a:ext cx="66425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30ED220-3FA4-47D9-90F1-A3A8496512E4}"/>
                  </a:ext>
                </a:extLst>
              </p:cNvPr>
              <p:cNvSpPr txBox="1"/>
              <p:nvPr/>
            </p:nvSpPr>
            <p:spPr>
              <a:xfrm>
                <a:off x="1205487" y="4202064"/>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4</m:t>
                      </m:r>
                    </m:oMath>
                  </m:oMathPara>
                </a14:m>
                <a:endParaRPr lang="en-US" sz="3000" dirty="0">
                  <a:solidFill>
                    <a:schemeClr val="tx1"/>
                  </a:solidFill>
                </a:endParaRPr>
              </a:p>
            </p:txBody>
          </p:sp>
        </mc:Choice>
        <mc:Fallback xmlns="">
          <p:sp>
            <p:nvSpPr>
              <p:cNvPr id="38" name="TextBox 37">
                <a:extLst>
                  <a:ext uri="{FF2B5EF4-FFF2-40B4-BE49-F238E27FC236}">
                    <a16:creationId xmlns:a16="http://schemas.microsoft.com/office/drawing/2014/main" id="{C30ED220-3FA4-47D9-90F1-A3A8496512E4}"/>
                  </a:ext>
                </a:extLst>
              </p:cNvPr>
              <p:cNvSpPr txBox="1">
                <a:spLocks noRot="1" noChangeAspect="1" noMove="1" noResize="1" noEditPoints="1" noAdjustHandles="1" noChangeArrowheads="1" noChangeShapeType="1" noTextEdit="1"/>
              </p:cNvSpPr>
              <p:nvPr/>
            </p:nvSpPr>
            <p:spPr>
              <a:xfrm>
                <a:off x="1205487" y="4202064"/>
                <a:ext cx="664251" cy="55399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A5916F8-FFA3-47EF-BF8E-2BDE5363155A}"/>
                  </a:ext>
                </a:extLst>
              </p:cNvPr>
              <p:cNvSpPr txBox="1"/>
              <p:nvPr/>
            </p:nvSpPr>
            <p:spPr>
              <a:xfrm>
                <a:off x="1229191" y="4910262"/>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9" name="TextBox 38">
                <a:extLst>
                  <a:ext uri="{FF2B5EF4-FFF2-40B4-BE49-F238E27FC236}">
                    <a16:creationId xmlns:a16="http://schemas.microsoft.com/office/drawing/2014/main" id="{0A5916F8-FFA3-47EF-BF8E-2BDE5363155A}"/>
                  </a:ext>
                </a:extLst>
              </p:cNvPr>
              <p:cNvSpPr txBox="1">
                <a:spLocks noRot="1" noChangeAspect="1" noMove="1" noResize="1" noEditPoints="1" noAdjustHandles="1" noChangeArrowheads="1" noChangeShapeType="1" noTextEdit="1"/>
              </p:cNvSpPr>
              <p:nvPr/>
            </p:nvSpPr>
            <p:spPr>
              <a:xfrm>
                <a:off x="1229191" y="4910262"/>
                <a:ext cx="66425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CD6F6CE-04C0-4FCE-A128-3BDF71E01999}"/>
                  </a:ext>
                </a:extLst>
              </p:cNvPr>
              <p:cNvSpPr txBox="1"/>
              <p:nvPr/>
            </p:nvSpPr>
            <p:spPr>
              <a:xfrm>
                <a:off x="1256829" y="5614639"/>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1</m:t>
                      </m:r>
                    </m:oMath>
                  </m:oMathPara>
                </a14:m>
                <a:endParaRPr lang="en-US" sz="3000" dirty="0">
                  <a:solidFill>
                    <a:schemeClr val="tx1"/>
                  </a:solidFill>
                </a:endParaRPr>
              </a:p>
            </p:txBody>
          </p:sp>
        </mc:Choice>
        <mc:Fallback xmlns="">
          <p:sp>
            <p:nvSpPr>
              <p:cNvPr id="40" name="TextBox 39">
                <a:extLst>
                  <a:ext uri="{FF2B5EF4-FFF2-40B4-BE49-F238E27FC236}">
                    <a16:creationId xmlns:a16="http://schemas.microsoft.com/office/drawing/2014/main" id="{2CD6F6CE-04C0-4FCE-A128-3BDF71E01999}"/>
                  </a:ext>
                </a:extLst>
              </p:cNvPr>
              <p:cNvSpPr txBox="1">
                <a:spLocks noRot="1" noChangeAspect="1" noMove="1" noResize="1" noEditPoints="1" noAdjustHandles="1" noChangeArrowheads="1" noChangeShapeType="1" noTextEdit="1"/>
              </p:cNvSpPr>
              <p:nvPr/>
            </p:nvSpPr>
            <p:spPr>
              <a:xfrm>
                <a:off x="1256829" y="5614639"/>
                <a:ext cx="664251" cy="5539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A7BBCEA-58D7-4383-AE0F-09BEFC673EB8}"/>
                  </a:ext>
                </a:extLst>
              </p:cNvPr>
              <p:cNvSpPr txBox="1"/>
              <p:nvPr/>
            </p:nvSpPr>
            <p:spPr>
              <a:xfrm>
                <a:off x="2259455" y="2792515"/>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1</m:t>
                      </m:r>
                    </m:oMath>
                  </m:oMathPara>
                </a14:m>
                <a:endParaRPr lang="en-US" sz="3000" dirty="0">
                  <a:solidFill>
                    <a:schemeClr val="tx1"/>
                  </a:solidFill>
                </a:endParaRPr>
              </a:p>
            </p:txBody>
          </p:sp>
        </mc:Choice>
        <mc:Fallback xmlns="">
          <p:sp>
            <p:nvSpPr>
              <p:cNvPr id="42" name="TextBox 41">
                <a:extLst>
                  <a:ext uri="{FF2B5EF4-FFF2-40B4-BE49-F238E27FC236}">
                    <a16:creationId xmlns:a16="http://schemas.microsoft.com/office/drawing/2014/main" id="{2A7BBCEA-58D7-4383-AE0F-09BEFC673EB8}"/>
                  </a:ext>
                </a:extLst>
              </p:cNvPr>
              <p:cNvSpPr txBox="1">
                <a:spLocks noRot="1" noChangeAspect="1" noMove="1" noResize="1" noEditPoints="1" noAdjustHandles="1" noChangeArrowheads="1" noChangeShapeType="1" noTextEdit="1"/>
              </p:cNvSpPr>
              <p:nvPr/>
            </p:nvSpPr>
            <p:spPr>
              <a:xfrm>
                <a:off x="2259455" y="2792515"/>
                <a:ext cx="66425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B74354E-D1FC-4436-9A7A-CA6F93EDC2A5}"/>
                  </a:ext>
                </a:extLst>
              </p:cNvPr>
              <p:cNvSpPr txBox="1"/>
              <p:nvPr/>
            </p:nvSpPr>
            <p:spPr>
              <a:xfrm>
                <a:off x="2259455" y="3473816"/>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3" name="TextBox 42">
                <a:extLst>
                  <a:ext uri="{FF2B5EF4-FFF2-40B4-BE49-F238E27FC236}">
                    <a16:creationId xmlns:a16="http://schemas.microsoft.com/office/drawing/2014/main" id="{8B74354E-D1FC-4436-9A7A-CA6F93EDC2A5}"/>
                  </a:ext>
                </a:extLst>
              </p:cNvPr>
              <p:cNvSpPr txBox="1">
                <a:spLocks noRot="1" noChangeAspect="1" noMove="1" noResize="1" noEditPoints="1" noAdjustHandles="1" noChangeArrowheads="1" noChangeShapeType="1" noTextEdit="1"/>
              </p:cNvSpPr>
              <p:nvPr/>
            </p:nvSpPr>
            <p:spPr>
              <a:xfrm>
                <a:off x="2259455" y="3473816"/>
                <a:ext cx="664251" cy="55399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7C2D1B2-2456-41ED-94F1-0F8C055F106D}"/>
                  </a:ext>
                </a:extLst>
              </p:cNvPr>
              <p:cNvSpPr txBox="1"/>
              <p:nvPr/>
            </p:nvSpPr>
            <p:spPr>
              <a:xfrm>
                <a:off x="2259455" y="4221981"/>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4" name="TextBox 43">
                <a:extLst>
                  <a:ext uri="{FF2B5EF4-FFF2-40B4-BE49-F238E27FC236}">
                    <a16:creationId xmlns:a16="http://schemas.microsoft.com/office/drawing/2014/main" id="{A7C2D1B2-2456-41ED-94F1-0F8C055F106D}"/>
                  </a:ext>
                </a:extLst>
              </p:cNvPr>
              <p:cNvSpPr txBox="1">
                <a:spLocks noRot="1" noChangeAspect="1" noMove="1" noResize="1" noEditPoints="1" noAdjustHandles="1" noChangeArrowheads="1" noChangeShapeType="1" noTextEdit="1"/>
              </p:cNvSpPr>
              <p:nvPr/>
            </p:nvSpPr>
            <p:spPr>
              <a:xfrm>
                <a:off x="2259455" y="4221981"/>
                <a:ext cx="664251" cy="553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EDA23A3-2741-40AF-B450-1E5E7461AA49}"/>
                  </a:ext>
                </a:extLst>
              </p:cNvPr>
              <p:cNvSpPr txBox="1"/>
              <p:nvPr/>
            </p:nvSpPr>
            <p:spPr>
              <a:xfrm>
                <a:off x="2259455" y="4916467"/>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5" name="TextBox 44">
                <a:extLst>
                  <a:ext uri="{FF2B5EF4-FFF2-40B4-BE49-F238E27FC236}">
                    <a16:creationId xmlns:a16="http://schemas.microsoft.com/office/drawing/2014/main" id="{6EDA23A3-2741-40AF-B450-1E5E7461AA49}"/>
                  </a:ext>
                </a:extLst>
              </p:cNvPr>
              <p:cNvSpPr txBox="1">
                <a:spLocks noRot="1" noChangeAspect="1" noMove="1" noResize="1" noEditPoints="1" noAdjustHandles="1" noChangeArrowheads="1" noChangeShapeType="1" noTextEdit="1"/>
              </p:cNvSpPr>
              <p:nvPr/>
            </p:nvSpPr>
            <p:spPr>
              <a:xfrm>
                <a:off x="2259455" y="4916467"/>
                <a:ext cx="66425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A9A6447-A771-478A-A9DF-8148A8063A34}"/>
                  </a:ext>
                </a:extLst>
              </p:cNvPr>
              <p:cNvSpPr txBox="1"/>
              <p:nvPr/>
            </p:nvSpPr>
            <p:spPr>
              <a:xfrm>
                <a:off x="2259454" y="5648406"/>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1</m:t>
                      </m:r>
                    </m:oMath>
                  </m:oMathPara>
                </a14:m>
                <a:endParaRPr lang="en-US" sz="3000" dirty="0">
                  <a:solidFill>
                    <a:schemeClr val="tx1"/>
                  </a:solidFill>
                </a:endParaRPr>
              </a:p>
            </p:txBody>
          </p:sp>
        </mc:Choice>
        <mc:Fallback xmlns="">
          <p:sp>
            <p:nvSpPr>
              <p:cNvPr id="46" name="TextBox 45">
                <a:extLst>
                  <a:ext uri="{FF2B5EF4-FFF2-40B4-BE49-F238E27FC236}">
                    <a16:creationId xmlns:a16="http://schemas.microsoft.com/office/drawing/2014/main" id="{0A9A6447-A771-478A-A9DF-8148A8063A34}"/>
                  </a:ext>
                </a:extLst>
              </p:cNvPr>
              <p:cNvSpPr txBox="1">
                <a:spLocks noRot="1" noChangeAspect="1" noMove="1" noResize="1" noEditPoints="1" noAdjustHandles="1" noChangeArrowheads="1" noChangeShapeType="1" noTextEdit="1"/>
              </p:cNvSpPr>
              <p:nvPr/>
            </p:nvSpPr>
            <p:spPr>
              <a:xfrm>
                <a:off x="2259454" y="5648406"/>
                <a:ext cx="664251" cy="553998"/>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BD31E4E-5FAF-44FC-9E20-F2307DAD0F5A}"/>
                  </a:ext>
                </a:extLst>
              </p:cNvPr>
              <p:cNvSpPr txBox="1"/>
              <p:nvPr/>
            </p:nvSpPr>
            <p:spPr>
              <a:xfrm>
                <a:off x="1229190" y="626035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7" name="TextBox 46">
                <a:extLst>
                  <a:ext uri="{FF2B5EF4-FFF2-40B4-BE49-F238E27FC236}">
                    <a16:creationId xmlns:a16="http://schemas.microsoft.com/office/drawing/2014/main" id="{ABD31E4E-5FAF-44FC-9E20-F2307DAD0F5A}"/>
                  </a:ext>
                </a:extLst>
              </p:cNvPr>
              <p:cNvSpPr txBox="1">
                <a:spLocks noRot="1" noChangeAspect="1" noMove="1" noResize="1" noEditPoints="1" noAdjustHandles="1" noChangeArrowheads="1" noChangeShapeType="1" noTextEdit="1"/>
              </p:cNvSpPr>
              <p:nvPr/>
            </p:nvSpPr>
            <p:spPr>
              <a:xfrm>
                <a:off x="1229190" y="6260358"/>
                <a:ext cx="664251" cy="553998"/>
              </a:xfrm>
              <a:prstGeom prst="rect">
                <a:avLst/>
              </a:prstGeom>
              <a:blipFill>
                <a:blip r:embed="rId18"/>
                <a:stretch>
                  <a:fillRect/>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94117E60-7204-46A0-8B92-4A8027712715}"/>
              </a:ext>
            </a:extLst>
          </p:cNvPr>
          <p:cNvGrpSpPr/>
          <p:nvPr/>
        </p:nvGrpSpPr>
        <p:grpSpPr>
          <a:xfrm>
            <a:off x="6187837" y="3151755"/>
            <a:ext cx="6004163" cy="3517013"/>
            <a:chOff x="6348395" y="2915323"/>
            <a:chExt cx="6004163" cy="3517013"/>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CC76501-A0FF-429E-A8C9-AE790FF9E855}"/>
                    </a:ext>
                  </a:extLst>
                </p:cNvPr>
                <p:cNvSpPr txBox="1"/>
                <p:nvPr/>
              </p:nvSpPr>
              <p:spPr>
                <a:xfrm>
                  <a:off x="6433929" y="2915323"/>
                  <a:ext cx="558203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0.125  </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×2=0.25     </m:t>
                        </m:r>
                        <m:r>
                          <a:rPr lang="en-US" sz="4000" b="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0</m:t>
                        </m:r>
                      </m:oMath>
                    </m:oMathPara>
                  </a14:m>
                  <a:endParaRPr lang="en-US" sz="4000" dirty="0">
                    <a:solidFill>
                      <a:srgbClr val="0070C0"/>
                    </a:solidFill>
                  </a:endParaRPr>
                </a:p>
              </p:txBody>
            </p:sp>
          </mc:Choice>
          <mc:Fallback xmlns="">
            <p:sp>
              <p:nvSpPr>
                <p:cNvPr id="48" name="TextBox 47">
                  <a:extLst>
                    <a:ext uri="{FF2B5EF4-FFF2-40B4-BE49-F238E27FC236}">
                      <a16:creationId xmlns:a16="http://schemas.microsoft.com/office/drawing/2014/main" id="{7CC76501-A0FF-429E-A8C9-AE790FF9E855}"/>
                    </a:ext>
                  </a:extLst>
                </p:cNvPr>
                <p:cNvSpPr txBox="1">
                  <a:spLocks noRot="1" noChangeAspect="1" noMove="1" noResize="1" noEditPoints="1" noAdjustHandles="1" noChangeArrowheads="1" noChangeShapeType="1" noTextEdit="1"/>
                </p:cNvSpPr>
                <p:nvPr/>
              </p:nvSpPr>
              <p:spPr>
                <a:xfrm>
                  <a:off x="6433929" y="2915323"/>
                  <a:ext cx="5582032" cy="707886"/>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14150EC-6643-4710-A254-2F9C6C0735E7}"/>
                    </a:ext>
                  </a:extLst>
                </p:cNvPr>
                <p:cNvSpPr txBox="1"/>
                <p:nvPr/>
              </p:nvSpPr>
              <p:spPr>
                <a:xfrm>
                  <a:off x="6348395" y="3776082"/>
                  <a:ext cx="575310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0.25     </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×2=0. 5       </m:t>
                        </m:r>
                        <m:r>
                          <a:rPr lang="en-US" sz="4000" b="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0</m:t>
                        </m:r>
                      </m:oMath>
                    </m:oMathPara>
                  </a14:m>
                  <a:endParaRPr lang="en-US" sz="4000" dirty="0">
                    <a:solidFill>
                      <a:srgbClr val="0070C0"/>
                    </a:solidFill>
                  </a:endParaRPr>
                </a:p>
              </p:txBody>
            </p:sp>
          </mc:Choice>
          <mc:Fallback xmlns="">
            <p:sp>
              <p:nvSpPr>
                <p:cNvPr id="49" name="TextBox 48">
                  <a:extLst>
                    <a:ext uri="{FF2B5EF4-FFF2-40B4-BE49-F238E27FC236}">
                      <a16:creationId xmlns:a16="http://schemas.microsoft.com/office/drawing/2014/main" id="{F14150EC-6643-4710-A254-2F9C6C0735E7}"/>
                    </a:ext>
                  </a:extLst>
                </p:cNvPr>
                <p:cNvSpPr txBox="1">
                  <a:spLocks noRot="1" noChangeAspect="1" noMove="1" noResize="1" noEditPoints="1" noAdjustHandles="1" noChangeArrowheads="1" noChangeShapeType="1" noTextEdit="1"/>
                </p:cNvSpPr>
                <p:nvPr/>
              </p:nvSpPr>
              <p:spPr>
                <a:xfrm>
                  <a:off x="6348395" y="3776082"/>
                  <a:ext cx="5753100" cy="70788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FA7270E-C9A8-4F76-A228-00E0B0933D05}"/>
                    </a:ext>
                  </a:extLst>
                </p:cNvPr>
                <p:cNvSpPr txBox="1"/>
                <p:nvPr/>
              </p:nvSpPr>
              <p:spPr>
                <a:xfrm>
                  <a:off x="6366214" y="4544438"/>
                  <a:ext cx="575310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0.5       </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×2=1            </m:t>
                        </m:r>
                        <m:r>
                          <a:rPr lang="en-US" sz="4000" b="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m:t>
                        </m:r>
                      </m:oMath>
                    </m:oMathPara>
                  </a14:m>
                  <a:endParaRPr lang="en-US" sz="4000" dirty="0">
                    <a:solidFill>
                      <a:srgbClr val="0070C0"/>
                    </a:solidFill>
                  </a:endParaRPr>
                </a:p>
              </p:txBody>
            </p:sp>
          </mc:Choice>
          <mc:Fallback xmlns="">
            <p:sp>
              <p:nvSpPr>
                <p:cNvPr id="51" name="TextBox 50">
                  <a:extLst>
                    <a:ext uri="{FF2B5EF4-FFF2-40B4-BE49-F238E27FC236}">
                      <a16:creationId xmlns:a16="http://schemas.microsoft.com/office/drawing/2014/main" id="{1FA7270E-C9A8-4F76-A228-00E0B0933D05}"/>
                    </a:ext>
                  </a:extLst>
                </p:cNvPr>
                <p:cNvSpPr txBox="1">
                  <a:spLocks noRot="1" noChangeAspect="1" noMove="1" noResize="1" noEditPoints="1" noAdjustHandles="1" noChangeArrowheads="1" noChangeShapeType="1" noTextEdit="1"/>
                </p:cNvSpPr>
                <p:nvPr/>
              </p:nvSpPr>
              <p:spPr>
                <a:xfrm>
                  <a:off x="6366214" y="4544438"/>
                  <a:ext cx="5753100" cy="70788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EF013DD-E888-4BCA-AAAF-5C5473F407B6}"/>
                    </a:ext>
                  </a:extLst>
                </p:cNvPr>
                <p:cNvSpPr txBox="1"/>
                <p:nvPr/>
              </p:nvSpPr>
              <p:spPr>
                <a:xfrm>
                  <a:off x="6438900" y="5444671"/>
                  <a:ext cx="575310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0       </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oMath>
                    </m:oMathPara>
                  </a14:m>
                  <a:endParaRPr lang="en-US" sz="4000" dirty="0">
                    <a:solidFill>
                      <a:srgbClr val="0070C0"/>
                    </a:solidFill>
                  </a:endParaRPr>
                </a:p>
              </p:txBody>
            </p:sp>
          </mc:Choice>
          <mc:Fallback xmlns="">
            <p:sp>
              <p:nvSpPr>
                <p:cNvPr id="53" name="TextBox 52">
                  <a:extLst>
                    <a:ext uri="{FF2B5EF4-FFF2-40B4-BE49-F238E27FC236}">
                      <a16:creationId xmlns:a16="http://schemas.microsoft.com/office/drawing/2014/main" id="{8EF013DD-E888-4BCA-AAAF-5C5473F407B6}"/>
                    </a:ext>
                  </a:extLst>
                </p:cNvPr>
                <p:cNvSpPr txBox="1">
                  <a:spLocks noRot="1" noChangeAspect="1" noMove="1" noResize="1" noEditPoints="1" noAdjustHandles="1" noChangeArrowheads="1" noChangeShapeType="1" noTextEdit="1"/>
                </p:cNvSpPr>
                <p:nvPr/>
              </p:nvSpPr>
              <p:spPr>
                <a:xfrm>
                  <a:off x="6438900" y="5444671"/>
                  <a:ext cx="5753100" cy="70788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B75E696-11F2-4D5A-90C9-898EE1D7B39F}"/>
                    </a:ext>
                  </a:extLst>
                </p:cNvPr>
                <p:cNvSpPr txBox="1"/>
                <p:nvPr/>
              </p:nvSpPr>
              <p:spPr>
                <a:xfrm rot="357835">
                  <a:off x="6822022" y="5955282"/>
                  <a:ext cx="3082089" cy="4770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𝑠𝑡𝑜𝑝</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 </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𝑎𝑡</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 </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𝑧𝑒𝑟𝑜</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                                            </m:t>
                        </m:r>
                      </m:oMath>
                    </m:oMathPara>
                  </a14:m>
                  <a:endParaRPr lang="en-US" sz="2500" dirty="0">
                    <a:solidFill>
                      <a:srgbClr val="FF0000"/>
                    </a:solidFill>
                  </a:endParaRPr>
                </a:p>
              </p:txBody>
            </p:sp>
          </mc:Choice>
          <mc:Fallback xmlns="">
            <p:sp>
              <p:nvSpPr>
                <p:cNvPr id="54" name="TextBox 53">
                  <a:extLst>
                    <a:ext uri="{FF2B5EF4-FFF2-40B4-BE49-F238E27FC236}">
                      <a16:creationId xmlns:a16="http://schemas.microsoft.com/office/drawing/2014/main" id="{BB75E696-11F2-4D5A-90C9-898EE1D7B39F}"/>
                    </a:ext>
                  </a:extLst>
                </p:cNvPr>
                <p:cNvSpPr txBox="1">
                  <a:spLocks noRot="1" noChangeAspect="1" noMove="1" noResize="1" noEditPoints="1" noAdjustHandles="1" noChangeArrowheads="1" noChangeShapeType="1" noTextEdit="1"/>
                </p:cNvSpPr>
                <p:nvPr/>
              </p:nvSpPr>
              <p:spPr>
                <a:xfrm rot="357835">
                  <a:off x="6822022" y="5955282"/>
                  <a:ext cx="3082089" cy="47705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0B135-9330-4E6E-A625-CEC56EF8BE3E}"/>
                    </a:ext>
                  </a:extLst>
                </p:cNvPr>
                <p:cNvSpPr txBox="1"/>
                <p:nvPr/>
              </p:nvSpPr>
              <p:spPr>
                <a:xfrm rot="793612">
                  <a:off x="9892645" y="5418896"/>
                  <a:ext cx="2459913" cy="707886"/>
                </a:xfrm>
                <a:prstGeom prst="rect">
                  <a:avLst/>
                </a:prstGeom>
                <a:noFill/>
              </p:spPr>
              <p:txBody>
                <a:bodyPr wrap="square">
                  <a:spAutoFit/>
                </a:bodyPr>
                <a:lstStyle/>
                <a:p>
                  <a14:m>
                    <m:oMath xmlns:m="http://schemas.openxmlformats.org/officeDocument/2006/math">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𝑤h𝑒𝑛</m:t>
                      </m:r>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 </m:t>
                      </m:r>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𝑎𝑛𝑠𝑤𝑒𝑟</m:t>
                      </m:r>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&gt;1,</m:t>
                      </m:r>
                    </m:oMath>
                  </a14:m>
                  <a:r>
                    <a:rPr lang="en-US" sz="2000" b="0" dirty="0">
                      <a:solidFill>
                        <a:srgbClr val="FF0000"/>
                      </a:solidFill>
                      <a:effectLst>
                        <a:outerShdw blurRad="38100" dist="38100" dir="2700000" algn="tl">
                          <a:srgbClr val="000000">
                            <a:alpha val="43137"/>
                          </a:srgbClr>
                        </a:outerShdw>
                      </a:effectLst>
                    </a:rPr>
                    <a:t>                 </a:t>
                  </a:r>
                  <a14:m>
                    <m:oMath xmlns:m="http://schemas.openxmlformats.org/officeDocument/2006/math">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𝑠𝑢𝑏𝑡𝑟𝑎𝑐𝑡</m:t>
                      </m:r>
                      <m:r>
                        <a:rPr lang="en-US" sz="2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 1 )                                            </m:t>
                      </m:r>
                    </m:oMath>
                  </a14:m>
                  <a:endParaRPr lang="en-US" sz="2000" dirty="0">
                    <a:solidFill>
                      <a:srgbClr val="FF0000"/>
                    </a:solidFill>
                  </a:endParaRPr>
                </a:p>
              </p:txBody>
            </p:sp>
          </mc:Choice>
          <mc:Fallback xmlns="">
            <p:sp>
              <p:nvSpPr>
                <p:cNvPr id="55" name="TextBox 54">
                  <a:extLst>
                    <a:ext uri="{FF2B5EF4-FFF2-40B4-BE49-F238E27FC236}">
                      <a16:creationId xmlns:a16="http://schemas.microsoft.com/office/drawing/2014/main" id="{4CE0B135-9330-4E6E-A625-CEC56EF8BE3E}"/>
                    </a:ext>
                  </a:extLst>
                </p:cNvPr>
                <p:cNvSpPr txBox="1">
                  <a:spLocks noRot="1" noChangeAspect="1" noMove="1" noResize="1" noEditPoints="1" noAdjustHandles="1" noChangeArrowheads="1" noChangeShapeType="1" noTextEdit="1"/>
                </p:cNvSpPr>
                <p:nvPr/>
              </p:nvSpPr>
              <p:spPr>
                <a:xfrm rot="793612">
                  <a:off x="9892645" y="5418896"/>
                  <a:ext cx="2459913" cy="707886"/>
                </a:xfrm>
                <a:prstGeom prst="rect">
                  <a:avLst/>
                </a:prstGeom>
                <a:blipFill>
                  <a:blip r:embed="rId24"/>
                  <a:stretch>
                    <a:fillRect r="-49762" b="-20874"/>
                  </a:stretch>
                </a:blipFill>
              </p:spPr>
              <p:txBody>
                <a:bodyPr/>
                <a:lstStyle/>
                <a:p>
                  <a:r>
                    <a:rPr lang="en-US">
                      <a:noFill/>
                    </a:rPr>
                    <a:t> </a:t>
                  </a:r>
                </a:p>
              </p:txBody>
            </p:sp>
          </mc:Fallback>
        </mc:AlternateContent>
      </p:grpSp>
      <p:cxnSp>
        <p:nvCxnSpPr>
          <p:cNvPr id="57" name="Straight Arrow Connector 56">
            <a:extLst>
              <a:ext uri="{FF2B5EF4-FFF2-40B4-BE49-F238E27FC236}">
                <a16:creationId xmlns:a16="http://schemas.microsoft.com/office/drawing/2014/main" id="{A207F993-D6C1-48E1-A2DD-C4C78EE4C87A}"/>
              </a:ext>
            </a:extLst>
          </p:cNvPr>
          <p:cNvCxnSpPr/>
          <p:nvPr/>
        </p:nvCxnSpPr>
        <p:spPr>
          <a:xfrm flipH="1">
            <a:off x="3681663" y="2466474"/>
            <a:ext cx="1491916" cy="603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D4F5C4A-2933-4DE9-BA43-37BDC2144E67}"/>
              </a:ext>
            </a:extLst>
          </p:cNvPr>
          <p:cNvCxnSpPr>
            <a:cxnSpLocks/>
          </p:cNvCxnSpPr>
          <p:nvPr/>
        </p:nvCxnSpPr>
        <p:spPr>
          <a:xfrm>
            <a:off x="6322401" y="2496065"/>
            <a:ext cx="1816983" cy="4797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77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6490BC8A-37F8-4274-B2B3-8C4DBF6A50AD}"/>
              </a:ext>
            </a:extLst>
          </p:cNvPr>
          <p:cNvSpPr>
            <a:spLocks noGrp="1"/>
          </p:cNvSpPr>
          <p:nvPr>
            <p:ph type="body" sz="quarter" idx="10"/>
          </p:nvPr>
        </p:nvSpPr>
        <p:spPr>
          <a:xfrm>
            <a:off x="806242" y="279973"/>
            <a:ext cx="11255375" cy="723900"/>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Single Precision</a:t>
            </a:r>
            <a:r>
              <a:rPr lang="en-US" sz="3800" dirty="0">
                <a:solidFill>
                  <a:srgbClr val="0070C0"/>
                </a:solidFill>
              </a:rPr>
              <a:t>)</a:t>
            </a:r>
            <a:endParaRPr lang="en-US" sz="3800" dirty="0"/>
          </a:p>
        </p:txBody>
      </p:sp>
      <p:sp>
        <p:nvSpPr>
          <p:cNvPr id="6" name="TextBox 5">
            <a:extLst>
              <a:ext uri="{FF2B5EF4-FFF2-40B4-BE49-F238E27FC236}">
                <a16:creationId xmlns:a16="http://schemas.microsoft.com/office/drawing/2014/main" id="{F1CEE863-5D3C-4FB3-8AD5-669F84F77C6B}"/>
              </a:ext>
            </a:extLst>
          </p:cNvPr>
          <p:cNvSpPr txBox="1"/>
          <p:nvPr/>
        </p:nvSpPr>
        <p:spPr>
          <a:xfrm>
            <a:off x="0" y="1309378"/>
            <a:ext cx="6805535" cy="630942"/>
          </a:xfrm>
          <a:prstGeom prst="rect">
            <a:avLst/>
          </a:prstGeom>
          <a:noFill/>
        </p:spPr>
        <p:txBody>
          <a:bodyPr wrap="square">
            <a:spAutoFit/>
          </a:bodyPr>
          <a:lstStyle/>
          <a:p>
            <a:pPr algn="ctr"/>
            <a:r>
              <a:rPr lang="en-US" sz="3500" dirty="0">
                <a:solidFill>
                  <a:srgbClr val="0070C0"/>
                </a:solidFill>
              </a:rPr>
              <a:t>Decimal      Binary</a:t>
            </a:r>
          </a:p>
        </p:txBody>
      </p:sp>
      <p:cxnSp>
        <p:nvCxnSpPr>
          <p:cNvPr id="8" name="Straight Arrow Connector 7">
            <a:extLst>
              <a:ext uri="{FF2B5EF4-FFF2-40B4-BE49-F238E27FC236}">
                <a16:creationId xmlns:a16="http://schemas.microsoft.com/office/drawing/2014/main" id="{EC9A5A4A-1874-4BAB-B97D-1B22C7ED728B}"/>
              </a:ext>
            </a:extLst>
          </p:cNvPr>
          <p:cNvCxnSpPr>
            <a:cxnSpLocks/>
          </p:cNvCxnSpPr>
          <p:nvPr/>
        </p:nvCxnSpPr>
        <p:spPr>
          <a:xfrm>
            <a:off x="3282843" y="1654829"/>
            <a:ext cx="5996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F1A7C3-A16E-484E-ABAF-3E4AA868AE86}"/>
                  </a:ext>
                </a:extLst>
              </p:cNvPr>
              <p:cNvSpPr txBox="1"/>
              <p:nvPr/>
            </p:nvSpPr>
            <p:spPr>
              <a:xfrm>
                <a:off x="3723415" y="2727907"/>
                <a:ext cx="270947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17.</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125</m:t>
                      </m:r>
                    </m:oMath>
                  </m:oMathPara>
                </a14:m>
                <a:endParaRPr lang="en-US" sz="4000" dirty="0"/>
              </a:p>
            </p:txBody>
          </p:sp>
        </mc:Choice>
        <mc:Fallback xmlns="">
          <p:sp>
            <p:nvSpPr>
              <p:cNvPr id="11" name="TextBox 10">
                <a:extLst>
                  <a:ext uri="{FF2B5EF4-FFF2-40B4-BE49-F238E27FC236}">
                    <a16:creationId xmlns:a16="http://schemas.microsoft.com/office/drawing/2014/main" id="{E9F1A7C3-A16E-484E-ABAF-3E4AA868AE86}"/>
                  </a:ext>
                </a:extLst>
              </p:cNvPr>
              <p:cNvSpPr txBox="1">
                <a:spLocks noRot="1" noChangeAspect="1" noMove="1" noResize="1" noEditPoints="1" noAdjustHandles="1" noChangeArrowheads="1" noChangeShapeType="1" noTextEdit="1"/>
              </p:cNvSpPr>
              <p:nvPr/>
            </p:nvSpPr>
            <p:spPr>
              <a:xfrm>
                <a:off x="3723415" y="2727907"/>
                <a:ext cx="2709472" cy="707886"/>
              </a:xfrm>
              <a:prstGeom prst="rect">
                <a:avLst/>
              </a:prstGeom>
              <a:blipFill>
                <a:blip r:embed="rId2"/>
                <a:stretch>
                  <a:fillRect/>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22B43B3-EB0D-42D5-B725-C0BF5C382D1F}"/>
              </a:ext>
            </a:extLst>
          </p:cNvPr>
          <p:cNvGrpSpPr/>
          <p:nvPr/>
        </p:nvGrpSpPr>
        <p:grpSpPr>
          <a:xfrm>
            <a:off x="550572" y="2719285"/>
            <a:ext cx="1982269" cy="2769472"/>
            <a:chOff x="550572" y="2713068"/>
            <a:chExt cx="2373134" cy="3489336"/>
          </a:xfrm>
        </p:grpSpPr>
        <p:grpSp>
          <p:nvGrpSpPr>
            <p:cNvPr id="17" name="Group 16">
              <a:extLst>
                <a:ext uri="{FF2B5EF4-FFF2-40B4-BE49-F238E27FC236}">
                  <a16:creationId xmlns:a16="http://schemas.microsoft.com/office/drawing/2014/main" id="{7B3C3D11-7590-415A-B378-4492D07046B4}"/>
                </a:ext>
              </a:extLst>
            </p:cNvPr>
            <p:cNvGrpSpPr/>
            <p:nvPr/>
          </p:nvGrpSpPr>
          <p:grpSpPr>
            <a:xfrm>
              <a:off x="1199213" y="2743200"/>
              <a:ext cx="785763" cy="580009"/>
              <a:chOff x="1199213" y="2743200"/>
              <a:chExt cx="785763" cy="580009"/>
            </a:xfrm>
          </p:grpSpPr>
          <p:cxnSp>
            <p:nvCxnSpPr>
              <p:cNvPr id="13" name="Straight Connector 12">
                <a:extLst>
                  <a:ext uri="{FF2B5EF4-FFF2-40B4-BE49-F238E27FC236}">
                    <a16:creationId xmlns:a16="http://schemas.microsoft.com/office/drawing/2014/main" id="{B38DA316-CB57-4AF9-8C3D-1F04785E3FA2}"/>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0240139-AB54-4459-A148-385535998220}"/>
                  </a:ext>
                </a:extLst>
              </p:cNvPr>
              <p:cNvCxnSpPr>
                <a:cxnSpLocks/>
              </p:cNvCxnSpPr>
              <p:nvPr/>
            </p:nvCxnSpPr>
            <p:spPr>
              <a:xfrm flipH="1">
                <a:off x="1205487"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p:cxnSp>
          <p:nvCxnSpPr>
            <p:cNvPr id="19" name="Straight Connector 18">
              <a:extLst>
                <a:ext uri="{FF2B5EF4-FFF2-40B4-BE49-F238E27FC236}">
                  <a16:creationId xmlns:a16="http://schemas.microsoft.com/office/drawing/2014/main" id="{4511E03A-C9E3-4853-BC25-D24430937383}"/>
                </a:ext>
              </a:extLst>
            </p:cNvPr>
            <p:cNvCxnSpPr/>
            <p:nvPr/>
          </p:nvCxnSpPr>
          <p:spPr>
            <a:xfrm>
              <a:off x="1188578" y="3450665"/>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B053652-5F8C-44EE-AB63-00F5605CDA14}"/>
                </a:ext>
              </a:extLst>
            </p:cNvPr>
            <p:cNvCxnSpPr>
              <a:cxnSpLocks/>
            </p:cNvCxnSpPr>
            <p:nvPr/>
          </p:nvCxnSpPr>
          <p:spPr>
            <a:xfrm flipH="1">
              <a:off x="1187991" y="4017973"/>
              <a:ext cx="779489" cy="0"/>
            </a:xfrm>
            <a:prstGeom prst="line">
              <a:avLst/>
            </a:prstGeom>
            <a:ln w="28575"/>
          </p:spPr>
          <p:style>
            <a:lnRef idx="3">
              <a:schemeClr val="dk1"/>
            </a:lnRef>
            <a:fillRef idx="0">
              <a:schemeClr val="dk1"/>
            </a:fillRef>
            <a:effectRef idx="2">
              <a:schemeClr val="dk1"/>
            </a:effectRef>
            <a:fontRef idx="minor">
              <a:schemeClr val="tx1"/>
            </a:fontRef>
          </p:style>
        </p:cxnSp>
        <p:grpSp>
          <p:nvGrpSpPr>
            <p:cNvPr id="21" name="Group 20">
              <a:extLst>
                <a:ext uri="{FF2B5EF4-FFF2-40B4-BE49-F238E27FC236}">
                  <a16:creationId xmlns:a16="http://schemas.microsoft.com/office/drawing/2014/main" id="{9C210E04-C65A-4117-AFD8-CFF1D6702B80}"/>
                </a:ext>
              </a:extLst>
            </p:cNvPr>
            <p:cNvGrpSpPr/>
            <p:nvPr/>
          </p:nvGrpSpPr>
          <p:grpSpPr>
            <a:xfrm>
              <a:off x="1199211" y="4184173"/>
              <a:ext cx="779489" cy="585895"/>
              <a:chOff x="1184223" y="2743200"/>
              <a:chExt cx="779489" cy="585895"/>
            </a:xfrm>
          </p:grpSpPr>
          <p:cxnSp>
            <p:nvCxnSpPr>
              <p:cNvPr id="22" name="Straight Connector 21">
                <a:extLst>
                  <a:ext uri="{FF2B5EF4-FFF2-40B4-BE49-F238E27FC236}">
                    <a16:creationId xmlns:a16="http://schemas.microsoft.com/office/drawing/2014/main" id="{E354EE6B-2893-4382-A143-A0A0A9CA0FBB}"/>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8D315D4F-C84A-4562-834B-DE82F6B20D9D}"/>
                  </a:ext>
                </a:extLst>
              </p:cNvPr>
              <p:cNvCxnSpPr>
                <a:cxnSpLocks/>
              </p:cNvCxnSpPr>
              <p:nvPr/>
            </p:nvCxnSpPr>
            <p:spPr>
              <a:xfrm flipH="1">
                <a:off x="1184223" y="3329095"/>
                <a:ext cx="779489"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47649130-B7FF-4698-AB6F-79298FB7E7CA}"/>
                </a:ext>
              </a:extLst>
            </p:cNvPr>
            <p:cNvGrpSpPr/>
            <p:nvPr/>
          </p:nvGrpSpPr>
          <p:grpSpPr>
            <a:xfrm>
              <a:off x="1199211" y="4856859"/>
              <a:ext cx="779489" cy="580009"/>
              <a:chOff x="1184223" y="2743200"/>
              <a:chExt cx="779489" cy="580009"/>
            </a:xfrm>
          </p:grpSpPr>
          <p:cxnSp>
            <p:nvCxnSpPr>
              <p:cNvPr id="25" name="Straight Connector 24">
                <a:extLst>
                  <a:ext uri="{FF2B5EF4-FFF2-40B4-BE49-F238E27FC236}">
                    <a16:creationId xmlns:a16="http://schemas.microsoft.com/office/drawing/2014/main" id="{F89369A1-FEF0-45B8-9DC0-2C5AD6446160}"/>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ED2AE6D0-B423-472D-A263-4373BA38A641}"/>
                  </a:ext>
                </a:extLst>
              </p:cNvPr>
              <p:cNvCxnSpPr>
                <a:cxnSpLocks/>
              </p:cNvCxnSpPr>
              <p:nvPr/>
            </p:nvCxnSpPr>
            <p:spPr>
              <a:xfrm flipH="1">
                <a:off x="1184223"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7" name="Group 26">
              <a:extLst>
                <a:ext uri="{FF2B5EF4-FFF2-40B4-BE49-F238E27FC236}">
                  <a16:creationId xmlns:a16="http://schemas.microsoft.com/office/drawing/2014/main" id="{D3359427-71AA-43D9-98DE-634A8D136842}"/>
                </a:ext>
              </a:extLst>
            </p:cNvPr>
            <p:cNvGrpSpPr/>
            <p:nvPr/>
          </p:nvGrpSpPr>
          <p:grpSpPr>
            <a:xfrm>
              <a:off x="1229191" y="5622395"/>
              <a:ext cx="785765" cy="580009"/>
              <a:chOff x="1199213" y="2743200"/>
              <a:chExt cx="785765" cy="580009"/>
            </a:xfrm>
          </p:grpSpPr>
          <p:cxnSp>
            <p:nvCxnSpPr>
              <p:cNvPr id="28" name="Straight Connector 27">
                <a:extLst>
                  <a:ext uri="{FF2B5EF4-FFF2-40B4-BE49-F238E27FC236}">
                    <a16:creationId xmlns:a16="http://schemas.microsoft.com/office/drawing/2014/main" id="{575C0972-06EA-40FD-861B-83AE9D0C08DC}"/>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898E6E40-96F9-44D3-A0CF-CCFA21B2B8CF}"/>
                  </a:ext>
                </a:extLst>
              </p:cNvPr>
              <p:cNvCxnSpPr>
                <a:cxnSpLocks/>
              </p:cNvCxnSpPr>
              <p:nvPr/>
            </p:nvCxnSpPr>
            <p:spPr>
              <a:xfrm flipH="1">
                <a:off x="1205489"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AFBEAE-7988-43C6-9EA9-038E5EAABD95}"/>
                    </a:ext>
                  </a:extLst>
                </p:cNvPr>
                <p:cNvSpPr txBox="1"/>
                <p:nvPr/>
              </p:nvSpPr>
              <p:spPr>
                <a:xfrm>
                  <a:off x="1199210" y="271306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17</m:t>
                        </m:r>
                      </m:oMath>
                    </m:oMathPara>
                  </a14:m>
                  <a:endParaRPr lang="en-US" sz="3000" dirty="0"/>
                </a:p>
              </p:txBody>
            </p:sp>
          </mc:Choice>
          <mc:Fallback xmlns="">
            <p:sp>
              <p:nvSpPr>
                <p:cNvPr id="31" name="TextBox 30">
                  <a:extLst>
                    <a:ext uri="{FF2B5EF4-FFF2-40B4-BE49-F238E27FC236}">
                      <a16:creationId xmlns:a16="http://schemas.microsoft.com/office/drawing/2014/main" id="{6DAFBEAE-7988-43C6-9EA9-038E5EAABD95}"/>
                    </a:ext>
                  </a:extLst>
                </p:cNvPr>
                <p:cNvSpPr txBox="1">
                  <a:spLocks noRot="1" noChangeAspect="1" noMove="1" noResize="1" noEditPoints="1" noAdjustHandles="1" noChangeArrowheads="1" noChangeShapeType="1" noTextEdit="1"/>
                </p:cNvSpPr>
                <p:nvPr/>
              </p:nvSpPr>
              <p:spPr>
                <a:xfrm>
                  <a:off x="1199210" y="2713068"/>
                  <a:ext cx="664251" cy="553998"/>
                </a:xfrm>
                <a:prstGeom prst="rect">
                  <a:avLst/>
                </a:prstGeom>
                <a:blipFill>
                  <a:blip r:embed="rId3"/>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7913429-0D97-4376-AE05-CA61BA4930EA}"/>
                    </a:ext>
                  </a:extLst>
                </p:cNvPr>
                <p:cNvSpPr txBox="1"/>
                <p:nvPr/>
              </p:nvSpPr>
              <p:spPr>
                <a:xfrm>
                  <a:off x="567907" y="2766473"/>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2" name="TextBox 31">
                  <a:extLst>
                    <a:ext uri="{FF2B5EF4-FFF2-40B4-BE49-F238E27FC236}">
                      <a16:creationId xmlns:a16="http://schemas.microsoft.com/office/drawing/2014/main" id="{F7913429-0D97-4376-AE05-CA61BA4930EA}"/>
                    </a:ext>
                  </a:extLst>
                </p:cNvPr>
                <p:cNvSpPr txBox="1">
                  <a:spLocks noRot="1" noChangeAspect="1" noMove="1" noResize="1" noEditPoints="1" noAdjustHandles="1" noChangeArrowheads="1" noChangeShapeType="1" noTextEdit="1"/>
                </p:cNvSpPr>
                <p:nvPr/>
              </p:nvSpPr>
              <p:spPr>
                <a:xfrm>
                  <a:off x="567907" y="2766473"/>
                  <a:ext cx="664251" cy="553998"/>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D34755-AC9F-447B-BD23-894C48239AC0}"/>
                    </a:ext>
                  </a:extLst>
                </p:cNvPr>
                <p:cNvSpPr txBox="1"/>
                <p:nvPr/>
              </p:nvSpPr>
              <p:spPr>
                <a:xfrm>
                  <a:off x="550572" y="344143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3" name="TextBox 32">
                  <a:extLst>
                    <a:ext uri="{FF2B5EF4-FFF2-40B4-BE49-F238E27FC236}">
                      <a16:creationId xmlns:a16="http://schemas.microsoft.com/office/drawing/2014/main" id="{D5D34755-AC9F-447B-BD23-894C48239AC0}"/>
                    </a:ext>
                  </a:extLst>
                </p:cNvPr>
                <p:cNvSpPr txBox="1">
                  <a:spLocks noRot="1" noChangeAspect="1" noMove="1" noResize="1" noEditPoints="1" noAdjustHandles="1" noChangeArrowheads="1" noChangeShapeType="1" noTextEdit="1"/>
                </p:cNvSpPr>
                <p:nvPr/>
              </p:nvSpPr>
              <p:spPr>
                <a:xfrm>
                  <a:off x="550572" y="3441438"/>
                  <a:ext cx="664251" cy="553998"/>
                </a:xfrm>
                <a:prstGeom prst="rect">
                  <a:avLst/>
                </a:prstGeom>
                <a:blipFill>
                  <a:blip r:embed="rId5"/>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CC5EA6E-B489-4FDA-BE30-860C92CECEBC}"/>
                    </a:ext>
                  </a:extLst>
                </p:cNvPr>
                <p:cNvSpPr txBox="1"/>
                <p:nvPr/>
              </p:nvSpPr>
              <p:spPr>
                <a:xfrm>
                  <a:off x="567907" y="411756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4" name="TextBox 33">
                  <a:extLst>
                    <a:ext uri="{FF2B5EF4-FFF2-40B4-BE49-F238E27FC236}">
                      <a16:creationId xmlns:a16="http://schemas.microsoft.com/office/drawing/2014/main" id="{5CC5EA6E-B489-4FDA-BE30-860C92CECEBC}"/>
                    </a:ext>
                  </a:extLst>
                </p:cNvPr>
                <p:cNvSpPr txBox="1">
                  <a:spLocks noRot="1" noChangeAspect="1" noMove="1" noResize="1" noEditPoints="1" noAdjustHandles="1" noChangeArrowheads="1" noChangeShapeType="1" noTextEdit="1"/>
                </p:cNvSpPr>
                <p:nvPr/>
              </p:nvSpPr>
              <p:spPr>
                <a:xfrm>
                  <a:off x="567907" y="4117568"/>
                  <a:ext cx="664251" cy="553998"/>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67F5B0-9FCB-4431-83C1-2E89D4D7E9A8}"/>
                    </a:ext>
                  </a:extLst>
                </p:cNvPr>
                <p:cNvSpPr txBox="1"/>
                <p:nvPr/>
              </p:nvSpPr>
              <p:spPr>
                <a:xfrm>
                  <a:off x="578830" y="483108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5" name="TextBox 34">
                  <a:extLst>
                    <a:ext uri="{FF2B5EF4-FFF2-40B4-BE49-F238E27FC236}">
                      <a16:creationId xmlns:a16="http://schemas.microsoft.com/office/drawing/2014/main" id="{2867F5B0-9FCB-4431-83C1-2E89D4D7E9A8}"/>
                    </a:ext>
                  </a:extLst>
                </p:cNvPr>
                <p:cNvSpPr txBox="1">
                  <a:spLocks noRot="1" noChangeAspect="1" noMove="1" noResize="1" noEditPoints="1" noAdjustHandles="1" noChangeArrowheads="1" noChangeShapeType="1" noTextEdit="1"/>
                </p:cNvSpPr>
                <p:nvPr/>
              </p:nvSpPr>
              <p:spPr>
                <a:xfrm>
                  <a:off x="578830" y="4831088"/>
                  <a:ext cx="664251" cy="553998"/>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5FEE36E-3AF7-4FA4-A6AB-E86FD1791A71}"/>
                    </a:ext>
                  </a:extLst>
                </p:cNvPr>
                <p:cNvSpPr txBox="1"/>
                <p:nvPr/>
              </p:nvSpPr>
              <p:spPr>
                <a:xfrm>
                  <a:off x="578830" y="5616926"/>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6" name="TextBox 35">
                  <a:extLst>
                    <a:ext uri="{FF2B5EF4-FFF2-40B4-BE49-F238E27FC236}">
                      <a16:creationId xmlns:a16="http://schemas.microsoft.com/office/drawing/2014/main" id="{E5FEE36E-3AF7-4FA4-A6AB-E86FD1791A71}"/>
                    </a:ext>
                  </a:extLst>
                </p:cNvPr>
                <p:cNvSpPr txBox="1">
                  <a:spLocks noRot="1" noChangeAspect="1" noMove="1" noResize="1" noEditPoints="1" noAdjustHandles="1" noChangeArrowheads="1" noChangeShapeType="1" noTextEdit="1"/>
                </p:cNvSpPr>
                <p:nvPr/>
              </p:nvSpPr>
              <p:spPr>
                <a:xfrm>
                  <a:off x="578830" y="5616926"/>
                  <a:ext cx="664251" cy="553998"/>
                </a:xfrm>
                <a:prstGeom prst="rect">
                  <a:avLst/>
                </a:prstGeom>
                <a:blipFill>
                  <a:blip r:embed="rId8"/>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6737174-2727-4EC7-A972-D3AE05F9010E}"/>
                    </a:ext>
                  </a:extLst>
                </p:cNvPr>
                <p:cNvSpPr txBox="1"/>
                <p:nvPr/>
              </p:nvSpPr>
              <p:spPr>
                <a:xfrm>
                  <a:off x="1218952" y="3429523"/>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8</m:t>
                        </m:r>
                      </m:oMath>
                    </m:oMathPara>
                  </a14:m>
                  <a:endParaRPr lang="en-US" sz="3000" dirty="0">
                    <a:solidFill>
                      <a:schemeClr val="tx1"/>
                    </a:solidFill>
                  </a:endParaRPr>
                </a:p>
              </p:txBody>
            </p:sp>
          </mc:Choice>
          <mc:Fallback xmlns="">
            <p:sp>
              <p:nvSpPr>
                <p:cNvPr id="37" name="TextBox 36">
                  <a:extLst>
                    <a:ext uri="{FF2B5EF4-FFF2-40B4-BE49-F238E27FC236}">
                      <a16:creationId xmlns:a16="http://schemas.microsoft.com/office/drawing/2014/main" id="{16737174-2727-4EC7-A972-D3AE05F9010E}"/>
                    </a:ext>
                  </a:extLst>
                </p:cNvPr>
                <p:cNvSpPr txBox="1">
                  <a:spLocks noRot="1" noChangeAspect="1" noMove="1" noResize="1" noEditPoints="1" noAdjustHandles="1" noChangeArrowheads="1" noChangeShapeType="1" noTextEdit="1"/>
                </p:cNvSpPr>
                <p:nvPr/>
              </p:nvSpPr>
              <p:spPr>
                <a:xfrm>
                  <a:off x="1218952" y="3429523"/>
                  <a:ext cx="664251" cy="553998"/>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30ED220-3FA4-47D9-90F1-A3A8496512E4}"/>
                    </a:ext>
                  </a:extLst>
                </p:cNvPr>
                <p:cNvSpPr txBox="1"/>
                <p:nvPr/>
              </p:nvSpPr>
              <p:spPr>
                <a:xfrm>
                  <a:off x="1205487" y="4202064"/>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4</m:t>
                        </m:r>
                      </m:oMath>
                    </m:oMathPara>
                  </a14:m>
                  <a:endParaRPr lang="en-US" sz="3000" dirty="0">
                    <a:solidFill>
                      <a:schemeClr val="tx1"/>
                    </a:solidFill>
                  </a:endParaRPr>
                </a:p>
              </p:txBody>
            </p:sp>
          </mc:Choice>
          <mc:Fallback xmlns="">
            <p:sp>
              <p:nvSpPr>
                <p:cNvPr id="38" name="TextBox 37">
                  <a:extLst>
                    <a:ext uri="{FF2B5EF4-FFF2-40B4-BE49-F238E27FC236}">
                      <a16:creationId xmlns:a16="http://schemas.microsoft.com/office/drawing/2014/main" id="{C30ED220-3FA4-47D9-90F1-A3A8496512E4}"/>
                    </a:ext>
                  </a:extLst>
                </p:cNvPr>
                <p:cNvSpPr txBox="1">
                  <a:spLocks noRot="1" noChangeAspect="1" noMove="1" noResize="1" noEditPoints="1" noAdjustHandles="1" noChangeArrowheads="1" noChangeShapeType="1" noTextEdit="1"/>
                </p:cNvSpPr>
                <p:nvPr/>
              </p:nvSpPr>
              <p:spPr>
                <a:xfrm>
                  <a:off x="1205487" y="4202064"/>
                  <a:ext cx="664251" cy="553998"/>
                </a:xfrm>
                <a:prstGeom prst="rect">
                  <a:avLst/>
                </a:prstGeom>
                <a:blipFill>
                  <a:blip r:embed="rId10"/>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A5916F8-FFA3-47EF-BF8E-2BDE5363155A}"/>
                    </a:ext>
                  </a:extLst>
                </p:cNvPr>
                <p:cNvSpPr txBox="1"/>
                <p:nvPr/>
              </p:nvSpPr>
              <p:spPr>
                <a:xfrm>
                  <a:off x="1229191" y="4910262"/>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9" name="TextBox 38">
                  <a:extLst>
                    <a:ext uri="{FF2B5EF4-FFF2-40B4-BE49-F238E27FC236}">
                      <a16:creationId xmlns:a16="http://schemas.microsoft.com/office/drawing/2014/main" id="{0A5916F8-FFA3-47EF-BF8E-2BDE5363155A}"/>
                    </a:ext>
                  </a:extLst>
                </p:cNvPr>
                <p:cNvSpPr txBox="1">
                  <a:spLocks noRot="1" noChangeAspect="1" noMove="1" noResize="1" noEditPoints="1" noAdjustHandles="1" noChangeArrowheads="1" noChangeShapeType="1" noTextEdit="1"/>
                </p:cNvSpPr>
                <p:nvPr/>
              </p:nvSpPr>
              <p:spPr>
                <a:xfrm>
                  <a:off x="1229191" y="4910262"/>
                  <a:ext cx="664251" cy="553998"/>
                </a:xfrm>
                <a:prstGeom prst="rect">
                  <a:avLst/>
                </a:prstGeom>
                <a:blipFill>
                  <a:blip r:embed="rId11"/>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CD6F6CE-04C0-4FCE-A128-3BDF71E01999}"/>
                    </a:ext>
                  </a:extLst>
                </p:cNvPr>
                <p:cNvSpPr txBox="1"/>
                <p:nvPr/>
              </p:nvSpPr>
              <p:spPr>
                <a:xfrm>
                  <a:off x="1256829" y="5614639"/>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1</m:t>
                        </m:r>
                      </m:oMath>
                    </m:oMathPara>
                  </a14:m>
                  <a:endParaRPr lang="en-US" sz="3000" dirty="0">
                    <a:solidFill>
                      <a:schemeClr val="tx1"/>
                    </a:solidFill>
                  </a:endParaRPr>
                </a:p>
              </p:txBody>
            </p:sp>
          </mc:Choice>
          <mc:Fallback xmlns="">
            <p:sp>
              <p:nvSpPr>
                <p:cNvPr id="40" name="TextBox 39">
                  <a:extLst>
                    <a:ext uri="{FF2B5EF4-FFF2-40B4-BE49-F238E27FC236}">
                      <a16:creationId xmlns:a16="http://schemas.microsoft.com/office/drawing/2014/main" id="{2CD6F6CE-04C0-4FCE-A128-3BDF71E01999}"/>
                    </a:ext>
                  </a:extLst>
                </p:cNvPr>
                <p:cNvSpPr txBox="1">
                  <a:spLocks noRot="1" noChangeAspect="1" noMove="1" noResize="1" noEditPoints="1" noAdjustHandles="1" noChangeArrowheads="1" noChangeShapeType="1" noTextEdit="1"/>
                </p:cNvSpPr>
                <p:nvPr/>
              </p:nvSpPr>
              <p:spPr>
                <a:xfrm>
                  <a:off x="1256829" y="5614639"/>
                  <a:ext cx="664251" cy="553998"/>
                </a:xfrm>
                <a:prstGeom prst="rect">
                  <a:avLst/>
                </a:prstGeom>
                <a:blipFill>
                  <a:blip r:embed="rId12"/>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A7BBCEA-58D7-4383-AE0F-09BEFC673EB8}"/>
                    </a:ext>
                  </a:extLst>
                </p:cNvPr>
                <p:cNvSpPr txBox="1"/>
                <p:nvPr/>
              </p:nvSpPr>
              <p:spPr>
                <a:xfrm>
                  <a:off x="2259455" y="2792515"/>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1</m:t>
                        </m:r>
                      </m:oMath>
                    </m:oMathPara>
                  </a14:m>
                  <a:endParaRPr lang="en-US" sz="3000" dirty="0">
                    <a:solidFill>
                      <a:schemeClr val="tx1"/>
                    </a:solidFill>
                  </a:endParaRPr>
                </a:p>
              </p:txBody>
            </p:sp>
          </mc:Choice>
          <mc:Fallback xmlns="">
            <p:sp>
              <p:nvSpPr>
                <p:cNvPr id="42" name="TextBox 41">
                  <a:extLst>
                    <a:ext uri="{FF2B5EF4-FFF2-40B4-BE49-F238E27FC236}">
                      <a16:creationId xmlns:a16="http://schemas.microsoft.com/office/drawing/2014/main" id="{2A7BBCEA-58D7-4383-AE0F-09BEFC673EB8}"/>
                    </a:ext>
                  </a:extLst>
                </p:cNvPr>
                <p:cNvSpPr txBox="1">
                  <a:spLocks noRot="1" noChangeAspect="1" noMove="1" noResize="1" noEditPoints="1" noAdjustHandles="1" noChangeArrowheads="1" noChangeShapeType="1" noTextEdit="1"/>
                </p:cNvSpPr>
                <p:nvPr/>
              </p:nvSpPr>
              <p:spPr>
                <a:xfrm>
                  <a:off x="2259455" y="2792515"/>
                  <a:ext cx="664251" cy="553998"/>
                </a:xfrm>
                <a:prstGeom prst="rect">
                  <a:avLst/>
                </a:prstGeom>
                <a:blipFill>
                  <a:blip r:embed="rId13"/>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B74354E-D1FC-4436-9A7A-CA6F93EDC2A5}"/>
                    </a:ext>
                  </a:extLst>
                </p:cNvPr>
                <p:cNvSpPr txBox="1"/>
                <p:nvPr/>
              </p:nvSpPr>
              <p:spPr>
                <a:xfrm>
                  <a:off x="2259455" y="3473816"/>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3" name="TextBox 42">
                  <a:extLst>
                    <a:ext uri="{FF2B5EF4-FFF2-40B4-BE49-F238E27FC236}">
                      <a16:creationId xmlns:a16="http://schemas.microsoft.com/office/drawing/2014/main" id="{8B74354E-D1FC-4436-9A7A-CA6F93EDC2A5}"/>
                    </a:ext>
                  </a:extLst>
                </p:cNvPr>
                <p:cNvSpPr txBox="1">
                  <a:spLocks noRot="1" noChangeAspect="1" noMove="1" noResize="1" noEditPoints="1" noAdjustHandles="1" noChangeArrowheads="1" noChangeShapeType="1" noTextEdit="1"/>
                </p:cNvSpPr>
                <p:nvPr/>
              </p:nvSpPr>
              <p:spPr>
                <a:xfrm>
                  <a:off x="2259455" y="3473816"/>
                  <a:ext cx="664251" cy="553998"/>
                </a:xfrm>
                <a:prstGeom prst="rect">
                  <a:avLst/>
                </a:prstGeom>
                <a:blipFill>
                  <a:blip r:embed="rId1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7C2D1B2-2456-41ED-94F1-0F8C055F106D}"/>
                    </a:ext>
                  </a:extLst>
                </p:cNvPr>
                <p:cNvSpPr txBox="1"/>
                <p:nvPr/>
              </p:nvSpPr>
              <p:spPr>
                <a:xfrm>
                  <a:off x="2259455" y="4221981"/>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4" name="TextBox 43">
                  <a:extLst>
                    <a:ext uri="{FF2B5EF4-FFF2-40B4-BE49-F238E27FC236}">
                      <a16:creationId xmlns:a16="http://schemas.microsoft.com/office/drawing/2014/main" id="{A7C2D1B2-2456-41ED-94F1-0F8C055F106D}"/>
                    </a:ext>
                  </a:extLst>
                </p:cNvPr>
                <p:cNvSpPr txBox="1">
                  <a:spLocks noRot="1" noChangeAspect="1" noMove="1" noResize="1" noEditPoints="1" noAdjustHandles="1" noChangeArrowheads="1" noChangeShapeType="1" noTextEdit="1"/>
                </p:cNvSpPr>
                <p:nvPr/>
              </p:nvSpPr>
              <p:spPr>
                <a:xfrm>
                  <a:off x="2259455" y="4221981"/>
                  <a:ext cx="664251" cy="553998"/>
                </a:xfrm>
                <a:prstGeom prst="rect">
                  <a:avLst/>
                </a:prstGeom>
                <a:blipFill>
                  <a:blip r:embed="rId15"/>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EDA23A3-2741-40AF-B450-1E5E7461AA49}"/>
                    </a:ext>
                  </a:extLst>
                </p:cNvPr>
                <p:cNvSpPr txBox="1"/>
                <p:nvPr/>
              </p:nvSpPr>
              <p:spPr>
                <a:xfrm>
                  <a:off x="2259455" y="4916467"/>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5" name="TextBox 44">
                  <a:extLst>
                    <a:ext uri="{FF2B5EF4-FFF2-40B4-BE49-F238E27FC236}">
                      <a16:creationId xmlns:a16="http://schemas.microsoft.com/office/drawing/2014/main" id="{6EDA23A3-2741-40AF-B450-1E5E7461AA49}"/>
                    </a:ext>
                  </a:extLst>
                </p:cNvPr>
                <p:cNvSpPr txBox="1">
                  <a:spLocks noRot="1" noChangeAspect="1" noMove="1" noResize="1" noEditPoints="1" noAdjustHandles="1" noChangeArrowheads="1" noChangeShapeType="1" noTextEdit="1"/>
                </p:cNvSpPr>
                <p:nvPr/>
              </p:nvSpPr>
              <p:spPr>
                <a:xfrm>
                  <a:off x="2259455" y="4916467"/>
                  <a:ext cx="664251" cy="553998"/>
                </a:xfrm>
                <a:prstGeom prst="rect">
                  <a:avLst/>
                </a:prstGeom>
                <a:blipFill>
                  <a:blip r:embed="rId1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A9A6447-A771-478A-A9DF-8148A8063A34}"/>
                    </a:ext>
                  </a:extLst>
                </p:cNvPr>
                <p:cNvSpPr txBox="1"/>
                <p:nvPr/>
              </p:nvSpPr>
              <p:spPr>
                <a:xfrm>
                  <a:off x="2259454" y="5648406"/>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1</m:t>
                        </m:r>
                      </m:oMath>
                    </m:oMathPara>
                  </a14:m>
                  <a:endParaRPr lang="en-US" sz="3000" dirty="0">
                    <a:solidFill>
                      <a:schemeClr val="tx1"/>
                    </a:solidFill>
                  </a:endParaRPr>
                </a:p>
              </p:txBody>
            </p:sp>
          </mc:Choice>
          <mc:Fallback xmlns="">
            <p:sp>
              <p:nvSpPr>
                <p:cNvPr id="46" name="TextBox 45">
                  <a:extLst>
                    <a:ext uri="{FF2B5EF4-FFF2-40B4-BE49-F238E27FC236}">
                      <a16:creationId xmlns:a16="http://schemas.microsoft.com/office/drawing/2014/main" id="{0A9A6447-A771-478A-A9DF-8148A8063A34}"/>
                    </a:ext>
                  </a:extLst>
                </p:cNvPr>
                <p:cNvSpPr txBox="1">
                  <a:spLocks noRot="1" noChangeAspect="1" noMove="1" noResize="1" noEditPoints="1" noAdjustHandles="1" noChangeArrowheads="1" noChangeShapeType="1" noTextEdit="1"/>
                </p:cNvSpPr>
                <p:nvPr/>
              </p:nvSpPr>
              <p:spPr>
                <a:xfrm>
                  <a:off x="2259454" y="5648406"/>
                  <a:ext cx="664251" cy="553998"/>
                </a:xfrm>
                <a:prstGeom prst="rect">
                  <a:avLst/>
                </a:prstGeom>
                <a:blipFill>
                  <a:blip r:embed="rId17"/>
                  <a:stretch>
                    <a:fillRect b="-41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BD31E4E-5FAF-44FC-9E20-F2307DAD0F5A}"/>
                  </a:ext>
                </a:extLst>
              </p:cNvPr>
              <p:cNvSpPr txBox="1"/>
              <p:nvPr/>
            </p:nvSpPr>
            <p:spPr>
              <a:xfrm>
                <a:off x="1085803" y="5513979"/>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7" name="TextBox 46">
                <a:extLst>
                  <a:ext uri="{FF2B5EF4-FFF2-40B4-BE49-F238E27FC236}">
                    <a16:creationId xmlns:a16="http://schemas.microsoft.com/office/drawing/2014/main" id="{ABD31E4E-5FAF-44FC-9E20-F2307DAD0F5A}"/>
                  </a:ext>
                </a:extLst>
              </p:cNvPr>
              <p:cNvSpPr txBox="1">
                <a:spLocks noRot="1" noChangeAspect="1" noMove="1" noResize="1" noEditPoints="1" noAdjustHandles="1" noChangeArrowheads="1" noChangeShapeType="1" noTextEdit="1"/>
              </p:cNvSpPr>
              <p:nvPr/>
            </p:nvSpPr>
            <p:spPr>
              <a:xfrm>
                <a:off x="1085803" y="5513979"/>
                <a:ext cx="664251" cy="553998"/>
              </a:xfrm>
              <a:prstGeom prst="rect">
                <a:avLst/>
              </a:prstGeom>
              <a:blipFill>
                <a:blip r:embed="rId18"/>
                <a:stretch>
                  <a:fillRect/>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94117E60-7204-46A0-8B92-4A8027712715}"/>
              </a:ext>
            </a:extLst>
          </p:cNvPr>
          <p:cNvGrpSpPr/>
          <p:nvPr/>
        </p:nvGrpSpPr>
        <p:grpSpPr>
          <a:xfrm>
            <a:off x="6187837" y="3151755"/>
            <a:ext cx="5999192" cy="1821439"/>
            <a:chOff x="6348395" y="2915323"/>
            <a:chExt cx="5999192" cy="1821439"/>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CC76501-A0FF-429E-A8C9-AE790FF9E855}"/>
                    </a:ext>
                  </a:extLst>
                </p:cNvPr>
                <p:cNvSpPr txBox="1"/>
                <p:nvPr/>
              </p:nvSpPr>
              <p:spPr>
                <a:xfrm>
                  <a:off x="6433929" y="2915323"/>
                  <a:ext cx="5582032" cy="4770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0.125    </m:t>
                        </m:r>
                        <m:r>
                          <a:rPr lang="en-US" sz="25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×2=0.25     </m:t>
                        </m:r>
                        <m:r>
                          <a:rPr lang="en-US" sz="2500" b="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25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0</m:t>
                        </m:r>
                      </m:oMath>
                    </m:oMathPara>
                  </a14:m>
                  <a:endParaRPr lang="en-US" sz="2500" dirty="0">
                    <a:solidFill>
                      <a:srgbClr val="0070C0"/>
                    </a:solidFill>
                  </a:endParaRPr>
                </a:p>
              </p:txBody>
            </p:sp>
          </mc:Choice>
          <mc:Fallback xmlns="">
            <p:sp>
              <p:nvSpPr>
                <p:cNvPr id="48" name="TextBox 47">
                  <a:extLst>
                    <a:ext uri="{FF2B5EF4-FFF2-40B4-BE49-F238E27FC236}">
                      <a16:creationId xmlns:a16="http://schemas.microsoft.com/office/drawing/2014/main" id="{7CC76501-A0FF-429E-A8C9-AE790FF9E855}"/>
                    </a:ext>
                  </a:extLst>
                </p:cNvPr>
                <p:cNvSpPr txBox="1">
                  <a:spLocks noRot="1" noChangeAspect="1" noMove="1" noResize="1" noEditPoints="1" noAdjustHandles="1" noChangeArrowheads="1" noChangeShapeType="1" noTextEdit="1"/>
                </p:cNvSpPr>
                <p:nvPr/>
              </p:nvSpPr>
              <p:spPr>
                <a:xfrm>
                  <a:off x="6433929" y="2915323"/>
                  <a:ext cx="5582032" cy="4770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14150EC-6643-4710-A254-2F9C6C0735E7}"/>
                    </a:ext>
                  </a:extLst>
                </p:cNvPr>
                <p:cNvSpPr txBox="1"/>
                <p:nvPr/>
              </p:nvSpPr>
              <p:spPr>
                <a:xfrm>
                  <a:off x="6348395" y="3441944"/>
                  <a:ext cx="5753100" cy="4770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0.25       </m:t>
                        </m:r>
                        <m:r>
                          <a:rPr lang="en-US" sz="25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×2=0. 5       </m:t>
                        </m:r>
                        <m:r>
                          <a:rPr lang="en-US" sz="2500" b="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25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0</m:t>
                        </m:r>
                      </m:oMath>
                    </m:oMathPara>
                  </a14:m>
                  <a:endParaRPr lang="en-US" sz="2500" dirty="0">
                    <a:solidFill>
                      <a:srgbClr val="0070C0"/>
                    </a:solidFill>
                  </a:endParaRPr>
                </a:p>
              </p:txBody>
            </p:sp>
          </mc:Choice>
          <mc:Fallback xmlns="">
            <p:sp>
              <p:nvSpPr>
                <p:cNvPr id="49" name="TextBox 48">
                  <a:extLst>
                    <a:ext uri="{FF2B5EF4-FFF2-40B4-BE49-F238E27FC236}">
                      <a16:creationId xmlns:a16="http://schemas.microsoft.com/office/drawing/2014/main" id="{F14150EC-6643-4710-A254-2F9C6C0735E7}"/>
                    </a:ext>
                  </a:extLst>
                </p:cNvPr>
                <p:cNvSpPr txBox="1">
                  <a:spLocks noRot="1" noChangeAspect="1" noMove="1" noResize="1" noEditPoints="1" noAdjustHandles="1" noChangeArrowheads="1" noChangeShapeType="1" noTextEdit="1"/>
                </p:cNvSpPr>
                <p:nvPr/>
              </p:nvSpPr>
              <p:spPr>
                <a:xfrm>
                  <a:off x="6348395" y="3441944"/>
                  <a:ext cx="5753100" cy="4770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FA7270E-C9A8-4F76-A228-00E0B0933D05}"/>
                    </a:ext>
                  </a:extLst>
                </p:cNvPr>
                <p:cNvSpPr txBox="1"/>
                <p:nvPr/>
              </p:nvSpPr>
              <p:spPr>
                <a:xfrm>
                  <a:off x="6433929" y="3886848"/>
                  <a:ext cx="5753100" cy="4770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0.5       </m:t>
                        </m:r>
                        <m:r>
                          <a:rPr lang="en-US" sz="25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×2=1           </m:t>
                        </m:r>
                        <m:r>
                          <a:rPr lang="en-US" sz="2500" b="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25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2500" b="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m:t>
                        </m:r>
                      </m:oMath>
                    </m:oMathPara>
                  </a14:m>
                  <a:endParaRPr lang="en-US" sz="2500" dirty="0">
                    <a:solidFill>
                      <a:srgbClr val="0070C0"/>
                    </a:solidFill>
                  </a:endParaRPr>
                </a:p>
              </p:txBody>
            </p:sp>
          </mc:Choice>
          <mc:Fallback xmlns="">
            <p:sp>
              <p:nvSpPr>
                <p:cNvPr id="51" name="TextBox 50">
                  <a:extLst>
                    <a:ext uri="{FF2B5EF4-FFF2-40B4-BE49-F238E27FC236}">
                      <a16:creationId xmlns:a16="http://schemas.microsoft.com/office/drawing/2014/main" id="{1FA7270E-C9A8-4F76-A228-00E0B0933D05}"/>
                    </a:ext>
                  </a:extLst>
                </p:cNvPr>
                <p:cNvSpPr txBox="1">
                  <a:spLocks noRot="1" noChangeAspect="1" noMove="1" noResize="1" noEditPoints="1" noAdjustHandles="1" noChangeArrowheads="1" noChangeShapeType="1" noTextEdit="1"/>
                </p:cNvSpPr>
                <p:nvPr/>
              </p:nvSpPr>
              <p:spPr>
                <a:xfrm>
                  <a:off x="6433929" y="3886848"/>
                  <a:ext cx="5753100" cy="4770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EF013DD-E888-4BCA-AAAF-5C5473F407B6}"/>
                    </a:ext>
                  </a:extLst>
                </p:cNvPr>
                <p:cNvSpPr txBox="1"/>
                <p:nvPr/>
              </p:nvSpPr>
              <p:spPr>
                <a:xfrm>
                  <a:off x="6594487" y="4259708"/>
                  <a:ext cx="5753100" cy="4770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0       </m:t>
                        </m:r>
                        <m:r>
                          <a:rPr lang="en-US" sz="25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oMath>
                    </m:oMathPara>
                  </a14:m>
                  <a:endParaRPr lang="en-US" sz="2500" dirty="0">
                    <a:solidFill>
                      <a:srgbClr val="0070C0"/>
                    </a:solidFill>
                  </a:endParaRPr>
                </a:p>
              </p:txBody>
            </p:sp>
          </mc:Choice>
          <mc:Fallback xmlns="">
            <p:sp>
              <p:nvSpPr>
                <p:cNvPr id="53" name="TextBox 52">
                  <a:extLst>
                    <a:ext uri="{FF2B5EF4-FFF2-40B4-BE49-F238E27FC236}">
                      <a16:creationId xmlns:a16="http://schemas.microsoft.com/office/drawing/2014/main" id="{8EF013DD-E888-4BCA-AAAF-5C5473F407B6}"/>
                    </a:ext>
                  </a:extLst>
                </p:cNvPr>
                <p:cNvSpPr txBox="1">
                  <a:spLocks noRot="1" noChangeAspect="1" noMove="1" noResize="1" noEditPoints="1" noAdjustHandles="1" noChangeArrowheads="1" noChangeShapeType="1" noTextEdit="1"/>
                </p:cNvSpPr>
                <p:nvPr/>
              </p:nvSpPr>
              <p:spPr>
                <a:xfrm>
                  <a:off x="6594487" y="4259708"/>
                  <a:ext cx="5753100" cy="477054"/>
                </a:xfrm>
                <a:prstGeom prst="rect">
                  <a:avLst/>
                </a:prstGeom>
                <a:blipFill>
                  <a:blip r:embed="rId22"/>
                  <a:stretch>
                    <a:fillRect/>
                  </a:stretch>
                </a:blipFill>
              </p:spPr>
              <p:txBody>
                <a:bodyPr/>
                <a:lstStyle/>
                <a:p>
                  <a:r>
                    <a:rPr lang="en-US">
                      <a:noFill/>
                    </a:rPr>
                    <a:t> </a:t>
                  </a:r>
                </a:p>
              </p:txBody>
            </p:sp>
          </mc:Fallback>
        </mc:AlternateContent>
      </p:grpSp>
      <p:cxnSp>
        <p:nvCxnSpPr>
          <p:cNvPr id="57" name="Straight Arrow Connector 56">
            <a:extLst>
              <a:ext uri="{FF2B5EF4-FFF2-40B4-BE49-F238E27FC236}">
                <a16:creationId xmlns:a16="http://schemas.microsoft.com/office/drawing/2014/main" id="{A207F993-D6C1-48E1-A2DD-C4C78EE4C87A}"/>
              </a:ext>
            </a:extLst>
          </p:cNvPr>
          <p:cNvCxnSpPr>
            <a:cxnSpLocks/>
          </p:cNvCxnSpPr>
          <p:nvPr/>
        </p:nvCxnSpPr>
        <p:spPr>
          <a:xfrm flipH="1">
            <a:off x="3214098" y="3151755"/>
            <a:ext cx="8762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D4F5C4A-2933-4DE9-BA43-37BDC2144E67}"/>
              </a:ext>
            </a:extLst>
          </p:cNvPr>
          <p:cNvCxnSpPr>
            <a:cxnSpLocks/>
          </p:cNvCxnSpPr>
          <p:nvPr/>
        </p:nvCxnSpPr>
        <p:spPr>
          <a:xfrm flipV="1">
            <a:off x="6096000" y="3114837"/>
            <a:ext cx="838605" cy="809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9EE44D-0925-4B22-A1E6-02E882AA02AF}"/>
              </a:ext>
            </a:extLst>
          </p:cNvPr>
          <p:cNvCxnSpPr>
            <a:cxnSpLocks/>
          </p:cNvCxnSpPr>
          <p:nvPr/>
        </p:nvCxnSpPr>
        <p:spPr>
          <a:xfrm>
            <a:off x="3261970" y="5445502"/>
            <a:ext cx="780556" cy="6308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BE9E116-0895-4A5A-9E22-1A2B765501DD}"/>
              </a:ext>
            </a:extLst>
          </p:cNvPr>
          <p:cNvCxnSpPr>
            <a:cxnSpLocks/>
          </p:cNvCxnSpPr>
          <p:nvPr/>
        </p:nvCxnSpPr>
        <p:spPr>
          <a:xfrm flipH="1">
            <a:off x="8051549" y="5346054"/>
            <a:ext cx="762731" cy="5114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10D52C2-88D7-4D7C-B549-8D8151F41276}"/>
                  </a:ext>
                </a:extLst>
              </p:cNvPr>
              <p:cNvSpPr txBox="1"/>
              <p:nvPr/>
            </p:nvSpPr>
            <p:spPr>
              <a:xfrm>
                <a:off x="4577185" y="5834978"/>
                <a:ext cx="2709472" cy="8617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5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10001.</m:t>
                      </m:r>
                      <m:r>
                        <a:rPr lang="en-US" sz="5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001</m:t>
                      </m:r>
                    </m:oMath>
                  </m:oMathPara>
                </a14:m>
                <a:endParaRPr lang="en-US" sz="5000" dirty="0"/>
              </a:p>
            </p:txBody>
          </p:sp>
        </mc:Choice>
        <mc:Fallback xmlns="">
          <p:sp>
            <p:nvSpPr>
              <p:cNvPr id="60" name="TextBox 59">
                <a:extLst>
                  <a:ext uri="{FF2B5EF4-FFF2-40B4-BE49-F238E27FC236}">
                    <a16:creationId xmlns:a16="http://schemas.microsoft.com/office/drawing/2014/main" id="{F10D52C2-88D7-4D7C-B549-8D8151F41276}"/>
                  </a:ext>
                </a:extLst>
              </p:cNvPr>
              <p:cNvSpPr txBox="1">
                <a:spLocks noRot="1" noChangeAspect="1" noMove="1" noResize="1" noEditPoints="1" noAdjustHandles="1" noChangeArrowheads="1" noChangeShapeType="1" noTextEdit="1"/>
              </p:cNvSpPr>
              <p:nvPr/>
            </p:nvSpPr>
            <p:spPr>
              <a:xfrm>
                <a:off x="4577185" y="5834978"/>
                <a:ext cx="2709472" cy="861774"/>
              </a:xfrm>
              <a:prstGeom prst="rect">
                <a:avLst/>
              </a:prstGeom>
              <a:blipFill>
                <a:blip r:embed="rId23"/>
                <a:stretch>
                  <a:fillRect r="-12162"/>
                </a:stretch>
              </a:blipFill>
            </p:spPr>
            <p:txBody>
              <a:bodyPr/>
              <a:lstStyle/>
              <a:p>
                <a:r>
                  <a:rPr lang="en-US">
                    <a:noFill/>
                  </a:rPr>
                  <a:t> </a:t>
                </a:r>
              </a:p>
            </p:txBody>
          </p:sp>
        </mc:Fallback>
      </mc:AlternateContent>
    </p:spTree>
    <p:extLst>
      <p:ext uri="{BB962C8B-B14F-4D97-AF65-F5344CB8AC3E}">
        <p14:creationId xmlns:p14="http://schemas.microsoft.com/office/powerpoint/2010/main" val="1803927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7B3F27A4-66B4-4D9B-B95E-127ADDA39A35}"/>
              </a:ext>
            </a:extLst>
          </p:cNvPr>
          <p:cNvSpPr>
            <a:spLocks noGrp="1"/>
          </p:cNvSpPr>
          <p:nvPr>
            <p:ph type="body" sz="quarter" idx="10"/>
          </p:nvPr>
        </p:nvSpPr>
        <p:spPr>
          <a:xfrm>
            <a:off x="625308" y="232109"/>
            <a:ext cx="11255375" cy="723900"/>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Single Precision</a:t>
            </a:r>
            <a:r>
              <a:rPr lang="en-US" sz="3800" dirty="0">
                <a:solidFill>
                  <a:srgbClr val="0070C0"/>
                </a:solidFill>
              </a:rPr>
              <a:t>)</a:t>
            </a:r>
            <a:endParaRPr lang="en-US" sz="3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7C4BEE-38D0-48BA-B29D-757DB1298341}"/>
                  </a:ext>
                </a:extLst>
              </p:cNvPr>
              <p:cNvSpPr txBox="1"/>
              <p:nvPr/>
            </p:nvSpPr>
            <p:spPr>
              <a:xfrm>
                <a:off x="625308" y="1829549"/>
                <a:ext cx="270947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17.</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125= </m:t>
                      </m:r>
                    </m:oMath>
                  </m:oMathPara>
                </a14:m>
                <a:endParaRPr lang="en-US" sz="4000" dirty="0"/>
              </a:p>
            </p:txBody>
          </p:sp>
        </mc:Choice>
        <mc:Fallback xmlns="">
          <p:sp>
            <p:nvSpPr>
              <p:cNvPr id="4" name="TextBox 3">
                <a:extLst>
                  <a:ext uri="{FF2B5EF4-FFF2-40B4-BE49-F238E27FC236}">
                    <a16:creationId xmlns:a16="http://schemas.microsoft.com/office/drawing/2014/main" id="{5B7C4BEE-38D0-48BA-B29D-757DB1298341}"/>
                  </a:ext>
                </a:extLst>
              </p:cNvPr>
              <p:cNvSpPr txBox="1">
                <a:spLocks noRot="1" noChangeAspect="1" noMove="1" noResize="1" noEditPoints="1" noAdjustHandles="1" noChangeArrowheads="1" noChangeShapeType="1" noTextEdit="1"/>
              </p:cNvSpPr>
              <p:nvPr/>
            </p:nvSpPr>
            <p:spPr>
              <a:xfrm>
                <a:off x="625308" y="1829549"/>
                <a:ext cx="2709472"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480593E-4F6F-4924-AD6C-07DF06B9B3DA}"/>
                  </a:ext>
                </a:extLst>
              </p:cNvPr>
              <p:cNvSpPr txBox="1"/>
              <p:nvPr/>
            </p:nvSpPr>
            <p:spPr>
              <a:xfrm>
                <a:off x="4733043" y="1675661"/>
                <a:ext cx="2709472" cy="8617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5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100</m:t>
                      </m:r>
                      <m:r>
                        <a:rPr lang="en-US" sz="5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01.</m:t>
                      </m:r>
                      <m:r>
                        <a:rPr lang="en-US" sz="5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001</m:t>
                      </m:r>
                    </m:oMath>
                  </m:oMathPara>
                </a14:m>
                <a:endParaRPr lang="en-US" sz="5000" dirty="0"/>
              </a:p>
            </p:txBody>
          </p:sp>
        </mc:Choice>
        <mc:Fallback>
          <p:sp>
            <p:nvSpPr>
              <p:cNvPr id="14" name="TextBox 13">
                <a:extLst>
                  <a:ext uri="{FF2B5EF4-FFF2-40B4-BE49-F238E27FC236}">
                    <a16:creationId xmlns:a16="http://schemas.microsoft.com/office/drawing/2014/main" id="{0480593E-4F6F-4924-AD6C-07DF06B9B3DA}"/>
                  </a:ext>
                </a:extLst>
              </p:cNvPr>
              <p:cNvSpPr txBox="1">
                <a:spLocks noRot="1" noChangeAspect="1" noMove="1" noResize="1" noEditPoints="1" noAdjustHandles="1" noChangeArrowheads="1" noChangeShapeType="1" noTextEdit="1"/>
              </p:cNvSpPr>
              <p:nvPr/>
            </p:nvSpPr>
            <p:spPr>
              <a:xfrm>
                <a:off x="4733043" y="1675661"/>
                <a:ext cx="2709472" cy="861774"/>
              </a:xfrm>
              <a:prstGeom prst="rect">
                <a:avLst/>
              </a:prstGeom>
              <a:blipFill>
                <a:blip r:embed="rId3"/>
                <a:stretch>
                  <a:fillRect r="-12135"/>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FA8FC0A8-DB7C-41F0-BA59-1BECAEB3778C}"/>
              </a:ext>
            </a:extLst>
          </p:cNvPr>
          <p:cNvGrpSpPr/>
          <p:nvPr/>
        </p:nvGrpSpPr>
        <p:grpSpPr>
          <a:xfrm>
            <a:off x="2619804" y="2426744"/>
            <a:ext cx="8946888" cy="1106904"/>
            <a:chOff x="2635089" y="2875548"/>
            <a:chExt cx="8946888" cy="1106904"/>
          </a:xfrm>
        </p:grpSpPr>
        <p:grpSp>
          <p:nvGrpSpPr>
            <p:cNvPr id="13" name="Group 12">
              <a:extLst>
                <a:ext uri="{FF2B5EF4-FFF2-40B4-BE49-F238E27FC236}">
                  <a16:creationId xmlns:a16="http://schemas.microsoft.com/office/drawing/2014/main" id="{B17CC9C7-E06B-46BF-90EF-5F86F52DD48C}"/>
                </a:ext>
              </a:extLst>
            </p:cNvPr>
            <p:cNvGrpSpPr/>
            <p:nvPr/>
          </p:nvGrpSpPr>
          <p:grpSpPr>
            <a:xfrm>
              <a:off x="2635089" y="2875548"/>
              <a:ext cx="6732718" cy="1106904"/>
              <a:chOff x="3838247" y="4732106"/>
              <a:chExt cx="6732718" cy="1106904"/>
            </a:xfrm>
          </p:grpSpPr>
          <p:sp>
            <p:nvSpPr>
              <p:cNvPr id="9" name="Rectangle: Rounded Corners 8">
                <a:extLst>
                  <a:ext uri="{FF2B5EF4-FFF2-40B4-BE49-F238E27FC236}">
                    <a16:creationId xmlns:a16="http://schemas.microsoft.com/office/drawing/2014/main" id="{8908FF72-07E1-4070-B8E5-2D97C0D35728}"/>
                  </a:ext>
                </a:extLst>
              </p:cNvPr>
              <p:cNvSpPr/>
              <p:nvPr/>
            </p:nvSpPr>
            <p:spPr>
              <a:xfrm>
                <a:off x="7340388" y="4732106"/>
                <a:ext cx="1305285" cy="1106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a:t>
                </a:r>
              </a:p>
            </p:txBody>
          </p:sp>
          <p:sp>
            <p:nvSpPr>
              <p:cNvPr id="5" name="Rectangle: Rounded Corners 4">
                <a:extLst>
                  <a:ext uri="{FF2B5EF4-FFF2-40B4-BE49-F238E27FC236}">
                    <a16:creationId xmlns:a16="http://schemas.microsoft.com/office/drawing/2014/main" id="{FADC1B35-AB66-4E85-A234-5EBDE66F99B9}"/>
                  </a:ext>
                </a:extLst>
              </p:cNvPr>
              <p:cNvSpPr/>
              <p:nvPr/>
            </p:nvSpPr>
            <p:spPr>
              <a:xfrm>
                <a:off x="3838247" y="5236325"/>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1</a:t>
                </a:r>
              </a:p>
            </p:txBody>
          </p:sp>
          <p:sp>
            <p:nvSpPr>
              <p:cNvPr id="6" name="Rectangle: Rounded Corners 5">
                <a:extLst>
                  <a:ext uri="{FF2B5EF4-FFF2-40B4-BE49-F238E27FC236}">
                    <a16:creationId xmlns:a16="http://schemas.microsoft.com/office/drawing/2014/main" id="{F116F99A-3383-4CE5-9E59-823D07B908AF}"/>
                  </a:ext>
                </a:extLst>
              </p:cNvPr>
              <p:cNvSpPr/>
              <p:nvPr/>
            </p:nvSpPr>
            <p:spPr>
              <a:xfrm>
                <a:off x="5394724"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0</a:t>
                </a:r>
              </a:p>
            </p:txBody>
          </p:sp>
          <p:sp>
            <p:nvSpPr>
              <p:cNvPr id="7" name="Rectangle: Rounded Corners 6">
                <a:extLst>
                  <a:ext uri="{FF2B5EF4-FFF2-40B4-BE49-F238E27FC236}">
                    <a16:creationId xmlns:a16="http://schemas.microsoft.com/office/drawing/2014/main" id="{F8EB45D3-AABD-4371-A326-764D1F9A1087}"/>
                  </a:ext>
                </a:extLst>
              </p:cNvPr>
              <p:cNvSpPr/>
              <p:nvPr/>
            </p:nvSpPr>
            <p:spPr>
              <a:xfrm>
                <a:off x="6134717"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0</a:t>
                </a:r>
              </a:p>
            </p:txBody>
          </p:sp>
          <p:sp>
            <p:nvSpPr>
              <p:cNvPr id="8" name="Rectangle: Rounded Corners 7">
                <a:extLst>
                  <a:ext uri="{FF2B5EF4-FFF2-40B4-BE49-F238E27FC236}">
                    <a16:creationId xmlns:a16="http://schemas.microsoft.com/office/drawing/2014/main" id="{EEC93478-1D47-41B7-ADFF-C2068ADBC173}"/>
                  </a:ext>
                </a:extLst>
              </p:cNvPr>
              <p:cNvSpPr/>
              <p:nvPr/>
            </p:nvSpPr>
            <p:spPr>
              <a:xfrm>
                <a:off x="6913857"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1</a:t>
                </a:r>
              </a:p>
            </p:txBody>
          </p:sp>
          <p:sp>
            <p:nvSpPr>
              <p:cNvPr id="10" name="Rectangle: Rounded Corners 9">
                <a:extLst>
                  <a:ext uri="{FF2B5EF4-FFF2-40B4-BE49-F238E27FC236}">
                    <a16:creationId xmlns:a16="http://schemas.microsoft.com/office/drawing/2014/main" id="{0BDC6655-C000-41E1-9F1B-1E5A1AAE6CE3}"/>
                  </a:ext>
                </a:extLst>
              </p:cNvPr>
              <p:cNvSpPr/>
              <p:nvPr/>
            </p:nvSpPr>
            <p:spPr>
              <a:xfrm>
                <a:off x="8397646"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11" name="Rectangle: Rounded Corners 10">
                <a:extLst>
                  <a:ext uri="{FF2B5EF4-FFF2-40B4-BE49-F238E27FC236}">
                    <a16:creationId xmlns:a16="http://schemas.microsoft.com/office/drawing/2014/main" id="{B4B75412-3041-4D1C-8756-90376EB7E42D}"/>
                  </a:ext>
                </a:extLst>
              </p:cNvPr>
              <p:cNvSpPr/>
              <p:nvPr/>
            </p:nvSpPr>
            <p:spPr>
              <a:xfrm>
                <a:off x="9147027"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12" name="Rectangle: Rounded Corners 11">
                <a:extLst>
                  <a:ext uri="{FF2B5EF4-FFF2-40B4-BE49-F238E27FC236}">
                    <a16:creationId xmlns:a16="http://schemas.microsoft.com/office/drawing/2014/main" id="{C565138B-820C-4B49-BEEE-FF22C952E4E8}"/>
                  </a:ext>
                </a:extLst>
              </p:cNvPr>
              <p:cNvSpPr/>
              <p:nvPr/>
            </p:nvSpPr>
            <p:spPr>
              <a:xfrm>
                <a:off x="9896408"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1</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3ABD58-FF1B-4753-8A5C-3E26282F1239}"/>
                    </a:ext>
                  </a:extLst>
                </p:cNvPr>
                <p:cNvSpPr txBox="1"/>
                <p:nvPr/>
              </p:nvSpPr>
              <p:spPr>
                <a:xfrm>
                  <a:off x="10175429" y="2966789"/>
                  <a:ext cx="1406548"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6000" b="0" i="1" dirty="0" smtClean="0">
                                <a:latin typeface="Cambria Math" panose="02040503050406030204" pitchFamily="18" charset="0"/>
                              </a:rPr>
                            </m:ctrlPr>
                          </m:sSupPr>
                          <m:e>
                            <m:r>
                              <a:rPr lang="en-US" sz="6000" b="0" i="1" dirty="0" smtClean="0">
                                <a:latin typeface="Cambria Math" panose="02040503050406030204" pitchFamily="18" charset="0"/>
                                <a:ea typeface="Cambria Math" panose="02040503050406030204" pitchFamily="18" charset="0"/>
                              </a:rPr>
                              <m:t>×</m:t>
                            </m:r>
                            <m:r>
                              <a:rPr lang="en-US" sz="6000" i="1" dirty="0" smtClean="0">
                                <a:latin typeface="Cambria Math" panose="02040503050406030204" pitchFamily="18" charset="0"/>
                              </a:rPr>
                              <m:t>2</m:t>
                            </m:r>
                          </m:e>
                          <m:sup>
                            <m:r>
                              <a:rPr lang="en-US" sz="6000" b="0" i="1" dirty="0" smtClean="0">
                                <a:solidFill>
                                  <a:schemeClr val="tx1"/>
                                </a:solidFill>
                                <a:latin typeface="Cambria Math" panose="02040503050406030204" pitchFamily="18" charset="0"/>
                              </a:rPr>
                              <m:t>0</m:t>
                            </m:r>
                          </m:sup>
                        </m:sSup>
                      </m:oMath>
                    </m:oMathPara>
                  </a14:m>
                  <a:endParaRPr lang="en-US" sz="6000" dirty="0"/>
                </a:p>
              </p:txBody>
            </p:sp>
          </mc:Choice>
          <mc:Fallback xmlns="">
            <p:sp>
              <p:nvSpPr>
                <p:cNvPr id="15" name="TextBox 14">
                  <a:extLst>
                    <a:ext uri="{FF2B5EF4-FFF2-40B4-BE49-F238E27FC236}">
                      <a16:creationId xmlns:a16="http://schemas.microsoft.com/office/drawing/2014/main" id="{A23ABD58-FF1B-4753-8A5C-3E26282F1239}"/>
                    </a:ext>
                  </a:extLst>
                </p:cNvPr>
                <p:cNvSpPr txBox="1">
                  <a:spLocks noRot="1" noChangeAspect="1" noMove="1" noResize="1" noEditPoints="1" noAdjustHandles="1" noChangeArrowheads="1" noChangeShapeType="1" noTextEdit="1"/>
                </p:cNvSpPr>
                <p:nvPr/>
              </p:nvSpPr>
              <p:spPr>
                <a:xfrm>
                  <a:off x="10175429" y="2966789"/>
                  <a:ext cx="1406548" cy="1015663"/>
                </a:xfrm>
                <a:prstGeom prst="rect">
                  <a:avLst/>
                </a:prstGeom>
                <a:blipFill>
                  <a:blip r:embed="rId4"/>
                  <a:stretch>
                    <a:fillRect r="-73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8C4ACF-EE1E-4FFC-8665-98A5DE2E5A4F}"/>
                  </a:ext>
                </a:extLst>
              </p:cNvPr>
              <p:cNvSpPr txBox="1"/>
              <p:nvPr/>
            </p:nvSpPr>
            <p:spPr>
              <a:xfrm>
                <a:off x="630287" y="3630130"/>
                <a:ext cx="2709472"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𝑠h𝑖𝑓𝑡</m:t>
                      </m:r>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 </m:t>
                      </m:r>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𝑡h𝑒</m:t>
                      </m:r>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 </m:t>
                      </m:r>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𝑑𝑒𝑐𝑖𝑚𝑎𝑙</m:t>
                      </m:r>
                    </m:oMath>
                  </m:oMathPara>
                </a14:m>
                <a:endParaRPr lang="en-US" sz="3000" dirty="0">
                  <a:solidFill>
                    <a:schemeClr val="tx1"/>
                  </a:solidFill>
                </a:endParaRPr>
              </a:p>
            </p:txBody>
          </p:sp>
        </mc:Choice>
        <mc:Fallback xmlns="">
          <p:sp>
            <p:nvSpPr>
              <p:cNvPr id="16" name="TextBox 15">
                <a:extLst>
                  <a:ext uri="{FF2B5EF4-FFF2-40B4-BE49-F238E27FC236}">
                    <a16:creationId xmlns:a16="http://schemas.microsoft.com/office/drawing/2014/main" id="{9B8C4ACF-EE1E-4FFC-8665-98A5DE2E5A4F}"/>
                  </a:ext>
                </a:extLst>
              </p:cNvPr>
              <p:cNvSpPr txBox="1">
                <a:spLocks noRot="1" noChangeAspect="1" noMove="1" noResize="1" noEditPoints="1" noAdjustHandles="1" noChangeArrowheads="1" noChangeShapeType="1" noTextEdit="1"/>
              </p:cNvSpPr>
              <p:nvPr/>
            </p:nvSpPr>
            <p:spPr>
              <a:xfrm>
                <a:off x="630287" y="3630130"/>
                <a:ext cx="2709472" cy="553998"/>
              </a:xfrm>
              <a:prstGeom prst="rect">
                <a:avLst/>
              </a:prstGeom>
              <a:blipFill>
                <a:blip r:embed="rId5"/>
                <a:stretch>
                  <a:fillRect r="-13933"/>
                </a:stretch>
              </a:blipFill>
            </p:spPr>
            <p:txBody>
              <a:bodyPr/>
              <a:lstStyle/>
              <a:p>
                <a:r>
                  <a:rPr lang="en-US">
                    <a:noFill/>
                  </a:rPr>
                  <a:t> </a:t>
                </a:r>
              </a:p>
            </p:txBody>
          </p:sp>
        </mc:Fallback>
      </mc:AlternateContent>
      <p:sp>
        <p:nvSpPr>
          <p:cNvPr id="30" name="Rectangle: Rounded Corners 29">
            <a:extLst>
              <a:ext uri="{FF2B5EF4-FFF2-40B4-BE49-F238E27FC236}">
                <a16:creationId xmlns:a16="http://schemas.microsoft.com/office/drawing/2014/main" id="{92EEE74C-46F2-4946-A9C1-8CEDAF1413AE}"/>
              </a:ext>
            </a:extLst>
          </p:cNvPr>
          <p:cNvSpPr/>
          <p:nvPr/>
        </p:nvSpPr>
        <p:spPr>
          <a:xfrm>
            <a:off x="3415175" y="2913142"/>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0</a:t>
            </a:r>
          </a:p>
        </p:txBody>
      </p:sp>
      <p:grpSp>
        <p:nvGrpSpPr>
          <p:cNvPr id="2" name="Group 1">
            <a:extLst>
              <a:ext uri="{FF2B5EF4-FFF2-40B4-BE49-F238E27FC236}">
                <a16:creationId xmlns:a16="http://schemas.microsoft.com/office/drawing/2014/main" id="{5AEA4044-7476-41A8-9E9F-95D1BEAD8AAD}"/>
              </a:ext>
            </a:extLst>
          </p:cNvPr>
          <p:cNvGrpSpPr/>
          <p:nvPr/>
        </p:nvGrpSpPr>
        <p:grpSpPr>
          <a:xfrm>
            <a:off x="2789097" y="3913749"/>
            <a:ext cx="8794487" cy="1106904"/>
            <a:chOff x="2789097" y="3913749"/>
            <a:chExt cx="8794487" cy="1106904"/>
          </a:xfrm>
        </p:grpSpPr>
        <p:grpSp>
          <p:nvGrpSpPr>
            <p:cNvPr id="18" name="Group 17">
              <a:extLst>
                <a:ext uri="{FF2B5EF4-FFF2-40B4-BE49-F238E27FC236}">
                  <a16:creationId xmlns:a16="http://schemas.microsoft.com/office/drawing/2014/main" id="{D8F79B31-8849-46D0-86EA-0A7E74A949AD}"/>
                </a:ext>
              </a:extLst>
            </p:cNvPr>
            <p:cNvGrpSpPr/>
            <p:nvPr/>
          </p:nvGrpSpPr>
          <p:grpSpPr>
            <a:xfrm>
              <a:off x="2789097" y="3913749"/>
              <a:ext cx="8794487" cy="1106904"/>
              <a:chOff x="2787490" y="2875548"/>
              <a:chExt cx="8794487" cy="1106904"/>
            </a:xfrm>
          </p:grpSpPr>
          <p:grpSp>
            <p:nvGrpSpPr>
              <p:cNvPr id="19" name="Group 18">
                <a:extLst>
                  <a:ext uri="{FF2B5EF4-FFF2-40B4-BE49-F238E27FC236}">
                    <a16:creationId xmlns:a16="http://schemas.microsoft.com/office/drawing/2014/main" id="{CD51C74B-4B9E-4DD9-A921-5F9020E6B682}"/>
                  </a:ext>
                </a:extLst>
              </p:cNvPr>
              <p:cNvGrpSpPr/>
              <p:nvPr/>
            </p:nvGrpSpPr>
            <p:grpSpPr>
              <a:xfrm>
                <a:off x="2787490" y="2875548"/>
                <a:ext cx="6580317" cy="1106904"/>
                <a:chOff x="3990648" y="4732106"/>
                <a:chExt cx="6580317" cy="1106904"/>
              </a:xfrm>
            </p:grpSpPr>
            <p:sp>
              <p:nvSpPr>
                <p:cNvPr id="21" name="Rectangle: Rounded Corners 20">
                  <a:extLst>
                    <a:ext uri="{FF2B5EF4-FFF2-40B4-BE49-F238E27FC236}">
                      <a16:creationId xmlns:a16="http://schemas.microsoft.com/office/drawing/2014/main" id="{836022CF-D37E-4610-B837-F02FB45E9FBA}"/>
                    </a:ext>
                  </a:extLst>
                </p:cNvPr>
                <p:cNvSpPr/>
                <p:nvPr/>
              </p:nvSpPr>
              <p:spPr>
                <a:xfrm>
                  <a:off x="6554707" y="4732106"/>
                  <a:ext cx="1305285" cy="1106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a:t>
                  </a:r>
                </a:p>
              </p:txBody>
            </p:sp>
            <p:sp>
              <p:nvSpPr>
                <p:cNvPr id="22" name="Rectangle: Rounded Corners 21">
                  <a:extLst>
                    <a:ext uri="{FF2B5EF4-FFF2-40B4-BE49-F238E27FC236}">
                      <a16:creationId xmlns:a16="http://schemas.microsoft.com/office/drawing/2014/main" id="{8C5C37C1-17AA-4D9A-BA90-040F6BB7C865}"/>
                    </a:ext>
                  </a:extLst>
                </p:cNvPr>
                <p:cNvSpPr/>
                <p:nvPr/>
              </p:nvSpPr>
              <p:spPr>
                <a:xfrm>
                  <a:off x="3990648"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1</a:t>
                  </a:r>
                </a:p>
              </p:txBody>
            </p:sp>
            <p:sp>
              <p:nvSpPr>
                <p:cNvPr id="23" name="Rectangle: Rounded Corners 22">
                  <a:extLst>
                    <a:ext uri="{FF2B5EF4-FFF2-40B4-BE49-F238E27FC236}">
                      <a16:creationId xmlns:a16="http://schemas.microsoft.com/office/drawing/2014/main" id="{8432065D-2105-4B3B-A4C7-561F4B2649DF}"/>
                    </a:ext>
                  </a:extLst>
                </p:cNvPr>
                <p:cNvSpPr/>
                <p:nvPr/>
              </p:nvSpPr>
              <p:spPr>
                <a:xfrm>
                  <a:off x="4734444"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0</a:t>
                  </a:r>
                </a:p>
              </p:txBody>
            </p:sp>
            <p:sp>
              <p:nvSpPr>
                <p:cNvPr id="24" name="Rectangle: Rounded Corners 23">
                  <a:extLst>
                    <a:ext uri="{FF2B5EF4-FFF2-40B4-BE49-F238E27FC236}">
                      <a16:creationId xmlns:a16="http://schemas.microsoft.com/office/drawing/2014/main" id="{9CDAE72C-BD80-4B83-8219-B3945678A410}"/>
                    </a:ext>
                  </a:extLst>
                </p:cNvPr>
                <p:cNvSpPr/>
                <p:nvPr/>
              </p:nvSpPr>
              <p:spPr>
                <a:xfrm>
                  <a:off x="5474437"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0</a:t>
                  </a:r>
                </a:p>
              </p:txBody>
            </p:sp>
            <p:sp>
              <p:nvSpPr>
                <p:cNvPr id="26" name="Rectangle: Rounded Corners 25">
                  <a:extLst>
                    <a:ext uri="{FF2B5EF4-FFF2-40B4-BE49-F238E27FC236}">
                      <a16:creationId xmlns:a16="http://schemas.microsoft.com/office/drawing/2014/main" id="{845F1288-388E-4A7E-B770-067ADD2C6800}"/>
                    </a:ext>
                  </a:extLst>
                </p:cNvPr>
                <p:cNvSpPr/>
                <p:nvPr/>
              </p:nvSpPr>
              <p:spPr>
                <a:xfrm>
                  <a:off x="8397646"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27" name="Rectangle: Rounded Corners 26">
                  <a:extLst>
                    <a:ext uri="{FF2B5EF4-FFF2-40B4-BE49-F238E27FC236}">
                      <a16:creationId xmlns:a16="http://schemas.microsoft.com/office/drawing/2014/main" id="{F5518A20-027E-40A4-867E-30EEDAA57C55}"/>
                    </a:ext>
                  </a:extLst>
                </p:cNvPr>
                <p:cNvSpPr/>
                <p:nvPr/>
              </p:nvSpPr>
              <p:spPr>
                <a:xfrm>
                  <a:off x="9147027"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28" name="Rectangle: Rounded Corners 27">
                  <a:extLst>
                    <a:ext uri="{FF2B5EF4-FFF2-40B4-BE49-F238E27FC236}">
                      <a16:creationId xmlns:a16="http://schemas.microsoft.com/office/drawing/2014/main" id="{FEA3098B-6749-4110-B061-705EFC34AA8B}"/>
                    </a:ext>
                  </a:extLst>
                </p:cNvPr>
                <p:cNvSpPr/>
                <p:nvPr/>
              </p:nvSpPr>
              <p:spPr>
                <a:xfrm>
                  <a:off x="9896408"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1</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5C7247-453F-4464-9C17-9F0ADFE09CDE}"/>
                      </a:ext>
                    </a:extLst>
                  </p:cNvPr>
                  <p:cNvSpPr txBox="1"/>
                  <p:nvPr/>
                </p:nvSpPr>
                <p:spPr>
                  <a:xfrm>
                    <a:off x="10175429" y="2966789"/>
                    <a:ext cx="1406548"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6000" b="0" i="1" dirty="0" smtClean="0">
                                  <a:latin typeface="Cambria Math" panose="02040503050406030204" pitchFamily="18" charset="0"/>
                                </a:rPr>
                              </m:ctrlPr>
                            </m:sSupPr>
                            <m:e>
                              <m:r>
                                <a:rPr lang="en-US" sz="6000" b="0" i="1" dirty="0" smtClean="0">
                                  <a:latin typeface="Cambria Math" panose="02040503050406030204" pitchFamily="18" charset="0"/>
                                  <a:ea typeface="Cambria Math" panose="02040503050406030204" pitchFamily="18" charset="0"/>
                                </a:rPr>
                                <m:t>×</m:t>
                              </m:r>
                              <m:r>
                                <a:rPr lang="en-US" sz="6000" i="1" dirty="0" smtClean="0">
                                  <a:latin typeface="Cambria Math" panose="02040503050406030204" pitchFamily="18" charset="0"/>
                                </a:rPr>
                                <m:t>2</m:t>
                              </m:r>
                            </m:e>
                            <m:sup>
                              <m:r>
                                <a:rPr lang="en-US" sz="6000" b="0" i="1" dirty="0" smtClean="0">
                                  <a:latin typeface="Cambria Math" panose="02040503050406030204" pitchFamily="18" charset="0"/>
                                </a:rPr>
                                <m:t>1</m:t>
                              </m:r>
                            </m:sup>
                          </m:sSup>
                        </m:oMath>
                      </m:oMathPara>
                    </a14:m>
                    <a:endParaRPr lang="en-US" sz="6000" dirty="0"/>
                  </a:p>
                </p:txBody>
              </p:sp>
            </mc:Choice>
            <mc:Fallback xmlns="">
              <p:sp>
                <p:nvSpPr>
                  <p:cNvPr id="20" name="TextBox 19">
                    <a:extLst>
                      <a:ext uri="{FF2B5EF4-FFF2-40B4-BE49-F238E27FC236}">
                        <a16:creationId xmlns:a16="http://schemas.microsoft.com/office/drawing/2014/main" id="{295C7247-453F-4464-9C17-9F0ADFE09CDE}"/>
                      </a:ext>
                    </a:extLst>
                  </p:cNvPr>
                  <p:cNvSpPr txBox="1">
                    <a:spLocks noRot="1" noChangeAspect="1" noMove="1" noResize="1" noEditPoints="1" noAdjustHandles="1" noChangeArrowheads="1" noChangeShapeType="1" noTextEdit="1"/>
                  </p:cNvSpPr>
                  <p:nvPr/>
                </p:nvSpPr>
                <p:spPr>
                  <a:xfrm>
                    <a:off x="10175429" y="2966789"/>
                    <a:ext cx="1406548" cy="1015663"/>
                  </a:xfrm>
                  <a:prstGeom prst="rect">
                    <a:avLst/>
                  </a:prstGeom>
                  <a:blipFill>
                    <a:blip r:embed="rId6"/>
                    <a:stretch>
                      <a:fillRect r="-6061"/>
                    </a:stretch>
                  </a:blipFill>
                </p:spPr>
                <p:txBody>
                  <a:bodyPr/>
                  <a:lstStyle/>
                  <a:p>
                    <a:r>
                      <a:rPr lang="en-US">
                        <a:noFill/>
                      </a:rPr>
                      <a:t> </a:t>
                    </a:r>
                  </a:p>
                </p:txBody>
              </p:sp>
            </mc:Fallback>
          </mc:AlternateContent>
        </p:grpSp>
        <p:sp>
          <p:nvSpPr>
            <p:cNvPr id="29" name="Rectangle: Rounded Corners 28">
              <a:extLst>
                <a:ext uri="{FF2B5EF4-FFF2-40B4-BE49-F238E27FC236}">
                  <a16:creationId xmlns:a16="http://schemas.microsoft.com/office/drawing/2014/main" id="{6B428728-BA42-4E81-9D4F-0FB481F607C6}"/>
                </a:ext>
              </a:extLst>
            </p:cNvPr>
            <p:cNvSpPr/>
            <p:nvPr/>
          </p:nvSpPr>
          <p:spPr>
            <a:xfrm>
              <a:off x="6353094" y="4403782"/>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1</a:t>
              </a:r>
            </a:p>
          </p:txBody>
        </p:sp>
        <p:sp>
          <p:nvSpPr>
            <p:cNvPr id="31" name="Rectangle: Rounded Corners 30">
              <a:extLst>
                <a:ext uri="{FF2B5EF4-FFF2-40B4-BE49-F238E27FC236}">
                  <a16:creationId xmlns:a16="http://schemas.microsoft.com/office/drawing/2014/main" id="{BF270D33-5295-4BD4-BF20-795353E8FDA8}"/>
                </a:ext>
              </a:extLst>
            </p:cNvPr>
            <p:cNvSpPr/>
            <p:nvPr/>
          </p:nvSpPr>
          <p:spPr>
            <a:xfrm>
              <a:off x="4978466" y="4403782"/>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0</a:t>
              </a:r>
            </a:p>
          </p:txBody>
        </p:sp>
      </p:grpSp>
      <p:grpSp>
        <p:nvGrpSpPr>
          <p:cNvPr id="45" name="Group 44">
            <a:extLst>
              <a:ext uri="{FF2B5EF4-FFF2-40B4-BE49-F238E27FC236}">
                <a16:creationId xmlns:a16="http://schemas.microsoft.com/office/drawing/2014/main" id="{DF7E0255-E5B4-446E-BF6C-386B41D788BA}"/>
              </a:ext>
            </a:extLst>
          </p:cNvPr>
          <p:cNvGrpSpPr/>
          <p:nvPr/>
        </p:nvGrpSpPr>
        <p:grpSpPr>
          <a:xfrm>
            <a:off x="2965262" y="5408487"/>
            <a:ext cx="8794487" cy="1148446"/>
            <a:chOff x="2965262" y="5408487"/>
            <a:chExt cx="8794487" cy="1148446"/>
          </a:xfrm>
        </p:grpSpPr>
        <p:grpSp>
          <p:nvGrpSpPr>
            <p:cNvPr id="32" name="Group 31">
              <a:extLst>
                <a:ext uri="{FF2B5EF4-FFF2-40B4-BE49-F238E27FC236}">
                  <a16:creationId xmlns:a16="http://schemas.microsoft.com/office/drawing/2014/main" id="{73B0078B-4CA0-413B-89AA-303D268563CD}"/>
                </a:ext>
              </a:extLst>
            </p:cNvPr>
            <p:cNvGrpSpPr/>
            <p:nvPr/>
          </p:nvGrpSpPr>
          <p:grpSpPr>
            <a:xfrm>
              <a:off x="2965262" y="5408487"/>
              <a:ext cx="8794487" cy="1148446"/>
              <a:chOff x="2787490" y="2834006"/>
              <a:chExt cx="8794487" cy="1148446"/>
            </a:xfrm>
          </p:grpSpPr>
          <p:grpSp>
            <p:nvGrpSpPr>
              <p:cNvPr id="33" name="Group 32">
                <a:extLst>
                  <a:ext uri="{FF2B5EF4-FFF2-40B4-BE49-F238E27FC236}">
                    <a16:creationId xmlns:a16="http://schemas.microsoft.com/office/drawing/2014/main" id="{B50873FE-597F-43BB-BC78-9874CA7AA2B2}"/>
                  </a:ext>
                </a:extLst>
              </p:cNvPr>
              <p:cNvGrpSpPr/>
              <p:nvPr/>
            </p:nvGrpSpPr>
            <p:grpSpPr>
              <a:xfrm>
                <a:off x="2787490" y="2834006"/>
                <a:ext cx="6580317" cy="1106904"/>
                <a:chOff x="3990648" y="4690564"/>
                <a:chExt cx="6580317" cy="1106904"/>
              </a:xfrm>
            </p:grpSpPr>
            <p:sp>
              <p:nvSpPr>
                <p:cNvPr id="35" name="Rectangle: Rounded Corners 34">
                  <a:extLst>
                    <a:ext uri="{FF2B5EF4-FFF2-40B4-BE49-F238E27FC236}">
                      <a16:creationId xmlns:a16="http://schemas.microsoft.com/office/drawing/2014/main" id="{159620E7-6447-42DC-89C4-484598AE3DC5}"/>
                    </a:ext>
                  </a:extLst>
                </p:cNvPr>
                <p:cNvSpPr/>
                <p:nvPr/>
              </p:nvSpPr>
              <p:spPr>
                <a:xfrm>
                  <a:off x="4426671" y="4690564"/>
                  <a:ext cx="1305285" cy="1106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a:t>
                  </a:r>
                </a:p>
              </p:txBody>
            </p:sp>
            <p:sp>
              <p:nvSpPr>
                <p:cNvPr id="36" name="Rectangle: Rounded Corners 35">
                  <a:extLst>
                    <a:ext uri="{FF2B5EF4-FFF2-40B4-BE49-F238E27FC236}">
                      <a16:creationId xmlns:a16="http://schemas.microsoft.com/office/drawing/2014/main" id="{3A199002-91E9-4CE4-8E8E-DC765319CF77}"/>
                    </a:ext>
                  </a:extLst>
                </p:cNvPr>
                <p:cNvSpPr/>
                <p:nvPr/>
              </p:nvSpPr>
              <p:spPr>
                <a:xfrm>
                  <a:off x="3990648"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1</a:t>
                  </a:r>
                </a:p>
              </p:txBody>
            </p:sp>
            <p:sp>
              <p:nvSpPr>
                <p:cNvPr id="37" name="Rectangle: Rounded Corners 36">
                  <a:extLst>
                    <a:ext uri="{FF2B5EF4-FFF2-40B4-BE49-F238E27FC236}">
                      <a16:creationId xmlns:a16="http://schemas.microsoft.com/office/drawing/2014/main" id="{4B699BFB-0D59-4D9F-99EA-65105F1539C3}"/>
                    </a:ext>
                  </a:extLst>
                </p:cNvPr>
                <p:cNvSpPr/>
                <p:nvPr/>
              </p:nvSpPr>
              <p:spPr>
                <a:xfrm>
                  <a:off x="5424301" y="5238680"/>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39" name="Rectangle: Rounded Corners 38">
                  <a:extLst>
                    <a:ext uri="{FF2B5EF4-FFF2-40B4-BE49-F238E27FC236}">
                      <a16:creationId xmlns:a16="http://schemas.microsoft.com/office/drawing/2014/main" id="{5073EC10-66BB-4E46-8B9F-054573E2008D}"/>
                    </a:ext>
                  </a:extLst>
                </p:cNvPr>
                <p:cNvSpPr/>
                <p:nvPr/>
              </p:nvSpPr>
              <p:spPr>
                <a:xfrm>
                  <a:off x="8397646"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40" name="Rectangle: Rounded Corners 39">
                  <a:extLst>
                    <a:ext uri="{FF2B5EF4-FFF2-40B4-BE49-F238E27FC236}">
                      <a16:creationId xmlns:a16="http://schemas.microsoft.com/office/drawing/2014/main" id="{868D6C8A-5806-4F8F-ADE9-12F7E27E54C6}"/>
                    </a:ext>
                  </a:extLst>
                </p:cNvPr>
                <p:cNvSpPr/>
                <p:nvPr/>
              </p:nvSpPr>
              <p:spPr>
                <a:xfrm>
                  <a:off x="9147027"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41" name="Rectangle: Rounded Corners 40">
                  <a:extLst>
                    <a:ext uri="{FF2B5EF4-FFF2-40B4-BE49-F238E27FC236}">
                      <a16:creationId xmlns:a16="http://schemas.microsoft.com/office/drawing/2014/main" id="{F7CBCDE9-986A-49D1-A0FC-003408FBEEA9}"/>
                    </a:ext>
                  </a:extLst>
                </p:cNvPr>
                <p:cNvSpPr/>
                <p:nvPr/>
              </p:nvSpPr>
              <p:spPr>
                <a:xfrm>
                  <a:off x="9896408"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1</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9EDF306-B47C-46F7-8627-9FE53EF904C8}"/>
                      </a:ext>
                    </a:extLst>
                  </p:cNvPr>
                  <p:cNvSpPr txBox="1"/>
                  <p:nvPr/>
                </p:nvSpPr>
                <p:spPr>
                  <a:xfrm>
                    <a:off x="10175429" y="2966789"/>
                    <a:ext cx="1406548"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6000" b="0" i="1" dirty="0" smtClean="0">
                                  <a:latin typeface="Cambria Math" panose="02040503050406030204" pitchFamily="18" charset="0"/>
                                </a:rPr>
                              </m:ctrlPr>
                            </m:sSupPr>
                            <m:e>
                              <m:r>
                                <a:rPr lang="en-US" sz="6000" b="0" i="1" dirty="0" smtClean="0">
                                  <a:latin typeface="Cambria Math" panose="02040503050406030204" pitchFamily="18" charset="0"/>
                                  <a:ea typeface="Cambria Math" panose="02040503050406030204" pitchFamily="18" charset="0"/>
                                </a:rPr>
                                <m:t>×</m:t>
                              </m:r>
                              <m:r>
                                <a:rPr lang="en-US" sz="6000" i="1" dirty="0" smtClean="0">
                                  <a:latin typeface="Cambria Math" panose="02040503050406030204" pitchFamily="18" charset="0"/>
                                </a:rPr>
                                <m:t>2</m:t>
                              </m:r>
                            </m:e>
                            <m:sup>
                              <m:r>
                                <a:rPr lang="en-US" sz="6000" b="0" i="1" dirty="0" smtClean="0">
                                  <a:latin typeface="Cambria Math" panose="02040503050406030204" pitchFamily="18" charset="0"/>
                                </a:rPr>
                                <m:t>4</m:t>
                              </m:r>
                            </m:sup>
                          </m:sSup>
                        </m:oMath>
                      </m:oMathPara>
                    </a14:m>
                    <a:endParaRPr lang="en-US" sz="6000" dirty="0"/>
                  </a:p>
                </p:txBody>
              </p:sp>
            </mc:Choice>
            <mc:Fallback xmlns="">
              <p:sp>
                <p:nvSpPr>
                  <p:cNvPr id="34" name="TextBox 33">
                    <a:extLst>
                      <a:ext uri="{FF2B5EF4-FFF2-40B4-BE49-F238E27FC236}">
                        <a16:creationId xmlns:a16="http://schemas.microsoft.com/office/drawing/2014/main" id="{19EDF306-B47C-46F7-8627-9FE53EF904C8}"/>
                      </a:ext>
                    </a:extLst>
                  </p:cNvPr>
                  <p:cNvSpPr txBox="1">
                    <a:spLocks noRot="1" noChangeAspect="1" noMove="1" noResize="1" noEditPoints="1" noAdjustHandles="1" noChangeArrowheads="1" noChangeShapeType="1" noTextEdit="1"/>
                  </p:cNvSpPr>
                  <p:nvPr/>
                </p:nvSpPr>
                <p:spPr>
                  <a:xfrm>
                    <a:off x="10175429" y="2966789"/>
                    <a:ext cx="1406548" cy="1015663"/>
                  </a:xfrm>
                  <a:prstGeom prst="rect">
                    <a:avLst/>
                  </a:prstGeom>
                  <a:blipFill>
                    <a:blip r:embed="rId7"/>
                    <a:stretch>
                      <a:fillRect r="-8225"/>
                    </a:stretch>
                  </a:blipFill>
                </p:spPr>
                <p:txBody>
                  <a:bodyPr/>
                  <a:lstStyle/>
                  <a:p>
                    <a:r>
                      <a:rPr lang="en-US">
                        <a:noFill/>
                      </a:rPr>
                      <a:t> </a:t>
                    </a:r>
                  </a:p>
                </p:txBody>
              </p:sp>
            </mc:Fallback>
          </mc:AlternateContent>
        </p:grpSp>
        <p:sp>
          <p:nvSpPr>
            <p:cNvPr id="42" name="Rectangle: Rounded Corners 41">
              <a:extLst>
                <a:ext uri="{FF2B5EF4-FFF2-40B4-BE49-F238E27FC236}">
                  <a16:creationId xmlns:a16="http://schemas.microsoft.com/office/drawing/2014/main" id="{AACDE5AB-BC93-4E92-AE35-0BBE3A0AE1F7}"/>
                </a:ext>
              </a:extLst>
            </p:cNvPr>
            <p:cNvSpPr/>
            <p:nvPr/>
          </p:nvSpPr>
          <p:spPr>
            <a:xfrm>
              <a:off x="5210134" y="5936078"/>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43" name="Rectangle: Rounded Corners 42">
              <a:extLst>
                <a:ext uri="{FF2B5EF4-FFF2-40B4-BE49-F238E27FC236}">
                  <a16:creationId xmlns:a16="http://schemas.microsoft.com/office/drawing/2014/main" id="{11953E5A-A984-4E16-B11F-4C12929CF3BB}"/>
                </a:ext>
              </a:extLst>
            </p:cNvPr>
            <p:cNvSpPr/>
            <p:nvPr/>
          </p:nvSpPr>
          <p:spPr>
            <a:xfrm>
              <a:off x="5959515" y="5936078"/>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44" name="Rectangle: Rounded Corners 43">
              <a:extLst>
                <a:ext uri="{FF2B5EF4-FFF2-40B4-BE49-F238E27FC236}">
                  <a16:creationId xmlns:a16="http://schemas.microsoft.com/office/drawing/2014/main" id="{B5F49D7F-4F86-465E-8AFD-3F8256DEFE51}"/>
                </a:ext>
              </a:extLst>
            </p:cNvPr>
            <p:cNvSpPr/>
            <p:nvPr/>
          </p:nvSpPr>
          <p:spPr>
            <a:xfrm>
              <a:off x="6708896" y="5936078"/>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1</a:t>
              </a:r>
            </a:p>
          </p:txBody>
        </p:sp>
      </p:grpSp>
    </p:spTree>
    <p:extLst>
      <p:ext uri="{BB962C8B-B14F-4D97-AF65-F5344CB8AC3E}">
        <p14:creationId xmlns:p14="http://schemas.microsoft.com/office/powerpoint/2010/main" val="42719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7436B-182C-4835-BBEB-25CCBD1E2311}"/>
              </a:ext>
            </a:extLst>
          </p:cNvPr>
          <p:cNvPicPr>
            <a:picLocks noChangeAspect="1"/>
          </p:cNvPicPr>
          <p:nvPr/>
        </p:nvPicPr>
        <p:blipFill>
          <a:blip r:embed="rId2"/>
          <a:stretch>
            <a:fillRect/>
          </a:stretch>
        </p:blipFill>
        <p:spPr>
          <a:xfrm>
            <a:off x="2081212" y="2062553"/>
            <a:ext cx="8029575" cy="4171950"/>
          </a:xfrm>
          <a:prstGeom prst="rect">
            <a:avLst/>
          </a:prstGeom>
        </p:spPr>
      </p:pic>
      <p:pic>
        <p:nvPicPr>
          <p:cNvPr id="6" name="Picture 5">
            <a:extLst>
              <a:ext uri="{FF2B5EF4-FFF2-40B4-BE49-F238E27FC236}">
                <a16:creationId xmlns:a16="http://schemas.microsoft.com/office/drawing/2014/main" id="{74F8F078-6B07-409F-B94E-C94CBD067A14}"/>
              </a:ext>
            </a:extLst>
          </p:cNvPr>
          <p:cNvPicPr>
            <a:picLocks noChangeAspect="1"/>
          </p:cNvPicPr>
          <p:nvPr/>
        </p:nvPicPr>
        <p:blipFill>
          <a:blip r:embed="rId3"/>
          <a:stretch>
            <a:fillRect/>
          </a:stretch>
        </p:blipFill>
        <p:spPr>
          <a:xfrm>
            <a:off x="3477718" y="1316449"/>
            <a:ext cx="4841823" cy="724247"/>
          </a:xfrm>
          <a:prstGeom prst="rect">
            <a:avLst/>
          </a:prstGeom>
        </p:spPr>
      </p:pic>
      <p:sp>
        <p:nvSpPr>
          <p:cNvPr id="10" name="Text Placeholder 1">
            <a:extLst>
              <a:ext uri="{FF2B5EF4-FFF2-40B4-BE49-F238E27FC236}">
                <a16:creationId xmlns:a16="http://schemas.microsoft.com/office/drawing/2014/main" id="{6E60D1D1-AE4B-4398-9FD8-F1BF5BEADA78}"/>
              </a:ext>
            </a:extLst>
          </p:cNvPr>
          <p:cNvSpPr>
            <a:spLocks noGrp="1"/>
          </p:cNvSpPr>
          <p:nvPr>
            <p:ph type="body" sz="quarter" idx="10"/>
          </p:nvPr>
        </p:nvSpPr>
        <p:spPr>
          <a:xfrm>
            <a:off x="626360" y="219671"/>
            <a:ext cx="11255375" cy="723900"/>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Single Precision</a:t>
            </a:r>
            <a:r>
              <a:rPr lang="en-US" sz="3800" dirty="0">
                <a:solidFill>
                  <a:srgbClr val="0070C0"/>
                </a:solidFill>
              </a:rPr>
              <a:t>)</a:t>
            </a:r>
            <a:endParaRPr lang="en-US" sz="3800" dirty="0"/>
          </a:p>
        </p:txBody>
      </p:sp>
    </p:spTree>
    <p:extLst>
      <p:ext uri="{BB962C8B-B14F-4D97-AF65-F5344CB8AC3E}">
        <p14:creationId xmlns:p14="http://schemas.microsoft.com/office/powerpoint/2010/main" val="2149835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094272EC-FA7C-486C-88C7-EFCCC2767A06}"/>
              </a:ext>
            </a:extLst>
          </p:cNvPr>
          <p:cNvSpPr txBox="1">
            <a:spLocks noGrp="1"/>
          </p:cNvSpPr>
          <p:nvPr>
            <p:ph type="body" sz="quarter" idx="10"/>
          </p:nvPr>
        </p:nvSpPr>
        <p:spPr>
          <a:xfrm>
            <a:off x="494675" y="519815"/>
            <a:ext cx="12057089" cy="723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100" b="1" dirty="0">
                <a:solidFill>
                  <a:srgbClr val="0070C0"/>
                </a:solidFill>
                <a:effectLst>
                  <a:outerShdw blurRad="38100" dist="38100" dir="2700000" algn="tl">
                    <a:srgbClr val="000000">
                      <a:alpha val="43137"/>
                    </a:srgbClr>
                  </a:outerShdw>
                </a:effectLst>
              </a:rPr>
              <a:t>Why we study Floating-Point Representation and Arithmetic?</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236288-8B1F-45D6-AAA7-FC07AD576519}"/>
                  </a:ext>
                </a:extLst>
              </p:cNvPr>
              <p:cNvSpPr txBox="1"/>
              <p:nvPr/>
            </p:nvSpPr>
            <p:spPr>
              <a:xfrm>
                <a:off x="179882" y="1410355"/>
                <a:ext cx="10658008" cy="5447645"/>
              </a:xfrm>
              <a:prstGeom prst="rect">
                <a:avLst/>
              </a:prstGeom>
              <a:noFill/>
            </p:spPr>
            <p:txBody>
              <a:bodyPr wrap="square">
                <a:spAutoFit/>
              </a:bodyPr>
              <a:lstStyle/>
              <a:p>
                <a:r>
                  <a:rPr lang="en-US" sz="2400" dirty="0"/>
                  <a:t>Assuming that</a:t>
                </a:r>
              </a:p>
              <a:p>
                <a:endParaRPr lang="en-US" sz="2400" dirty="0"/>
              </a:p>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rPr>
                        <m:t>𝑥</m:t>
                      </m:r>
                      <m:r>
                        <a:rPr lang="en-US" sz="3000" b="0" i="1" smtClean="0">
                          <a:solidFill>
                            <a:srgbClr val="FF0000"/>
                          </a:solidFill>
                          <a:latin typeface="Cambria Math" panose="02040503050406030204" pitchFamily="18" charset="0"/>
                        </a:rPr>
                        <m:t>=0.4,  </m:t>
                      </m:r>
                      <m:r>
                        <a:rPr lang="en-US" sz="3000" b="0" i="1" smtClean="0">
                          <a:solidFill>
                            <a:srgbClr val="FF0000"/>
                          </a:solidFill>
                          <a:latin typeface="Cambria Math" panose="02040503050406030204" pitchFamily="18" charset="0"/>
                        </a:rPr>
                        <m:t>𝑦</m:t>
                      </m:r>
                      <m:r>
                        <a:rPr lang="en-US" sz="3000" b="0" i="1" smtClean="0">
                          <a:solidFill>
                            <a:srgbClr val="FF0000"/>
                          </a:solidFill>
                          <a:latin typeface="Cambria Math" panose="02040503050406030204" pitchFamily="18" charset="0"/>
                        </a:rPr>
                        <m:t>=0.8   ,   </m:t>
                      </m:r>
                      <m:r>
                        <a:rPr lang="en-US" sz="3000" b="0" i="1" smtClean="0">
                          <a:solidFill>
                            <a:srgbClr val="FF0000"/>
                          </a:solidFill>
                          <a:latin typeface="Cambria Math" panose="02040503050406030204" pitchFamily="18" charset="0"/>
                        </a:rPr>
                        <m:t>𝑧</m:t>
                      </m:r>
                      <m:r>
                        <a:rPr lang="en-US" sz="3000" b="0" i="1" smtClean="0">
                          <a:solidFill>
                            <a:srgbClr val="FF0000"/>
                          </a:solidFill>
                          <a:latin typeface="Cambria Math" panose="02040503050406030204" pitchFamily="18" charset="0"/>
                        </a:rPr>
                        <m:t>=1.2</m:t>
                      </m:r>
                    </m:oMath>
                  </m:oMathPara>
                </a14:m>
                <a:endParaRPr lang="en-US" sz="3000" dirty="0">
                  <a:solidFill>
                    <a:srgbClr val="FF0000"/>
                  </a:solidFill>
                </a:endParaRPr>
              </a:p>
              <a:p>
                <a:endParaRPr lang="en-US" sz="2400" dirty="0">
                  <a:solidFill>
                    <a:srgbClr val="FF0000"/>
                  </a:solidFill>
                </a:endParaRPr>
              </a:p>
              <a:p>
                <a:r>
                  <a:rPr lang="en-US" sz="2400" b="0" dirty="0">
                    <a:solidFill>
                      <a:srgbClr val="0000FF"/>
                    </a:solidFill>
                    <a:effectLst/>
                    <a:latin typeface="Times New Roman" panose="02020603050405020304" pitchFamily="18" charset="0"/>
                    <a:cs typeface="Times New Roman" panose="02020603050405020304" pitchFamily="18" charset="0"/>
                  </a:rPr>
                  <a:t> Mathematically we have</a:t>
                </a:r>
                <a:endParaRPr lang="en-US" sz="2400" b="0" dirty="0">
                  <a:solidFill>
                    <a:srgbClr val="000000"/>
                  </a:solidFill>
                  <a:effectLst/>
                  <a:latin typeface="Times New Roman" panose="02020603050405020304" pitchFamily="18" charset="0"/>
                  <a:cs typeface="Times New Roman" panose="02020603050405020304" pitchFamily="18" charset="0"/>
                </a:endParaRPr>
              </a:p>
              <a:p>
                <a:pPr>
                  <a:lnSpc>
                    <a:spcPct val="150000"/>
                  </a:lnSpc>
                </a:pPr>
                <a:r>
                  <a:rPr lang="en-US" sz="2500" b="0" dirty="0">
                    <a:solidFill>
                      <a:srgbClr val="000000"/>
                    </a:solidFill>
                    <a:effectLst/>
                    <a:latin typeface="Times New Roman" panose="02020603050405020304" pitchFamily="18" charset="0"/>
                    <a:cs typeface="Times New Roman" panose="02020603050405020304" pitchFamily="18" charset="0"/>
                  </a:rPr>
                  <a:t>				x + y = z</a:t>
                </a:r>
              </a:p>
              <a:p>
                <a:pPr>
                  <a:lnSpc>
                    <a:spcPct val="150000"/>
                  </a:lnSpc>
                </a:pPr>
                <a:r>
                  <a:rPr lang="en-US" sz="2500" b="0" dirty="0">
                    <a:solidFill>
                      <a:srgbClr val="000000"/>
                    </a:solidFill>
                    <a:effectLst/>
                    <a:latin typeface="Times New Roman" panose="02020603050405020304" pitchFamily="18" charset="0"/>
                    <a:cs typeface="Times New Roman" panose="02020603050405020304" pitchFamily="18" charset="0"/>
                  </a:rPr>
                  <a:t>				z - y = x </a:t>
                </a:r>
              </a:p>
              <a:p>
                <a:pPr>
                  <a:lnSpc>
                    <a:spcPct val="150000"/>
                  </a:lnSpc>
                </a:pPr>
                <a:r>
                  <a:rPr lang="en-US" sz="2500" b="0" dirty="0">
                    <a:solidFill>
                      <a:srgbClr val="000000"/>
                    </a:solidFill>
                    <a:effectLst/>
                    <a:latin typeface="Times New Roman" panose="02020603050405020304" pitchFamily="18" charset="0"/>
                    <a:cs typeface="Times New Roman" panose="02020603050405020304" pitchFamily="18" charset="0"/>
                  </a:rPr>
                  <a:t>				z - x = y </a:t>
                </a:r>
              </a:p>
              <a:p>
                <a:pPr>
                  <a:lnSpc>
                    <a:spcPct val="150000"/>
                  </a:lnSpc>
                </a:pPr>
                <a:r>
                  <a:rPr lang="en-US" sz="2500" b="0" dirty="0">
                    <a:solidFill>
                      <a:srgbClr val="000000"/>
                    </a:solidFill>
                    <a:effectLst/>
                    <a:latin typeface="Times New Roman" panose="02020603050405020304" pitchFamily="18" charset="0"/>
                    <a:cs typeface="Times New Roman" panose="02020603050405020304" pitchFamily="18" charset="0"/>
                  </a:rPr>
                  <a:t>				z - x - y = 0 </a:t>
                </a:r>
              </a:p>
              <a:p>
                <a:br>
                  <a:rPr lang="en-US" sz="2400" b="0" dirty="0">
                    <a:solidFill>
                      <a:srgbClr val="000000"/>
                    </a:solidFill>
                    <a:effectLst/>
                    <a:latin typeface="Times New Roman" panose="02020603050405020304" pitchFamily="18" charset="0"/>
                    <a:cs typeface="Times New Roman" panose="02020603050405020304" pitchFamily="18" charset="0"/>
                  </a:rPr>
                </a:br>
                <a:r>
                  <a:rPr lang="en-US" sz="2400" b="0" dirty="0">
                    <a:solidFill>
                      <a:srgbClr val="000000"/>
                    </a:solidFill>
                    <a:effectLst/>
                    <a:latin typeface="Times New Roman" panose="02020603050405020304" pitchFamily="18" charset="0"/>
                    <a:cs typeface="Times New Roman" panose="02020603050405020304" pitchFamily="18" charset="0"/>
                  </a:rPr>
                  <a:t>Is it "numerically" true with Computer numbers, i.e. with Floating Point  Numbers ?</a:t>
                </a:r>
              </a:p>
              <a:p>
                <a:endParaRPr lang="en-US" sz="2400" dirty="0">
                  <a:solidFill>
                    <a:srgbClr val="FF0000"/>
                  </a:solidFill>
                </a:endParaRPr>
              </a:p>
            </p:txBody>
          </p:sp>
        </mc:Choice>
        <mc:Fallback xmlns="">
          <p:sp>
            <p:nvSpPr>
              <p:cNvPr id="6" name="TextBox 5">
                <a:extLst>
                  <a:ext uri="{FF2B5EF4-FFF2-40B4-BE49-F238E27FC236}">
                    <a16:creationId xmlns:a16="http://schemas.microsoft.com/office/drawing/2014/main" id="{70236288-8B1F-45D6-AAA7-FC07AD576519}"/>
                  </a:ext>
                </a:extLst>
              </p:cNvPr>
              <p:cNvSpPr txBox="1">
                <a:spLocks noRot="1" noChangeAspect="1" noMove="1" noResize="1" noEditPoints="1" noAdjustHandles="1" noChangeArrowheads="1" noChangeShapeType="1" noTextEdit="1"/>
              </p:cNvSpPr>
              <p:nvPr/>
            </p:nvSpPr>
            <p:spPr>
              <a:xfrm>
                <a:off x="179882" y="1410355"/>
                <a:ext cx="10658008" cy="5447645"/>
              </a:xfrm>
              <a:prstGeom prst="rect">
                <a:avLst/>
              </a:prstGeom>
              <a:blipFill>
                <a:blip r:embed="rId2"/>
                <a:stretch>
                  <a:fillRect l="-915" t="-78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356CE3-9DDE-4A7D-BAE7-45D5AC6E60CA}"/>
              </a:ext>
            </a:extLst>
          </p:cNvPr>
          <p:cNvSpPr txBox="1"/>
          <p:nvPr/>
        </p:nvSpPr>
        <p:spPr>
          <a:xfrm>
            <a:off x="6902971" y="3949511"/>
            <a:ext cx="5079168" cy="861774"/>
          </a:xfrm>
          <a:prstGeom prst="rect">
            <a:avLst/>
          </a:prstGeom>
          <a:noFill/>
        </p:spPr>
        <p:txBody>
          <a:bodyPr wrap="square">
            <a:spAutoFit/>
          </a:bodyPr>
          <a:lstStyle/>
          <a:p>
            <a:pPr algn="ctr"/>
            <a:r>
              <a:rPr lang="en-US" sz="2500" dirty="0">
                <a:solidFill>
                  <a:srgbClr val="FF0000"/>
                </a:solidFill>
                <a:effectLst>
                  <a:outerShdw blurRad="38100" dist="38100" dir="2700000" algn="tl">
                    <a:srgbClr val="000000">
                      <a:alpha val="43137"/>
                    </a:srgbClr>
                  </a:outerShdw>
                </a:effectLst>
              </a:rPr>
              <a:t>“the computer calculated it, </a:t>
            </a:r>
          </a:p>
          <a:p>
            <a:pPr algn="ctr"/>
            <a:r>
              <a:rPr lang="en-US" sz="2500" dirty="0">
                <a:solidFill>
                  <a:srgbClr val="FF0000"/>
                </a:solidFill>
                <a:effectLst>
                  <a:outerShdw blurRad="38100" dist="38100" dir="2700000" algn="tl">
                    <a:srgbClr val="000000">
                      <a:alpha val="43137"/>
                    </a:srgbClr>
                  </a:outerShdw>
                </a:effectLst>
              </a:rPr>
              <a:t>so it must be right”.</a:t>
            </a:r>
          </a:p>
        </p:txBody>
      </p:sp>
    </p:spTree>
    <p:extLst>
      <p:ext uri="{BB962C8B-B14F-4D97-AF65-F5344CB8AC3E}">
        <p14:creationId xmlns:p14="http://schemas.microsoft.com/office/powerpoint/2010/main" val="3505076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FBBAF5-8F40-49DF-B8E2-750D99EE2D29}"/>
              </a:ext>
            </a:extLst>
          </p:cNvPr>
          <p:cNvSpPr txBox="1"/>
          <p:nvPr/>
        </p:nvSpPr>
        <p:spPr>
          <a:xfrm>
            <a:off x="344775" y="1450203"/>
            <a:ext cx="10927828" cy="430887"/>
          </a:xfrm>
          <a:prstGeom prst="rect">
            <a:avLst/>
          </a:prstGeom>
          <a:noFill/>
        </p:spPr>
        <p:txBody>
          <a:bodyPr wrap="square">
            <a:spAutoFit/>
          </a:bodyPr>
          <a:lstStyle/>
          <a:p>
            <a:pPr marL="285750" indent="-285750">
              <a:buFont typeface="Arial" panose="020B0604020202020204" pitchFamily="34" charset="0"/>
              <a:buChar char="•"/>
            </a:pPr>
            <a:r>
              <a:rPr lang="en-US" sz="2200" b="1" dirty="0">
                <a:solidFill>
                  <a:srgbClr val="FF0000"/>
                </a:solidFill>
              </a:rPr>
              <a:t>The smallest positive normalized number that can be stored is represented by</a:t>
            </a:r>
          </a:p>
        </p:txBody>
      </p:sp>
      <p:pic>
        <p:nvPicPr>
          <p:cNvPr id="7" name="Picture 6">
            <a:extLst>
              <a:ext uri="{FF2B5EF4-FFF2-40B4-BE49-F238E27FC236}">
                <a16:creationId xmlns:a16="http://schemas.microsoft.com/office/drawing/2014/main" id="{FE527E41-B4BF-4204-B56A-0C701E8ED748}"/>
              </a:ext>
            </a:extLst>
          </p:cNvPr>
          <p:cNvPicPr>
            <a:picLocks noChangeAspect="1"/>
          </p:cNvPicPr>
          <p:nvPr/>
        </p:nvPicPr>
        <p:blipFill>
          <a:blip r:embed="rId2"/>
          <a:stretch>
            <a:fillRect/>
          </a:stretch>
        </p:blipFill>
        <p:spPr>
          <a:xfrm>
            <a:off x="752553" y="2071791"/>
            <a:ext cx="9877425" cy="1971675"/>
          </a:xfrm>
          <a:prstGeom prst="rect">
            <a:avLst/>
          </a:prstGeom>
        </p:spPr>
      </p:pic>
      <p:sp>
        <p:nvSpPr>
          <p:cNvPr id="9" name="TextBox 8">
            <a:extLst>
              <a:ext uri="{FF2B5EF4-FFF2-40B4-BE49-F238E27FC236}">
                <a16:creationId xmlns:a16="http://schemas.microsoft.com/office/drawing/2014/main" id="{C4045A74-E80C-4E41-9A8A-A380AF9C8816}"/>
              </a:ext>
            </a:extLst>
          </p:cNvPr>
          <p:cNvSpPr txBox="1"/>
          <p:nvPr/>
        </p:nvSpPr>
        <p:spPr>
          <a:xfrm>
            <a:off x="149902" y="4239965"/>
            <a:ext cx="11917180" cy="415498"/>
          </a:xfrm>
          <a:prstGeom prst="rect">
            <a:avLst/>
          </a:prstGeom>
          <a:noFill/>
        </p:spPr>
        <p:txBody>
          <a:bodyPr wrap="square">
            <a:spAutoFit/>
          </a:bodyPr>
          <a:lstStyle/>
          <a:p>
            <a:pPr marL="285750" indent="-285750">
              <a:buFont typeface="Arial" panose="020B0604020202020204" pitchFamily="34" charset="0"/>
              <a:buChar char="•"/>
            </a:pPr>
            <a:r>
              <a:rPr lang="en-US" sz="2100" b="1" dirty="0">
                <a:solidFill>
                  <a:srgbClr val="FF0000"/>
                </a:solidFill>
              </a:rPr>
              <a:t>The largest normalized number (equivalently, the largest finite number) is represented by</a:t>
            </a:r>
          </a:p>
        </p:txBody>
      </p:sp>
      <p:pic>
        <p:nvPicPr>
          <p:cNvPr id="11" name="Picture 10">
            <a:extLst>
              <a:ext uri="{FF2B5EF4-FFF2-40B4-BE49-F238E27FC236}">
                <a16:creationId xmlns:a16="http://schemas.microsoft.com/office/drawing/2014/main" id="{B7C8070A-708D-4969-8E9E-6A02B00E67F8}"/>
              </a:ext>
            </a:extLst>
          </p:cNvPr>
          <p:cNvPicPr>
            <a:picLocks noChangeAspect="1"/>
          </p:cNvPicPr>
          <p:nvPr/>
        </p:nvPicPr>
        <p:blipFill rotWithShape="1">
          <a:blip r:embed="rId3"/>
          <a:srcRect l="5355" t="38033"/>
          <a:stretch/>
        </p:blipFill>
        <p:spPr>
          <a:xfrm>
            <a:off x="471643" y="4851962"/>
            <a:ext cx="10439244" cy="1664473"/>
          </a:xfrm>
          <a:prstGeom prst="rect">
            <a:avLst/>
          </a:prstGeom>
        </p:spPr>
      </p:pic>
      <p:sp>
        <p:nvSpPr>
          <p:cNvPr id="14" name="Text Placeholder 1">
            <a:extLst>
              <a:ext uri="{FF2B5EF4-FFF2-40B4-BE49-F238E27FC236}">
                <a16:creationId xmlns:a16="http://schemas.microsoft.com/office/drawing/2014/main" id="{0C0A351A-795E-41C3-A16B-DF9F75D01952}"/>
              </a:ext>
            </a:extLst>
          </p:cNvPr>
          <p:cNvSpPr>
            <a:spLocks noGrp="1"/>
          </p:cNvSpPr>
          <p:nvPr>
            <p:ph type="body" sz="quarter" idx="10"/>
          </p:nvPr>
        </p:nvSpPr>
        <p:spPr>
          <a:xfrm>
            <a:off x="752553" y="266104"/>
            <a:ext cx="11255375" cy="723900"/>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Single Precision</a:t>
            </a:r>
            <a:r>
              <a:rPr lang="en-US" sz="3800" dirty="0">
                <a:solidFill>
                  <a:srgbClr val="0070C0"/>
                </a:solidFill>
              </a:rPr>
              <a:t>)</a:t>
            </a:r>
            <a:endParaRPr lang="en-US" sz="3800" dirty="0"/>
          </a:p>
        </p:txBody>
      </p:sp>
    </p:spTree>
    <p:extLst>
      <p:ext uri="{BB962C8B-B14F-4D97-AF65-F5344CB8AC3E}">
        <p14:creationId xmlns:p14="http://schemas.microsoft.com/office/powerpoint/2010/main" val="717800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BC4815FC-5DAD-4C97-9E1D-ED291F3C479C}"/>
              </a:ext>
            </a:extLst>
          </p:cNvPr>
          <p:cNvSpPr>
            <a:spLocks noGrp="1"/>
          </p:cNvSpPr>
          <p:nvPr>
            <p:ph type="body" sz="quarter" idx="10"/>
          </p:nvPr>
        </p:nvSpPr>
        <p:spPr>
          <a:xfrm>
            <a:off x="660794" y="232634"/>
            <a:ext cx="11255375" cy="723900"/>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Single Precision</a:t>
            </a:r>
            <a:r>
              <a:rPr lang="en-US" sz="3800" dirty="0">
                <a:solidFill>
                  <a:srgbClr val="0070C0"/>
                </a:solidFill>
              </a:rPr>
              <a:t>)</a:t>
            </a:r>
            <a:endParaRPr lang="en-US" sz="3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F1BD77A-214E-45B1-8565-67B1088C580A}"/>
                  </a:ext>
                </a:extLst>
              </p:cNvPr>
              <p:cNvSpPr txBox="1"/>
              <p:nvPr/>
            </p:nvSpPr>
            <p:spPr>
              <a:xfrm>
                <a:off x="625308" y="1829549"/>
                <a:ext cx="270947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17.</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125= </m:t>
                      </m:r>
                    </m:oMath>
                  </m:oMathPara>
                </a14:m>
                <a:endParaRPr lang="en-US" sz="4000" dirty="0"/>
              </a:p>
            </p:txBody>
          </p:sp>
        </mc:Choice>
        <mc:Fallback xmlns="">
          <p:sp>
            <p:nvSpPr>
              <p:cNvPr id="4" name="TextBox 3">
                <a:extLst>
                  <a:ext uri="{FF2B5EF4-FFF2-40B4-BE49-F238E27FC236}">
                    <a16:creationId xmlns:a16="http://schemas.microsoft.com/office/drawing/2014/main" id="{1F1BD77A-214E-45B1-8565-67B1088C580A}"/>
                  </a:ext>
                </a:extLst>
              </p:cNvPr>
              <p:cNvSpPr txBox="1">
                <a:spLocks noRot="1" noChangeAspect="1" noMove="1" noResize="1" noEditPoints="1" noAdjustHandles="1" noChangeArrowheads="1" noChangeShapeType="1" noTextEdit="1"/>
              </p:cNvSpPr>
              <p:nvPr/>
            </p:nvSpPr>
            <p:spPr>
              <a:xfrm>
                <a:off x="625308" y="1829549"/>
                <a:ext cx="2709472"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0D9DB05-FB86-46D4-802D-BD3822AEBE34}"/>
                  </a:ext>
                </a:extLst>
              </p:cNvPr>
              <p:cNvSpPr txBox="1"/>
              <p:nvPr/>
            </p:nvSpPr>
            <p:spPr>
              <a:xfrm>
                <a:off x="4733043" y="1675661"/>
                <a:ext cx="2709472" cy="8617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5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1000</m:t>
                      </m:r>
                      <m:r>
                        <a:rPr lang="en-US" sz="5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m:t>
                      </m:r>
                      <m:r>
                        <a:rPr lang="en-US" sz="5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001</m:t>
                      </m:r>
                    </m:oMath>
                  </m:oMathPara>
                </a14:m>
                <a:endParaRPr lang="en-US" sz="5000" dirty="0"/>
              </a:p>
            </p:txBody>
          </p:sp>
        </mc:Choice>
        <mc:Fallback>
          <p:sp>
            <p:nvSpPr>
              <p:cNvPr id="5" name="TextBox 4">
                <a:extLst>
                  <a:ext uri="{FF2B5EF4-FFF2-40B4-BE49-F238E27FC236}">
                    <a16:creationId xmlns:a16="http://schemas.microsoft.com/office/drawing/2014/main" id="{60D9DB05-FB86-46D4-802D-BD3822AEBE34}"/>
                  </a:ext>
                </a:extLst>
              </p:cNvPr>
              <p:cNvSpPr txBox="1">
                <a:spLocks noRot="1" noChangeAspect="1" noMove="1" noResize="1" noEditPoints="1" noAdjustHandles="1" noChangeArrowheads="1" noChangeShapeType="1" noTextEdit="1"/>
              </p:cNvSpPr>
              <p:nvPr/>
            </p:nvSpPr>
            <p:spPr>
              <a:xfrm>
                <a:off x="4733043" y="1675661"/>
                <a:ext cx="2709472" cy="861774"/>
              </a:xfrm>
              <a:prstGeom prst="rect">
                <a:avLst/>
              </a:prstGeom>
              <a:blipFill>
                <a:blip r:embed="rId3"/>
                <a:stretch>
                  <a:fillRect r="-12135"/>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6F98D513-F527-4B6E-9B79-9FB133F5560D}"/>
              </a:ext>
            </a:extLst>
          </p:cNvPr>
          <p:cNvGrpSpPr/>
          <p:nvPr/>
        </p:nvGrpSpPr>
        <p:grpSpPr>
          <a:xfrm>
            <a:off x="2152879" y="2499384"/>
            <a:ext cx="8794487" cy="1148446"/>
            <a:chOff x="2965262" y="5408487"/>
            <a:chExt cx="8794487" cy="1148446"/>
          </a:xfrm>
        </p:grpSpPr>
        <p:grpSp>
          <p:nvGrpSpPr>
            <p:cNvPr id="16" name="Group 15">
              <a:extLst>
                <a:ext uri="{FF2B5EF4-FFF2-40B4-BE49-F238E27FC236}">
                  <a16:creationId xmlns:a16="http://schemas.microsoft.com/office/drawing/2014/main" id="{DD76AE50-5C7C-463E-970A-AED66C95C8B6}"/>
                </a:ext>
              </a:extLst>
            </p:cNvPr>
            <p:cNvGrpSpPr/>
            <p:nvPr/>
          </p:nvGrpSpPr>
          <p:grpSpPr>
            <a:xfrm>
              <a:off x="2965262" y="5408487"/>
              <a:ext cx="8794487" cy="1148446"/>
              <a:chOff x="2787490" y="2834006"/>
              <a:chExt cx="8794487" cy="1148446"/>
            </a:xfrm>
          </p:grpSpPr>
          <p:grpSp>
            <p:nvGrpSpPr>
              <p:cNvPr id="20" name="Group 19">
                <a:extLst>
                  <a:ext uri="{FF2B5EF4-FFF2-40B4-BE49-F238E27FC236}">
                    <a16:creationId xmlns:a16="http://schemas.microsoft.com/office/drawing/2014/main" id="{2E2E7428-691D-4CE9-A39D-6A73BCF77749}"/>
                  </a:ext>
                </a:extLst>
              </p:cNvPr>
              <p:cNvGrpSpPr/>
              <p:nvPr/>
            </p:nvGrpSpPr>
            <p:grpSpPr>
              <a:xfrm>
                <a:off x="2787490" y="2834006"/>
                <a:ext cx="6580317" cy="1106904"/>
                <a:chOff x="3990648" y="4690564"/>
                <a:chExt cx="6580317" cy="1106904"/>
              </a:xfrm>
            </p:grpSpPr>
            <p:sp>
              <p:nvSpPr>
                <p:cNvPr id="22" name="Rectangle: Rounded Corners 21">
                  <a:extLst>
                    <a:ext uri="{FF2B5EF4-FFF2-40B4-BE49-F238E27FC236}">
                      <a16:creationId xmlns:a16="http://schemas.microsoft.com/office/drawing/2014/main" id="{4A3A4D07-F1C8-4A7D-9C45-3C4204CD4129}"/>
                    </a:ext>
                  </a:extLst>
                </p:cNvPr>
                <p:cNvSpPr/>
                <p:nvPr/>
              </p:nvSpPr>
              <p:spPr>
                <a:xfrm>
                  <a:off x="4426671" y="4690564"/>
                  <a:ext cx="1305285" cy="1106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a:t>
                  </a:r>
                </a:p>
              </p:txBody>
            </p:sp>
            <p:sp>
              <p:nvSpPr>
                <p:cNvPr id="23" name="Rectangle: Rounded Corners 22">
                  <a:extLst>
                    <a:ext uri="{FF2B5EF4-FFF2-40B4-BE49-F238E27FC236}">
                      <a16:creationId xmlns:a16="http://schemas.microsoft.com/office/drawing/2014/main" id="{139F5238-8D90-42B4-ADA5-D5BF6DE29DBC}"/>
                    </a:ext>
                  </a:extLst>
                </p:cNvPr>
                <p:cNvSpPr/>
                <p:nvPr/>
              </p:nvSpPr>
              <p:spPr>
                <a:xfrm>
                  <a:off x="3990648" y="5222139"/>
                  <a:ext cx="674557" cy="5396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1</a:t>
                  </a:r>
                </a:p>
              </p:txBody>
            </p:sp>
            <p:sp>
              <p:nvSpPr>
                <p:cNvPr id="24" name="Rectangle: Rounded Corners 23">
                  <a:extLst>
                    <a:ext uri="{FF2B5EF4-FFF2-40B4-BE49-F238E27FC236}">
                      <a16:creationId xmlns:a16="http://schemas.microsoft.com/office/drawing/2014/main" id="{4CE52250-2EBE-4BC6-8F98-6997FD66ECBA}"/>
                    </a:ext>
                  </a:extLst>
                </p:cNvPr>
                <p:cNvSpPr/>
                <p:nvPr/>
              </p:nvSpPr>
              <p:spPr>
                <a:xfrm>
                  <a:off x="5424301" y="5238680"/>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5" name="Rectangle: Rounded Corners 24">
                  <a:extLst>
                    <a:ext uri="{FF2B5EF4-FFF2-40B4-BE49-F238E27FC236}">
                      <a16:creationId xmlns:a16="http://schemas.microsoft.com/office/drawing/2014/main" id="{BF26A60E-62B1-46FB-87A3-F679E5689A85}"/>
                    </a:ext>
                  </a:extLst>
                </p:cNvPr>
                <p:cNvSpPr/>
                <p:nvPr/>
              </p:nvSpPr>
              <p:spPr>
                <a:xfrm>
                  <a:off x="8445772"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6" name="Rectangle: Rounded Corners 25">
                  <a:extLst>
                    <a:ext uri="{FF2B5EF4-FFF2-40B4-BE49-F238E27FC236}">
                      <a16:creationId xmlns:a16="http://schemas.microsoft.com/office/drawing/2014/main" id="{8AA02A69-1F00-48A2-ADB0-5E31BC690373}"/>
                    </a:ext>
                  </a:extLst>
                </p:cNvPr>
                <p:cNvSpPr/>
                <p:nvPr/>
              </p:nvSpPr>
              <p:spPr>
                <a:xfrm>
                  <a:off x="9147027"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27" name="Rectangle: Rounded Corners 26">
                  <a:extLst>
                    <a:ext uri="{FF2B5EF4-FFF2-40B4-BE49-F238E27FC236}">
                      <a16:creationId xmlns:a16="http://schemas.microsoft.com/office/drawing/2014/main" id="{60D8ED19-1A7D-4B05-B309-C2DABD2BC5D0}"/>
                    </a:ext>
                  </a:extLst>
                </p:cNvPr>
                <p:cNvSpPr/>
                <p:nvPr/>
              </p:nvSpPr>
              <p:spPr>
                <a:xfrm>
                  <a:off x="9896408"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2A9687-215A-41AB-A1FC-20D931C8DB7B}"/>
                      </a:ext>
                    </a:extLst>
                  </p:cNvPr>
                  <p:cNvSpPr txBox="1"/>
                  <p:nvPr/>
                </p:nvSpPr>
                <p:spPr>
                  <a:xfrm>
                    <a:off x="10175429" y="2966789"/>
                    <a:ext cx="1406548"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6000" b="0" i="1" dirty="0" smtClean="0">
                                  <a:latin typeface="Cambria Math" panose="02040503050406030204" pitchFamily="18" charset="0"/>
                                </a:rPr>
                              </m:ctrlPr>
                            </m:sSupPr>
                            <m:e>
                              <m:r>
                                <a:rPr lang="en-US" sz="6000" b="0" i="1" dirty="0" smtClean="0">
                                  <a:latin typeface="Cambria Math" panose="02040503050406030204" pitchFamily="18" charset="0"/>
                                  <a:ea typeface="Cambria Math" panose="02040503050406030204" pitchFamily="18" charset="0"/>
                                </a:rPr>
                                <m:t>×</m:t>
                              </m:r>
                              <m:r>
                                <a:rPr lang="en-US" sz="6000" i="1" dirty="0" smtClean="0">
                                  <a:latin typeface="Cambria Math" panose="02040503050406030204" pitchFamily="18" charset="0"/>
                                </a:rPr>
                                <m:t>2</m:t>
                              </m:r>
                            </m:e>
                            <m:sup>
                              <m:r>
                                <a:rPr lang="en-US" sz="6000" b="0" i="1" dirty="0" smtClean="0">
                                  <a:solidFill>
                                    <a:srgbClr val="C00000"/>
                                  </a:solidFill>
                                  <a:latin typeface="Cambria Math" panose="02040503050406030204" pitchFamily="18" charset="0"/>
                                </a:rPr>
                                <m:t>4</m:t>
                              </m:r>
                            </m:sup>
                          </m:sSup>
                        </m:oMath>
                      </m:oMathPara>
                    </a14:m>
                    <a:endParaRPr lang="en-US" sz="6000" dirty="0"/>
                  </a:p>
                </p:txBody>
              </p:sp>
            </mc:Choice>
            <mc:Fallback xmlns="">
              <p:sp>
                <p:nvSpPr>
                  <p:cNvPr id="21" name="TextBox 20">
                    <a:extLst>
                      <a:ext uri="{FF2B5EF4-FFF2-40B4-BE49-F238E27FC236}">
                        <a16:creationId xmlns:a16="http://schemas.microsoft.com/office/drawing/2014/main" id="{682A9687-215A-41AB-A1FC-20D931C8DB7B}"/>
                      </a:ext>
                    </a:extLst>
                  </p:cNvPr>
                  <p:cNvSpPr txBox="1">
                    <a:spLocks noRot="1" noChangeAspect="1" noMove="1" noResize="1" noEditPoints="1" noAdjustHandles="1" noChangeArrowheads="1" noChangeShapeType="1" noTextEdit="1"/>
                  </p:cNvSpPr>
                  <p:nvPr/>
                </p:nvSpPr>
                <p:spPr>
                  <a:xfrm>
                    <a:off x="10175429" y="2966789"/>
                    <a:ext cx="1406548" cy="1015663"/>
                  </a:xfrm>
                  <a:prstGeom prst="rect">
                    <a:avLst/>
                  </a:prstGeom>
                  <a:blipFill>
                    <a:blip r:embed="rId4"/>
                    <a:stretch>
                      <a:fillRect r="-8225"/>
                    </a:stretch>
                  </a:blipFill>
                </p:spPr>
                <p:txBody>
                  <a:bodyPr/>
                  <a:lstStyle/>
                  <a:p>
                    <a:r>
                      <a:rPr lang="en-US">
                        <a:noFill/>
                      </a:rPr>
                      <a:t> </a:t>
                    </a:r>
                  </a:p>
                </p:txBody>
              </p:sp>
            </mc:Fallback>
          </mc:AlternateContent>
        </p:grpSp>
        <p:sp>
          <p:nvSpPr>
            <p:cNvPr id="17" name="Rectangle: Rounded Corners 16">
              <a:extLst>
                <a:ext uri="{FF2B5EF4-FFF2-40B4-BE49-F238E27FC236}">
                  <a16:creationId xmlns:a16="http://schemas.microsoft.com/office/drawing/2014/main" id="{6452BD41-F683-4497-991A-A0A1CB1D623B}"/>
                </a:ext>
              </a:extLst>
            </p:cNvPr>
            <p:cNvSpPr/>
            <p:nvPr/>
          </p:nvSpPr>
          <p:spPr>
            <a:xfrm>
              <a:off x="5210134" y="5936078"/>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18" name="Rectangle: Rounded Corners 17">
              <a:extLst>
                <a:ext uri="{FF2B5EF4-FFF2-40B4-BE49-F238E27FC236}">
                  <a16:creationId xmlns:a16="http://schemas.microsoft.com/office/drawing/2014/main" id="{887DC868-410C-43CA-9797-795AE326BF60}"/>
                </a:ext>
              </a:extLst>
            </p:cNvPr>
            <p:cNvSpPr/>
            <p:nvPr/>
          </p:nvSpPr>
          <p:spPr>
            <a:xfrm>
              <a:off x="5959515" y="5936078"/>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0</a:t>
              </a:r>
            </a:p>
          </p:txBody>
        </p:sp>
        <p:sp>
          <p:nvSpPr>
            <p:cNvPr id="19" name="Rectangle: Rounded Corners 18">
              <a:extLst>
                <a:ext uri="{FF2B5EF4-FFF2-40B4-BE49-F238E27FC236}">
                  <a16:creationId xmlns:a16="http://schemas.microsoft.com/office/drawing/2014/main" id="{3C0CBD97-1800-4976-8A6E-40072FFC6FBF}"/>
                </a:ext>
              </a:extLst>
            </p:cNvPr>
            <p:cNvSpPr/>
            <p:nvPr/>
          </p:nvSpPr>
          <p:spPr>
            <a:xfrm>
              <a:off x="6708896" y="5936078"/>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1</a:t>
              </a:r>
            </a:p>
          </p:txBody>
        </p:sp>
      </p:grpSp>
      <p:sp>
        <p:nvSpPr>
          <p:cNvPr id="28" name="Arrow: Left-Right 27">
            <a:extLst>
              <a:ext uri="{FF2B5EF4-FFF2-40B4-BE49-F238E27FC236}">
                <a16:creationId xmlns:a16="http://schemas.microsoft.com/office/drawing/2014/main" id="{CADF9129-E690-4E40-B082-B400DBB2CBAC}"/>
              </a:ext>
            </a:extLst>
          </p:cNvPr>
          <p:cNvSpPr/>
          <p:nvPr/>
        </p:nvSpPr>
        <p:spPr>
          <a:xfrm>
            <a:off x="3642020" y="3748361"/>
            <a:ext cx="5091176" cy="260126"/>
          </a:xfrm>
          <a:prstGeom prst="leftRightArrow">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55925425-9987-4DF0-9583-0BFB78673588}"/>
              </a:ext>
            </a:extLst>
          </p:cNvPr>
          <p:cNvSpPr txBox="1"/>
          <p:nvPr/>
        </p:nvSpPr>
        <p:spPr>
          <a:xfrm>
            <a:off x="5031868" y="4038256"/>
            <a:ext cx="2143840" cy="477054"/>
          </a:xfrm>
          <a:prstGeom prst="rect">
            <a:avLst/>
          </a:prstGeom>
          <a:noFill/>
        </p:spPr>
        <p:txBody>
          <a:bodyPr wrap="square">
            <a:spAutoFit/>
          </a:bodyPr>
          <a:lstStyle/>
          <a:p>
            <a:pPr algn="ctr"/>
            <a:r>
              <a:rPr lang="en-US" sz="2500" b="1" dirty="0"/>
              <a:t>Mantissa</a:t>
            </a:r>
          </a:p>
        </p:txBody>
      </p:sp>
      <p:sp>
        <p:nvSpPr>
          <p:cNvPr id="30" name="TextBox 29">
            <a:extLst>
              <a:ext uri="{FF2B5EF4-FFF2-40B4-BE49-F238E27FC236}">
                <a16:creationId xmlns:a16="http://schemas.microsoft.com/office/drawing/2014/main" id="{E3D70E20-F461-4EFF-91D4-F5B8E4961E0A}"/>
              </a:ext>
            </a:extLst>
          </p:cNvPr>
          <p:cNvSpPr txBox="1"/>
          <p:nvPr/>
        </p:nvSpPr>
        <p:spPr>
          <a:xfrm>
            <a:off x="10393179" y="1879404"/>
            <a:ext cx="1674359" cy="477054"/>
          </a:xfrm>
          <a:prstGeom prst="rect">
            <a:avLst/>
          </a:prstGeom>
          <a:solidFill>
            <a:srgbClr val="FFFF00"/>
          </a:solidFill>
        </p:spPr>
        <p:txBody>
          <a:bodyPr wrap="square">
            <a:spAutoFit/>
          </a:bodyPr>
          <a:lstStyle/>
          <a:p>
            <a:pPr algn="ctr"/>
            <a:r>
              <a:rPr lang="en-US" sz="2500" b="1" dirty="0">
                <a:solidFill>
                  <a:srgbClr val="C00000"/>
                </a:solidFill>
              </a:rPr>
              <a:t>Exponent</a:t>
            </a:r>
          </a:p>
        </p:txBody>
      </p:sp>
      <p:cxnSp>
        <p:nvCxnSpPr>
          <p:cNvPr id="32" name="Straight Arrow Connector 31">
            <a:extLst>
              <a:ext uri="{FF2B5EF4-FFF2-40B4-BE49-F238E27FC236}">
                <a16:creationId xmlns:a16="http://schemas.microsoft.com/office/drawing/2014/main" id="{A13001CD-46BD-4D34-B7B4-9FDFE82F0693}"/>
              </a:ext>
            </a:extLst>
          </p:cNvPr>
          <p:cNvCxnSpPr>
            <a:cxnSpLocks/>
          </p:cNvCxnSpPr>
          <p:nvPr/>
        </p:nvCxnSpPr>
        <p:spPr>
          <a:xfrm flipV="1">
            <a:off x="11161644" y="2409839"/>
            <a:ext cx="405048" cy="64995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pSp>
        <p:nvGrpSpPr>
          <p:cNvPr id="2" name="Group 1">
            <a:extLst>
              <a:ext uri="{FF2B5EF4-FFF2-40B4-BE49-F238E27FC236}">
                <a16:creationId xmlns:a16="http://schemas.microsoft.com/office/drawing/2014/main" id="{C2E10ACB-6EF6-4AFA-867A-1CDA23F22FA7}"/>
              </a:ext>
            </a:extLst>
          </p:cNvPr>
          <p:cNvGrpSpPr/>
          <p:nvPr/>
        </p:nvGrpSpPr>
        <p:grpSpPr>
          <a:xfrm>
            <a:off x="55956" y="4523892"/>
            <a:ext cx="11305185" cy="2193263"/>
            <a:chOff x="55956" y="4523892"/>
            <a:chExt cx="11305185" cy="2193263"/>
          </a:xfrm>
        </p:grpSpPr>
        <p:sp>
          <p:nvSpPr>
            <p:cNvPr id="35" name="TextBox 34">
              <a:extLst>
                <a:ext uri="{FF2B5EF4-FFF2-40B4-BE49-F238E27FC236}">
                  <a16:creationId xmlns:a16="http://schemas.microsoft.com/office/drawing/2014/main" id="{7B84BA9C-11CA-4CAF-9BEE-D6B5317554CB}"/>
                </a:ext>
              </a:extLst>
            </p:cNvPr>
            <p:cNvSpPr txBox="1"/>
            <p:nvPr/>
          </p:nvSpPr>
          <p:spPr>
            <a:xfrm>
              <a:off x="55956" y="4706191"/>
              <a:ext cx="9484862" cy="630942"/>
            </a:xfrm>
            <a:prstGeom prst="rect">
              <a:avLst/>
            </a:prstGeom>
            <a:noFill/>
          </p:spPr>
          <p:txBody>
            <a:bodyPr wrap="square">
              <a:spAutoFit/>
            </a:bodyPr>
            <a:lstStyle/>
            <a:p>
              <a:r>
                <a:rPr lang="en-US" sz="2200" b="1" dirty="0">
                  <a:effectLst>
                    <a:outerShdw blurRad="38100" dist="38100" dir="2700000" algn="tl">
                      <a:srgbClr val="000000">
                        <a:alpha val="43137"/>
                      </a:srgbClr>
                    </a:outerShdw>
                  </a:effectLst>
                </a:rPr>
                <a:t>Convert the exponent to binary :  </a:t>
              </a:r>
              <a:r>
                <a:rPr lang="en-US" sz="3500" dirty="0">
                  <a:solidFill>
                    <a:srgbClr val="C00000"/>
                  </a:solidFill>
                </a:rPr>
                <a:t>4 + 127 = 131   </a:t>
              </a:r>
            </a:p>
          </p:txBody>
        </p:sp>
        <p:cxnSp>
          <p:nvCxnSpPr>
            <p:cNvPr id="39" name="Straight Arrow Connector 38">
              <a:extLst>
                <a:ext uri="{FF2B5EF4-FFF2-40B4-BE49-F238E27FC236}">
                  <a16:creationId xmlns:a16="http://schemas.microsoft.com/office/drawing/2014/main" id="{52A45DBE-B728-4751-972C-6F2EE9ABA989}"/>
                </a:ext>
              </a:extLst>
            </p:cNvPr>
            <p:cNvCxnSpPr/>
            <p:nvPr/>
          </p:nvCxnSpPr>
          <p:spPr>
            <a:xfrm>
              <a:off x="7599195" y="5021662"/>
              <a:ext cx="737937"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914A227-7C13-49DF-8B80-CDC3F177342A}"/>
                    </a:ext>
                  </a:extLst>
                </p:cNvPr>
                <p:cNvSpPr txBox="1"/>
                <p:nvPr/>
              </p:nvSpPr>
              <p:spPr>
                <a:xfrm>
                  <a:off x="8550742" y="4523892"/>
                  <a:ext cx="2709472" cy="8617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5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10000011</m:t>
                        </m:r>
                      </m:oMath>
                    </m:oMathPara>
                  </a14:m>
                  <a:endParaRPr lang="en-US" sz="5000" dirty="0"/>
                </a:p>
              </p:txBody>
            </p:sp>
          </mc:Choice>
          <mc:Fallback xmlns="">
            <p:sp>
              <p:nvSpPr>
                <p:cNvPr id="40" name="TextBox 39">
                  <a:extLst>
                    <a:ext uri="{FF2B5EF4-FFF2-40B4-BE49-F238E27FC236}">
                      <a16:creationId xmlns:a16="http://schemas.microsoft.com/office/drawing/2014/main" id="{2914A227-7C13-49DF-8B80-CDC3F177342A}"/>
                    </a:ext>
                  </a:extLst>
                </p:cNvPr>
                <p:cNvSpPr txBox="1">
                  <a:spLocks noRot="1" noChangeAspect="1" noMove="1" noResize="1" noEditPoints="1" noAdjustHandles="1" noChangeArrowheads="1" noChangeShapeType="1" noTextEdit="1"/>
                </p:cNvSpPr>
                <p:nvPr/>
              </p:nvSpPr>
              <p:spPr>
                <a:xfrm>
                  <a:off x="8550742" y="4523892"/>
                  <a:ext cx="2709472" cy="861774"/>
                </a:xfrm>
                <a:prstGeom prst="rect">
                  <a:avLst/>
                </a:prstGeom>
                <a:blipFill>
                  <a:blip r:embed="rId5"/>
                  <a:stretch>
                    <a:fillRect r="-7432"/>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69D9A9B4-52F5-4878-ADA1-BA5FF4BD9BEC}"/>
                </a:ext>
              </a:extLst>
            </p:cNvPr>
            <p:cNvGrpSpPr/>
            <p:nvPr/>
          </p:nvGrpSpPr>
          <p:grpSpPr>
            <a:xfrm>
              <a:off x="1014074" y="5634687"/>
              <a:ext cx="10347067" cy="1082468"/>
              <a:chOff x="899043" y="2882910"/>
              <a:chExt cx="10347067" cy="1445875"/>
            </a:xfrm>
          </p:grpSpPr>
          <p:grpSp>
            <p:nvGrpSpPr>
              <p:cNvPr id="42" name="Group 41">
                <a:extLst>
                  <a:ext uri="{FF2B5EF4-FFF2-40B4-BE49-F238E27FC236}">
                    <a16:creationId xmlns:a16="http://schemas.microsoft.com/office/drawing/2014/main" id="{B37D0B74-1764-4CC2-9FEB-6C096D8749DC}"/>
                  </a:ext>
                </a:extLst>
              </p:cNvPr>
              <p:cNvGrpSpPr/>
              <p:nvPr/>
            </p:nvGrpSpPr>
            <p:grpSpPr>
              <a:xfrm>
                <a:off x="1082779" y="2882910"/>
                <a:ext cx="10163331" cy="735835"/>
                <a:chOff x="1082779" y="2882910"/>
                <a:chExt cx="10163331" cy="735835"/>
              </a:xfrm>
            </p:grpSpPr>
            <p:sp>
              <p:nvSpPr>
                <p:cNvPr id="50" name="Rectangle 49">
                  <a:extLst>
                    <a:ext uri="{FF2B5EF4-FFF2-40B4-BE49-F238E27FC236}">
                      <a16:creationId xmlns:a16="http://schemas.microsoft.com/office/drawing/2014/main" id="{03E8B1A8-A12F-4F25-8C9A-F9A859F2D8FD}"/>
                    </a:ext>
                  </a:extLst>
                </p:cNvPr>
                <p:cNvSpPr/>
                <p:nvPr/>
              </p:nvSpPr>
              <p:spPr>
                <a:xfrm>
                  <a:off x="1082779" y="2882910"/>
                  <a:ext cx="1034321"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0</a:t>
                  </a:r>
                </a:p>
              </p:txBody>
            </p:sp>
            <p:sp>
              <p:nvSpPr>
                <p:cNvPr id="51" name="Rectangle 50">
                  <a:extLst>
                    <a:ext uri="{FF2B5EF4-FFF2-40B4-BE49-F238E27FC236}">
                      <a16:creationId xmlns:a16="http://schemas.microsoft.com/office/drawing/2014/main" id="{0738A5B3-C2F8-4A41-B4BF-65B1030D7869}"/>
                    </a:ext>
                  </a:extLst>
                </p:cNvPr>
                <p:cNvSpPr/>
                <p:nvPr/>
              </p:nvSpPr>
              <p:spPr>
                <a:xfrm>
                  <a:off x="2117100" y="2894498"/>
                  <a:ext cx="3282847" cy="724247"/>
                </a:xfrm>
                <a:prstGeom prst="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latin typeface="MathJax_Main"/>
                    </a:rPr>
                    <a:t>10000011</a:t>
                  </a:r>
                </a:p>
              </p:txBody>
            </p:sp>
            <p:sp>
              <p:nvSpPr>
                <p:cNvPr id="52" name="Rectangle 51">
                  <a:extLst>
                    <a:ext uri="{FF2B5EF4-FFF2-40B4-BE49-F238E27FC236}">
                      <a16:creationId xmlns:a16="http://schemas.microsoft.com/office/drawing/2014/main" id="{C9DE7DD9-1DDE-4819-821C-D88AE7A9485E}"/>
                    </a:ext>
                  </a:extLst>
                </p:cNvPr>
                <p:cNvSpPr/>
                <p:nvPr/>
              </p:nvSpPr>
              <p:spPr>
                <a:xfrm>
                  <a:off x="5399947" y="2894498"/>
                  <a:ext cx="5846163" cy="724247"/>
                </a:xfrm>
                <a:prstGeom prst="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chemeClr val="tx1"/>
                      </a:solidFill>
                      <a:latin typeface="MathJax_Main"/>
                    </a:rPr>
                    <a:t>0001001</a:t>
                  </a:r>
                  <a:r>
                    <a:rPr lang="en-US" sz="3800" dirty="0">
                      <a:solidFill>
                        <a:srgbClr val="66FF33"/>
                      </a:solidFill>
                      <a:latin typeface="MathJax_Main"/>
                    </a:rPr>
                    <a:t>0000000000000000</a:t>
                  </a:r>
                  <a:endParaRPr lang="en-US" sz="3800" dirty="0">
                    <a:solidFill>
                      <a:srgbClr val="66FF33"/>
                    </a:solidFill>
                  </a:endParaRPr>
                </a:p>
              </p:txBody>
            </p:sp>
          </p:grpSp>
          <p:sp>
            <p:nvSpPr>
              <p:cNvPr id="47" name="TextBox 46">
                <a:extLst>
                  <a:ext uri="{FF2B5EF4-FFF2-40B4-BE49-F238E27FC236}">
                    <a16:creationId xmlns:a16="http://schemas.microsoft.com/office/drawing/2014/main" id="{8C0517A2-F647-4B65-BA8C-6D81016B9F7F}"/>
                  </a:ext>
                </a:extLst>
              </p:cNvPr>
              <p:cNvSpPr txBox="1"/>
              <p:nvPr/>
            </p:nvSpPr>
            <p:spPr>
              <a:xfrm>
                <a:off x="899043" y="3670173"/>
                <a:ext cx="1034321" cy="637211"/>
              </a:xfrm>
              <a:prstGeom prst="rect">
                <a:avLst/>
              </a:prstGeom>
              <a:noFill/>
            </p:spPr>
            <p:txBody>
              <a:bodyPr wrap="square">
                <a:spAutoFit/>
              </a:bodyPr>
              <a:lstStyle/>
              <a:p>
                <a:pPr algn="ctr"/>
                <a:r>
                  <a:rPr lang="en-US" sz="2500" b="1" dirty="0"/>
                  <a:t>Sign</a:t>
                </a:r>
              </a:p>
            </p:txBody>
          </p:sp>
          <p:sp>
            <p:nvSpPr>
              <p:cNvPr id="48" name="TextBox 47">
                <a:extLst>
                  <a:ext uri="{FF2B5EF4-FFF2-40B4-BE49-F238E27FC236}">
                    <a16:creationId xmlns:a16="http://schemas.microsoft.com/office/drawing/2014/main" id="{6EF3B6EC-3617-4A55-AA81-232575308B57}"/>
                  </a:ext>
                </a:extLst>
              </p:cNvPr>
              <p:cNvSpPr txBox="1"/>
              <p:nvPr/>
            </p:nvSpPr>
            <p:spPr>
              <a:xfrm>
                <a:off x="2730679" y="3648630"/>
                <a:ext cx="1674359" cy="637211"/>
              </a:xfrm>
              <a:prstGeom prst="rect">
                <a:avLst/>
              </a:prstGeom>
              <a:noFill/>
            </p:spPr>
            <p:txBody>
              <a:bodyPr wrap="square">
                <a:spAutoFit/>
              </a:bodyPr>
              <a:lstStyle/>
              <a:p>
                <a:pPr algn="ctr"/>
                <a:r>
                  <a:rPr lang="en-US" sz="2500" b="1" dirty="0"/>
                  <a:t>Exponent</a:t>
                </a:r>
              </a:p>
            </p:txBody>
          </p:sp>
          <p:sp>
            <p:nvSpPr>
              <p:cNvPr id="49" name="TextBox 48">
                <a:extLst>
                  <a:ext uri="{FF2B5EF4-FFF2-40B4-BE49-F238E27FC236}">
                    <a16:creationId xmlns:a16="http://schemas.microsoft.com/office/drawing/2014/main" id="{AE0CC78F-1E4D-412C-A2D9-BDD7AA0ED1AE}"/>
                  </a:ext>
                </a:extLst>
              </p:cNvPr>
              <p:cNvSpPr txBox="1"/>
              <p:nvPr/>
            </p:nvSpPr>
            <p:spPr>
              <a:xfrm>
                <a:off x="7669602" y="3691574"/>
                <a:ext cx="1674359" cy="637211"/>
              </a:xfrm>
              <a:prstGeom prst="rect">
                <a:avLst/>
              </a:prstGeom>
              <a:noFill/>
            </p:spPr>
            <p:txBody>
              <a:bodyPr wrap="square">
                <a:spAutoFit/>
              </a:bodyPr>
              <a:lstStyle/>
              <a:p>
                <a:pPr algn="ctr"/>
                <a:r>
                  <a:rPr lang="en-US" sz="2500" b="1" dirty="0"/>
                  <a:t>Mantissa</a:t>
                </a:r>
              </a:p>
            </p:txBody>
          </p:sp>
        </p:grpSp>
      </p:grpSp>
    </p:spTree>
    <p:extLst>
      <p:ext uri="{BB962C8B-B14F-4D97-AF65-F5344CB8AC3E}">
        <p14:creationId xmlns:p14="http://schemas.microsoft.com/office/powerpoint/2010/main" val="228393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545305-98A0-4B97-B165-73FD1B456C51}"/>
              </a:ext>
            </a:extLst>
          </p:cNvPr>
          <p:cNvSpPr>
            <a:spLocks noGrp="1"/>
          </p:cNvSpPr>
          <p:nvPr>
            <p:ph type="body" sz="quarter" idx="10"/>
          </p:nvPr>
        </p:nvSpPr>
        <p:spPr/>
        <p:txBody>
          <a:bodyPr/>
          <a:lstStyle/>
          <a:p>
            <a:r>
              <a:rPr lang="en-US" b="1" dirty="0"/>
              <a:t>Exercise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08A2CE-EF11-4DD0-AB79-483C3AD8876E}"/>
                  </a:ext>
                </a:extLst>
              </p:cNvPr>
              <p:cNvSpPr txBox="1"/>
              <p:nvPr/>
            </p:nvSpPr>
            <p:spPr>
              <a:xfrm>
                <a:off x="374363" y="1366109"/>
                <a:ext cx="11522363" cy="5079339"/>
              </a:xfrm>
              <a:prstGeom prst="rect">
                <a:avLst/>
              </a:prstGeom>
              <a:noFill/>
            </p:spPr>
            <p:txBody>
              <a:bodyPr wrap="square">
                <a:spAutoFit/>
              </a:bodyPr>
              <a:lstStyle/>
              <a:p>
                <a:pPr marL="285750" indent="-285750">
                  <a:buFont typeface="Wingdings" panose="05000000000000000000" pitchFamily="2" charset="2"/>
                  <a:buChar char="Ø"/>
                </a:pPr>
                <a:r>
                  <a:rPr lang="en-US" sz="3000" dirty="0">
                    <a:solidFill>
                      <a:srgbClr val="0070C0"/>
                    </a:solidFill>
                  </a:rPr>
                  <a:t>Convert to the equivalent Floating Point Arithmetic IEEE Standard 754 (Single Format)</a:t>
                </a:r>
              </a:p>
              <a:p>
                <a:pPr marL="285750" indent="-285750">
                  <a:buFont typeface="Wingdings" panose="05000000000000000000" pitchFamily="2" charset="2"/>
                  <a:buChar char="Ø"/>
                </a:pPr>
                <a:endParaRPr lang="en-US" sz="3000" dirty="0">
                  <a:solidFill>
                    <a:srgbClr val="0070C0"/>
                  </a:solidFill>
                </a:endParaRPr>
              </a:p>
              <a:p>
                <a:pPr marL="285750" indent="-285750">
                  <a:lnSpc>
                    <a:spcPct val="150000"/>
                  </a:lnSpc>
                  <a:buFont typeface="Wingdings" panose="05000000000000000000" pitchFamily="2" charset="2"/>
                  <a:buChar char="Ø"/>
                </a:pPr>
                <a14:m>
                  <m:oMath xmlns:m="http://schemas.openxmlformats.org/officeDocument/2006/math">
                    <m:r>
                      <a:rPr lang="en-US" sz="32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sz="3200" i="1" dirty="0" smtClean="0">
                        <a:solidFill>
                          <a:srgbClr val="FF0000"/>
                        </a:solidFill>
                        <a:effectLst>
                          <a:outerShdw blurRad="38100" dist="38100" dir="2700000" algn="tl">
                            <a:srgbClr val="000000">
                              <a:alpha val="43137"/>
                            </a:srgbClr>
                          </a:outerShdw>
                        </a:effectLst>
                        <a:latin typeface="Cambria Math" panose="02040503050406030204" pitchFamily="18" charset="0"/>
                      </a:rPr>
                      <m:t>105.625</m:t>
                    </m:r>
                  </m:oMath>
                </a14:m>
                <a:endParaRPr lang="en-US" sz="3000" dirty="0">
                  <a:solidFill>
                    <a:srgbClr val="0070C0"/>
                  </a:solidFill>
                </a:endParaRPr>
              </a:p>
              <a:p>
                <a:pPr marL="285750" indent="-285750">
                  <a:lnSpc>
                    <a:spcPct val="150000"/>
                  </a:lnSpc>
                  <a:buFont typeface="Wingdings" panose="05000000000000000000" pitchFamily="2" charset="2"/>
                  <a:buChar char="Ø"/>
                </a:pPr>
                <a14:m>
                  <m:oMath xmlns:m="http://schemas.openxmlformats.org/officeDocument/2006/math">
                    <m:r>
                      <a:rPr lang="en-US" sz="32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sz="3200" i="1" dirty="0" smtClean="0">
                        <a:solidFill>
                          <a:srgbClr val="FF0000"/>
                        </a:solidFill>
                        <a:effectLst>
                          <a:outerShdw blurRad="38100" dist="38100" dir="2700000" algn="tl">
                            <a:srgbClr val="000000">
                              <a:alpha val="43137"/>
                            </a:srgbClr>
                          </a:outerShdw>
                        </a:effectLst>
                        <a:latin typeface="Cambria Math" panose="02040503050406030204" pitchFamily="18" charset="0"/>
                      </a:rPr>
                      <m:t>105.625</m:t>
                    </m:r>
                  </m:oMath>
                </a14:m>
                <a:endParaRPr lang="en-US" sz="3000" dirty="0">
                  <a:solidFill>
                    <a:srgbClr val="0070C0"/>
                  </a:solidFill>
                </a:endParaRPr>
              </a:p>
              <a:p>
                <a:pPr marL="285750" indent="-285750">
                  <a:lnSpc>
                    <a:spcPct val="150000"/>
                  </a:lnSpc>
                  <a:buFont typeface="Wingdings" panose="05000000000000000000" pitchFamily="2" charset="2"/>
                  <a:buChar char="Ø"/>
                </a:pPr>
                <a:r>
                  <a:rPr lang="en-US" sz="3200" i="1" dirty="0">
                    <a:solidFill>
                      <a:srgbClr val="FF0000"/>
                    </a:solidFill>
                    <a:effectLst>
                      <a:outerShdw blurRad="38100" dist="38100" dir="2700000" algn="tl">
                        <a:srgbClr val="000000">
                          <a:alpha val="43137"/>
                        </a:srgbClr>
                      </a:outerShdw>
                    </a:effectLst>
                    <a:latin typeface="Cambria Math" panose="02040503050406030204" pitchFamily="18" charset="0"/>
                  </a:rPr>
                  <a:t>0.09375</a:t>
                </a:r>
              </a:p>
              <a:p>
                <a:pPr marL="285750" indent="-285750">
                  <a:lnSpc>
                    <a:spcPct val="150000"/>
                  </a:lnSpc>
                  <a:buFont typeface="Wingdings" panose="05000000000000000000" pitchFamily="2" charset="2"/>
                  <a:buChar char="Ø"/>
                </a:pPr>
                <a14:m>
                  <m:oMath xmlns:m="http://schemas.openxmlformats.org/officeDocument/2006/math">
                    <m:r>
                      <a:rPr lang="en-US" sz="3200" i="1">
                        <a:solidFill>
                          <a:srgbClr val="FF0000"/>
                        </a:solidFill>
                        <a:effectLst>
                          <a:outerShdw blurRad="38100" dist="38100" dir="2700000" algn="tl">
                            <a:srgbClr val="000000">
                              <a:alpha val="43137"/>
                            </a:srgbClr>
                          </a:outerShdw>
                        </a:effectLst>
                        <a:latin typeface="Cambria Math" panose="02040503050406030204" pitchFamily="18" charset="0"/>
                      </a:rPr>
                      <m:t>+2.7</m:t>
                    </m:r>
                  </m:oMath>
                </a14:m>
                <a:endParaRPr lang="en-US" sz="3200" i="1" dirty="0">
                  <a:solidFill>
                    <a:srgbClr val="FF0000"/>
                  </a:solidFill>
                  <a:effectLst>
                    <a:outerShdw blurRad="38100" dist="38100" dir="2700000" algn="tl">
                      <a:srgbClr val="000000">
                        <a:alpha val="43137"/>
                      </a:srgbClr>
                    </a:outerShdw>
                  </a:effectLst>
                  <a:latin typeface="Cambria Math" panose="02040503050406030204" pitchFamily="18" charset="0"/>
                </a:endParaRPr>
              </a:p>
              <a:p>
                <a:pPr marL="285750" indent="-285750">
                  <a:lnSpc>
                    <a:spcPct val="150000"/>
                  </a:lnSpc>
                  <a:buFont typeface="Wingdings" panose="05000000000000000000" pitchFamily="2" charset="2"/>
                  <a:buChar char="Ø"/>
                </a:pPr>
                <a:r>
                  <a:rPr lang="en-US" sz="3200" i="1" dirty="0">
                    <a:solidFill>
                      <a:srgbClr val="FF0000"/>
                    </a:solidFill>
                    <a:effectLst>
                      <a:outerShdw blurRad="38100" dist="38100" dir="2700000" algn="tl">
                        <a:srgbClr val="000000">
                          <a:alpha val="43137"/>
                        </a:srgbClr>
                      </a:outerShdw>
                    </a:effectLst>
                    <a:latin typeface="Cambria Math" panose="02040503050406030204" pitchFamily="18" charset="0"/>
                  </a:rPr>
                  <a:t>-123.3 (Homework)</a:t>
                </a:r>
              </a:p>
            </p:txBody>
          </p:sp>
        </mc:Choice>
        <mc:Fallback xmlns="">
          <p:sp>
            <p:nvSpPr>
              <p:cNvPr id="4" name="TextBox 3">
                <a:extLst>
                  <a:ext uri="{FF2B5EF4-FFF2-40B4-BE49-F238E27FC236}">
                    <a16:creationId xmlns:a16="http://schemas.microsoft.com/office/drawing/2014/main" id="{8108A2CE-EF11-4DD0-AB79-483C3AD8876E}"/>
                  </a:ext>
                </a:extLst>
              </p:cNvPr>
              <p:cNvSpPr txBox="1">
                <a:spLocks noRot="1" noChangeAspect="1" noMove="1" noResize="1" noEditPoints="1" noAdjustHandles="1" noChangeArrowheads="1" noChangeShapeType="1" noTextEdit="1"/>
              </p:cNvSpPr>
              <p:nvPr/>
            </p:nvSpPr>
            <p:spPr>
              <a:xfrm>
                <a:off x="374363" y="1366109"/>
                <a:ext cx="11522363" cy="5079339"/>
              </a:xfrm>
              <a:prstGeom prst="rect">
                <a:avLst/>
              </a:prstGeom>
              <a:blipFill>
                <a:blip r:embed="rId2"/>
                <a:stretch>
                  <a:fillRect l="-1216" t="-1561" b="-3721"/>
                </a:stretch>
              </a:blipFill>
            </p:spPr>
            <p:txBody>
              <a:bodyPr/>
              <a:lstStyle/>
              <a:p>
                <a:r>
                  <a:rPr lang="en-US">
                    <a:noFill/>
                  </a:rPr>
                  <a:t> </a:t>
                </a:r>
              </a:p>
            </p:txBody>
          </p:sp>
        </mc:Fallback>
      </mc:AlternateContent>
    </p:spTree>
    <p:extLst>
      <p:ext uri="{BB962C8B-B14F-4D97-AF65-F5344CB8AC3E}">
        <p14:creationId xmlns:p14="http://schemas.microsoft.com/office/powerpoint/2010/main" val="3785738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6490BC8A-37F8-4274-B2B3-8C4DBF6A50AD}"/>
              </a:ext>
            </a:extLst>
          </p:cNvPr>
          <p:cNvSpPr>
            <a:spLocks noGrp="1"/>
          </p:cNvSpPr>
          <p:nvPr>
            <p:ph type="body" sz="quarter" idx="10"/>
          </p:nvPr>
        </p:nvSpPr>
        <p:spPr>
          <a:xfrm>
            <a:off x="1256829" y="505328"/>
            <a:ext cx="10435499" cy="723900"/>
          </a:xfrm>
        </p:spPr>
        <p:txBody>
          <a:bodyPr/>
          <a:lstStyle/>
          <a:p>
            <a:r>
              <a:rPr lang="en-US" sz="4000" b="1" dirty="0"/>
              <a:t>Exercise</a:t>
            </a:r>
          </a:p>
        </p:txBody>
      </p:sp>
      <p:sp>
        <p:nvSpPr>
          <p:cNvPr id="6" name="TextBox 5">
            <a:extLst>
              <a:ext uri="{FF2B5EF4-FFF2-40B4-BE49-F238E27FC236}">
                <a16:creationId xmlns:a16="http://schemas.microsoft.com/office/drawing/2014/main" id="{F1CEE863-5D3C-4FB3-8AD5-669F84F77C6B}"/>
              </a:ext>
            </a:extLst>
          </p:cNvPr>
          <p:cNvSpPr txBox="1"/>
          <p:nvPr/>
        </p:nvSpPr>
        <p:spPr>
          <a:xfrm>
            <a:off x="0" y="1309378"/>
            <a:ext cx="6805535" cy="630942"/>
          </a:xfrm>
          <a:prstGeom prst="rect">
            <a:avLst/>
          </a:prstGeom>
          <a:noFill/>
        </p:spPr>
        <p:txBody>
          <a:bodyPr wrap="square">
            <a:spAutoFit/>
          </a:bodyPr>
          <a:lstStyle/>
          <a:p>
            <a:pPr algn="ctr"/>
            <a:r>
              <a:rPr lang="en-US" sz="3500" dirty="0">
                <a:solidFill>
                  <a:srgbClr val="0070C0"/>
                </a:solidFill>
              </a:rPr>
              <a:t>Decimal      Binary</a:t>
            </a:r>
          </a:p>
        </p:txBody>
      </p:sp>
      <p:cxnSp>
        <p:nvCxnSpPr>
          <p:cNvPr id="8" name="Straight Arrow Connector 7">
            <a:extLst>
              <a:ext uri="{FF2B5EF4-FFF2-40B4-BE49-F238E27FC236}">
                <a16:creationId xmlns:a16="http://schemas.microsoft.com/office/drawing/2014/main" id="{EC9A5A4A-1874-4BAB-B97D-1B22C7ED728B}"/>
              </a:ext>
            </a:extLst>
          </p:cNvPr>
          <p:cNvCxnSpPr>
            <a:cxnSpLocks/>
          </p:cNvCxnSpPr>
          <p:nvPr/>
        </p:nvCxnSpPr>
        <p:spPr>
          <a:xfrm>
            <a:off x="3282843" y="1654829"/>
            <a:ext cx="5996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F1A7C3-A16E-484E-ABAF-3E4AA868AE86}"/>
                  </a:ext>
                </a:extLst>
              </p:cNvPr>
              <p:cNvSpPr txBox="1"/>
              <p:nvPr/>
            </p:nvSpPr>
            <p:spPr>
              <a:xfrm>
                <a:off x="4433490" y="1864632"/>
                <a:ext cx="270947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a:solidFill>
                            <a:srgbClr val="FF0000"/>
                          </a:solidFill>
                          <a:effectLst>
                            <a:outerShdw blurRad="38100" dist="38100" dir="2700000" algn="tl">
                              <a:srgbClr val="000000">
                                <a:alpha val="43137"/>
                              </a:srgbClr>
                            </a:outerShdw>
                          </a:effectLst>
                          <a:latin typeface="Cambria Math" panose="02040503050406030204" pitchFamily="18" charset="0"/>
                        </a:rPr>
                        <m:t>105.625</m:t>
                      </m:r>
                    </m:oMath>
                  </m:oMathPara>
                </a14:m>
                <a:endParaRPr lang="en-US" sz="4000" dirty="0"/>
              </a:p>
            </p:txBody>
          </p:sp>
        </mc:Choice>
        <mc:Fallback xmlns="">
          <p:sp>
            <p:nvSpPr>
              <p:cNvPr id="11" name="TextBox 10">
                <a:extLst>
                  <a:ext uri="{FF2B5EF4-FFF2-40B4-BE49-F238E27FC236}">
                    <a16:creationId xmlns:a16="http://schemas.microsoft.com/office/drawing/2014/main" id="{E9F1A7C3-A16E-484E-ABAF-3E4AA868AE86}"/>
                  </a:ext>
                </a:extLst>
              </p:cNvPr>
              <p:cNvSpPr txBox="1">
                <a:spLocks noRot="1" noChangeAspect="1" noMove="1" noResize="1" noEditPoints="1" noAdjustHandles="1" noChangeArrowheads="1" noChangeShapeType="1" noTextEdit="1"/>
              </p:cNvSpPr>
              <p:nvPr/>
            </p:nvSpPr>
            <p:spPr>
              <a:xfrm>
                <a:off x="4433490" y="1864632"/>
                <a:ext cx="2709472" cy="707886"/>
              </a:xfrm>
              <a:prstGeom prst="rect">
                <a:avLst/>
              </a:prstGeom>
              <a:blipFill>
                <a:blip r:embed="rId2"/>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7B3C3D11-7590-415A-B378-4492D07046B4}"/>
              </a:ext>
            </a:extLst>
          </p:cNvPr>
          <p:cNvGrpSpPr/>
          <p:nvPr/>
        </p:nvGrpSpPr>
        <p:grpSpPr>
          <a:xfrm>
            <a:off x="1201387" y="1940320"/>
            <a:ext cx="785763" cy="580009"/>
            <a:chOff x="1199213" y="2743200"/>
            <a:chExt cx="785763" cy="580009"/>
          </a:xfrm>
        </p:grpSpPr>
        <p:cxnSp>
          <p:nvCxnSpPr>
            <p:cNvPr id="13" name="Straight Connector 12">
              <a:extLst>
                <a:ext uri="{FF2B5EF4-FFF2-40B4-BE49-F238E27FC236}">
                  <a16:creationId xmlns:a16="http://schemas.microsoft.com/office/drawing/2014/main" id="{B38DA316-CB57-4AF9-8C3D-1F04785E3FA2}"/>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0240139-AB54-4459-A148-385535998220}"/>
                </a:ext>
              </a:extLst>
            </p:cNvPr>
            <p:cNvCxnSpPr>
              <a:cxnSpLocks/>
            </p:cNvCxnSpPr>
            <p:nvPr/>
          </p:nvCxnSpPr>
          <p:spPr>
            <a:xfrm flipH="1">
              <a:off x="1205487"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p:cxnSp>
        <p:nvCxnSpPr>
          <p:cNvPr id="19" name="Straight Connector 18">
            <a:extLst>
              <a:ext uri="{FF2B5EF4-FFF2-40B4-BE49-F238E27FC236}">
                <a16:creationId xmlns:a16="http://schemas.microsoft.com/office/drawing/2014/main" id="{4511E03A-C9E3-4853-BC25-D24430937383}"/>
              </a:ext>
            </a:extLst>
          </p:cNvPr>
          <p:cNvCxnSpPr/>
          <p:nvPr/>
        </p:nvCxnSpPr>
        <p:spPr>
          <a:xfrm>
            <a:off x="1190752" y="2647785"/>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B053652-5F8C-44EE-AB63-00F5605CDA14}"/>
              </a:ext>
            </a:extLst>
          </p:cNvPr>
          <p:cNvCxnSpPr>
            <a:cxnSpLocks/>
          </p:cNvCxnSpPr>
          <p:nvPr/>
        </p:nvCxnSpPr>
        <p:spPr>
          <a:xfrm flipH="1">
            <a:off x="1190165" y="3215093"/>
            <a:ext cx="779489" cy="0"/>
          </a:xfrm>
          <a:prstGeom prst="line">
            <a:avLst/>
          </a:prstGeom>
          <a:ln w="28575"/>
        </p:spPr>
        <p:style>
          <a:lnRef idx="3">
            <a:schemeClr val="dk1"/>
          </a:lnRef>
          <a:fillRef idx="0">
            <a:schemeClr val="dk1"/>
          </a:fillRef>
          <a:effectRef idx="2">
            <a:schemeClr val="dk1"/>
          </a:effectRef>
          <a:fontRef idx="minor">
            <a:schemeClr val="tx1"/>
          </a:fontRef>
        </p:style>
      </p:cxnSp>
      <p:grpSp>
        <p:nvGrpSpPr>
          <p:cNvPr id="21" name="Group 20">
            <a:extLst>
              <a:ext uri="{FF2B5EF4-FFF2-40B4-BE49-F238E27FC236}">
                <a16:creationId xmlns:a16="http://schemas.microsoft.com/office/drawing/2014/main" id="{9C210E04-C65A-4117-AFD8-CFF1D6702B80}"/>
              </a:ext>
            </a:extLst>
          </p:cNvPr>
          <p:cNvGrpSpPr/>
          <p:nvPr/>
        </p:nvGrpSpPr>
        <p:grpSpPr>
          <a:xfrm>
            <a:off x="1201385" y="3381293"/>
            <a:ext cx="779489" cy="585895"/>
            <a:chOff x="1184223" y="2743200"/>
            <a:chExt cx="779489" cy="585895"/>
          </a:xfrm>
        </p:grpSpPr>
        <p:cxnSp>
          <p:nvCxnSpPr>
            <p:cNvPr id="22" name="Straight Connector 21">
              <a:extLst>
                <a:ext uri="{FF2B5EF4-FFF2-40B4-BE49-F238E27FC236}">
                  <a16:creationId xmlns:a16="http://schemas.microsoft.com/office/drawing/2014/main" id="{E354EE6B-2893-4382-A143-A0A0A9CA0FBB}"/>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8D315D4F-C84A-4562-834B-DE82F6B20D9D}"/>
                </a:ext>
              </a:extLst>
            </p:cNvPr>
            <p:cNvCxnSpPr>
              <a:cxnSpLocks/>
            </p:cNvCxnSpPr>
            <p:nvPr/>
          </p:nvCxnSpPr>
          <p:spPr>
            <a:xfrm flipH="1">
              <a:off x="1184223" y="3329095"/>
              <a:ext cx="779489"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24" name="Group 23">
            <a:extLst>
              <a:ext uri="{FF2B5EF4-FFF2-40B4-BE49-F238E27FC236}">
                <a16:creationId xmlns:a16="http://schemas.microsoft.com/office/drawing/2014/main" id="{47649130-B7FF-4698-AB6F-79298FB7E7CA}"/>
              </a:ext>
            </a:extLst>
          </p:cNvPr>
          <p:cNvGrpSpPr/>
          <p:nvPr/>
        </p:nvGrpSpPr>
        <p:grpSpPr>
          <a:xfrm>
            <a:off x="1201385" y="4053979"/>
            <a:ext cx="779489" cy="580009"/>
            <a:chOff x="1184223" y="2743200"/>
            <a:chExt cx="779489" cy="580009"/>
          </a:xfrm>
        </p:grpSpPr>
        <p:cxnSp>
          <p:nvCxnSpPr>
            <p:cNvPr id="25" name="Straight Connector 24">
              <a:extLst>
                <a:ext uri="{FF2B5EF4-FFF2-40B4-BE49-F238E27FC236}">
                  <a16:creationId xmlns:a16="http://schemas.microsoft.com/office/drawing/2014/main" id="{F89369A1-FEF0-45B8-9DC0-2C5AD6446160}"/>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ED2AE6D0-B423-472D-A263-4373BA38A641}"/>
                </a:ext>
              </a:extLst>
            </p:cNvPr>
            <p:cNvCxnSpPr>
              <a:cxnSpLocks/>
            </p:cNvCxnSpPr>
            <p:nvPr/>
          </p:nvCxnSpPr>
          <p:spPr>
            <a:xfrm flipH="1">
              <a:off x="1184223"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AFBEAE-7988-43C6-9EA9-038E5EAABD95}"/>
                  </a:ext>
                </a:extLst>
              </p:cNvPr>
              <p:cNvSpPr txBox="1"/>
              <p:nvPr/>
            </p:nvSpPr>
            <p:spPr>
              <a:xfrm>
                <a:off x="1197950" y="1992214"/>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105</m:t>
                      </m:r>
                    </m:oMath>
                  </m:oMathPara>
                </a14:m>
                <a:endParaRPr lang="en-US" sz="3000" dirty="0"/>
              </a:p>
            </p:txBody>
          </p:sp>
        </mc:Choice>
        <mc:Fallback xmlns="">
          <p:sp>
            <p:nvSpPr>
              <p:cNvPr id="31" name="TextBox 30">
                <a:extLst>
                  <a:ext uri="{FF2B5EF4-FFF2-40B4-BE49-F238E27FC236}">
                    <a16:creationId xmlns:a16="http://schemas.microsoft.com/office/drawing/2014/main" id="{6DAFBEAE-7988-43C6-9EA9-038E5EAABD95}"/>
                  </a:ext>
                </a:extLst>
              </p:cNvPr>
              <p:cNvSpPr txBox="1">
                <a:spLocks noRot="1" noChangeAspect="1" noMove="1" noResize="1" noEditPoints="1" noAdjustHandles="1" noChangeArrowheads="1" noChangeShapeType="1" noTextEdit="1"/>
              </p:cNvSpPr>
              <p:nvPr/>
            </p:nvSpPr>
            <p:spPr>
              <a:xfrm>
                <a:off x="1197950" y="1992214"/>
                <a:ext cx="664251" cy="553998"/>
              </a:xfrm>
              <a:prstGeom prst="rect">
                <a:avLst/>
              </a:prstGeom>
              <a:blipFill>
                <a:blip r:embed="rId3"/>
                <a:stretch>
                  <a:fillRect r="-12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7913429-0D97-4376-AE05-CA61BA4930EA}"/>
                  </a:ext>
                </a:extLst>
              </p:cNvPr>
              <p:cNvSpPr txBox="1"/>
              <p:nvPr/>
            </p:nvSpPr>
            <p:spPr>
              <a:xfrm>
                <a:off x="570081" y="1963593"/>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2" name="TextBox 31">
                <a:extLst>
                  <a:ext uri="{FF2B5EF4-FFF2-40B4-BE49-F238E27FC236}">
                    <a16:creationId xmlns:a16="http://schemas.microsoft.com/office/drawing/2014/main" id="{F7913429-0D97-4376-AE05-CA61BA4930EA}"/>
                  </a:ext>
                </a:extLst>
              </p:cNvPr>
              <p:cNvSpPr txBox="1">
                <a:spLocks noRot="1" noChangeAspect="1" noMove="1" noResize="1" noEditPoints="1" noAdjustHandles="1" noChangeArrowheads="1" noChangeShapeType="1" noTextEdit="1"/>
              </p:cNvSpPr>
              <p:nvPr/>
            </p:nvSpPr>
            <p:spPr>
              <a:xfrm>
                <a:off x="570081" y="1963593"/>
                <a:ext cx="664251"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D34755-AC9F-447B-BD23-894C48239AC0}"/>
                  </a:ext>
                </a:extLst>
              </p:cNvPr>
              <p:cNvSpPr txBox="1"/>
              <p:nvPr/>
            </p:nvSpPr>
            <p:spPr>
              <a:xfrm>
                <a:off x="552746" y="263855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3" name="TextBox 32">
                <a:extLst>
                  <a:ext uri="{FF2B5EF4-FFF2-40B4-BE49-F238E27FC236}">
                    <a16:creationId xmlns:a16="http://schemas.microsoft.com/office/drawing/2014/main" id="{D5D34755-AC9F-447B-BD23-894C48239AC0}"/>
                  </a:ext>
                </a:extLst>
              </p:cNvPr>
              <p:cNvSpPr txBox="1">
                <a:spLocks noRot="1" noChangeAspect="1" noMove="1" noResize="1" noEditPoints="1" noAdjustHandles="1" noChangeArrowheads="1" noChangeShapeType="1" noTextEdit="1"/>
              </p:cNvSpPr>
              <p:nvPr/>
            </p:nvSpPr>
            <p:spPr>
              <a:xfrm>
                <a:off x="552746" y="2638558"/>
                <a:ext cx="664251"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CC5EA6E-B489-4FDA-BE30-860C92CECEBC}"/>
                  </a:ext>
                </a:extLst>
              </p:cNvPr>
              <p:cNvSpPr txBox="1"/>
              <p:nvPr/>
            </p:nvSpPr>
            <p:spPr>
              <a:xfrm>
                <a:off x="570081" y="331468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4" name="TextBox 33">
                <a:extLst>
                  <a:ext uri="{FF2B5EF4-FFF2-40B4-BE49-F238E27FC236}">
                    <a16:creationId xmlns:a16="http://schemas.microsoft.com/office/drawing/2014/main" id="{5CC5EA6E-B489-4FDA-BE30-860C92CECEBC}"/>
                  </a:ext>
                </a:extLst>
              </p:cNvPr>
              <p:cNvSpPr txBox="1">
                <a:spLocks noRot="1" noChangeAspect="1" noMove="1" noResize="1" noEditPoints="1" noAdjustHandles="1" noChangeArrowheads="1" noChangeShapeType="1" noTextEdit="1"/>
              </p:cNvSpPr>
              <p:nvPr/>
            </p:nvSpPr>
            <p:spPr>
              <a:xfrm>
                <a:off x="570081" y="3314688"/>
                <a:ext cx="66425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67F5B0-9FCB-4431-83C1-2E89D4D7E9A8}"/>
                  </a:ext>
                </a:extLst>
              </p:cNvPr>
              <p:cNvSpPr txBox="1"/>
              <p:nvPr/>
            </p:nvSpPr>
            <p:spPr>
              <a:xfrm>
                <a:off x="581004" y="4028208"/>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35" name="TextBox 34">
                <a:extLst>
                  <a:ext uri="{FF2B5EF4-FFF2-40B4-BE49-F238E27FC236}">
                    <a16:creationId xmlns:a16="http://schemas.microsoft.com/office/drawing/2014/main" id="{2867F5B0-9FCB-4431-83C1-2E89D4D7E9A8}"/>
                  </a:ext>
                </a:extLst>
              </p:cNvPr>
              <p:cNvSpPr txBox="1">
                <a:spLocks noRot="1" noChangeAspect="1" noMove="1" noResize="1" noEditPoints="1" noAdjustHandles="1" noChangeArrowheads="1" noChangeShapeType="1" noTextEdit="1"/>
              </p:cNvSpPr>
              <p:nvPr/>
            </p:nvSpPr>
            <p:spPr>
              <a:xfrm>
                <a:off x="581004" y="4028208"/>
                <a:ext cx="664251" cy="5539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6737174-2727-4EC7-A972-D3AE05F9010E}"/>
                  </a:ext>
                </a:extLst>
              </p:cNvPr>
              <p:cNvSpPr txBox="1"/>
              <p:nvPr/>
            </p:nvSpPr>
            <p:spPr>
              <a:xfrm>
                <a:off x="1221126" y="2626643"/>
                <a:ext cx="664251" cy="553998"/>
              </a:xfrm>
              <a:prstGeom prst="rect">
                <a:avLst/>
              </a:prstGeom>
              <a:noFill/>
            </p:spPr>
            <p:txBody>
              <a:bodyPr wrap="square">
                <a:spAutoFit/>
              </a:bodyPr>
              <a:lstStyle/>
              <a:p>
                <a14:m>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5</m:t>
                    </m:r>
                  </m:oMath>
                </a14:m>
                <a:r>
                  <a:rPr lang="en-US" sz="3000" dirty="0">
                    <a:solidFill>
                      <a:schemeClr val="tx1"/>
                    </a:solidFill>
                  </a:rPr>
                  <a:t>2</a:t>
                </a:r>
              </a:p>
            </p:txBody>
          </p:sp>
        </mc:Choice>
        <mc:Fallback xmlns="">
          <p:sp>
            <p:nvSpPr>
              <p:cNvPr id="37" name="TextBox 36">
                <a:extLst>
                  <a:ext uri="{FF2B5EF4-FFF2-40B4-BE49-F238E27FC236}">
                    <a16:creationId xmlns:a16="http://schemas.microsoft.com/office/drawing/2014/main" id="{16737174-2727-4EC7-A972-D3AE05F9010E}"/>
                  </a:ext>
                </a:extLst>
              </p:cNvPr>
              <p:cNvSpPr txBox="1">
                <a:spLocks noRot="1" noChangeAspect="1" noMove="1" noResize="1" noEditPoints="1" noAdjustHandles="1" noChangeArrowheads="1" noChangeShapeType="1" noTextEdit="1"/>
              </p:cNvSpPr>
              <p:nvPr/>
            </p:nvSpPr>
            <p:spPr>
              <a:xfrm>
                <a:off x="1221126" y="2626643"/>
                <a:ext cx="664251" cy="553998"/>
              </a:xfrm>
              <a:prstGeom prst="rect">
                <a:avLst/>
              </a:prstGeom>
              <a:blipFill>
                <a:blip r:embed="rId8"/>
                <a:stretch>
                  <a:fillRect t="-14286" r="-13761" b="-329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30ED220-3FA4-47D9-90F1-A3A8496512E4}"/>
                  </a:ext>
                </a:extLst>
              </p:cNvPr>
              <p:cNvSpPr txBox="1"/>
              <p:nvPr/>
            </p:nvSpPr>
            <p:spPr>
              <a:xfrm>
                <a:off x="1207661" y="3399184"/>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26</m:t>
                      </m:r>
                    </m:oMath>
                  </m:oMathPara>
                </a14:m>
                <a:endParaRPr lang="en-US" sz="3000" dirty="0">
                  <a:solidFill>
                    <a:schemeClr val="tx1"/>
                  </a:solidFill>
                </a:endParaRPr>
              </a:p>
            </p:txBody>
          </p:sp>
        </mc:Choice>
        <mc:Fallback xmlns="">
          <p:sp>
            <p:nvSpPr>
              <p:cNvPr id="38" name="TextBox 37">
                <a:extLst>
                  <a:ext uri="{FF2B5EF4-FFF2-40B4-BE49-F238E27FC236}">
                    <a16:creationId xmlns:a16="http://schemas.microsoft.com/office/drawing/2014/main" id="{C30ED220-3FA4-47D9-90F1-A3A8496512E4}"/>
                  </a:ext>
                </a:extLst>
              </p:cNvPr>
              <p:cNvSpPr txBox="1">
                <a:spLocks noRot="1" noChangeAspect="1" noMove="1" noResize="1" noEditPoints="1" noAdjustHandles="1" noChangeArrowheads="1" noChangeShapeType="1" noTextEdit="1"/>
              </p:cNvSpPr>
              <p:nvPr/>
            </p:nvSpPr>
            <p:spPr>
              <a:xfrm>
                <a:off x="1207661" y="3399184"/>
                <a:ext cx="66425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A5916F8-FFA3-47EF-BF8E-2BDE5363155A}"/>
                  </a:ext>
                </a:extLst>
              </p:cNvPr>
              <p:cNvSpPr txBox="1"/>
              <p:nvPr/>
            </p:nvSpPr>
            <p:spPr>
              <a:xfrm>
                <a:off x="1231365" y="4107382"/>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13</m:t>
                      </m:r>
                    </m:oMath>
                  </m:oMathPara>
                </a14:m>
                <a:endParaRPr lang="en-US" sz="3000" dirty="0">
                  <a:solidFill>
                    <a:schemeClr val="tx1"/>
                  </a:solidFill>
                </a:endParaRPr>
              </a:p>
            </p:txBody>
          </p:sp>
        </mc:Choice>
        <mc:Fallback xmlns="">
          <p:sp>
            <p:nvSpPr>
              <p:cNvPr id="39" name="TextBox 38">
                <a:extLst>
                  <a:ext uri="{FF2B5EF4-FFF2-40B4-BE49-F238E27FC236}">
                    <a16:creationId xmlns:a16="http://schemas.microsoft.com/office/drawing/2014/main" id="{0A5916F8-FFA3-47EF-BF8E-2BDE5363155A}"/>
                  </a:ext>
                </a:extLst>
              </p:cNvPr>
              <p:cNvSpPr txBox="1">
                <a:spLocks noRot="1" noChangeAspect="1" noMove="1" noResize="1" noEditPoints="1" noAdjustHandles="1" noChangeArrowheads="1" noChangeShapeType="1" noTextEdit="1"/>
              </p:cNvSpPr>
              <p:nvPr/>
            </p:nvSpPr>
            <p:spPr>
              <a:xfrm>
                <a:off x="1231365" y="4107382"/>
                <a:ext cx="664251" cy="55399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A7BBCEA-58D7-4383-AE0F-09BEFC673EB8}"/>
                  </a:ext>
                </a:extLst>
              </p:cNvPr>
              <p:cNvSpPr txBox="1"/>
              <p:nvPr/>
            </p:nvSpPr>
            <p:spPr>
              <a:xfrm>
                <a:off x="2261629" y="1989635"/>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1</m:t>
                      </m:r>
                    </m:oMath>
                  </m:oMathPara>
                </a14:m>
                <a:endParaRPr lang="en-US" sz="3000" dirty="0">
                  <a:solidFill>
                    <a:schemeClr val="tx1"/>
                  </a:solidFill>
                </a:endParaRPr>
              </a:p>
            </p:txBody>
          </p:sp>
        </mc:Choice>
        <mc:Fallback xmlns="">
          <p:sp>
            <p:nvSpPr>
              <p:cNvPr id="42" name="TextBox 41">
                <a:extLst>
                  <a:ext uri="{FF2B5EF4-FFF2-40B4-BE49-F238E27FC236}">
                    <a16:creationId xmlns:a16="http://schemas.microsoft.com/office/drawing/2014/main" id="{2A7BBCEA-58D7-4383-AE0F-09BEFC673EB8}"/>
                  </a:ext>
                </a:extLst>
              </p:cNvPr>
              <p:cNvSpPr txBox="1">
                <a:spLocks noRot="1" noChangeAspect="1" noMove="1" noResize="1" noEditPoints="1" noAdjustHandles="1" noChangeArrowheads="1" noChangeShapeType="1" noTextEdit="1"/>
              </p:cNvSpPr>
              <p:nvPr/>
            </p:nvSpPr>
            <p:spPr>
              <a:xfrm>
                <a:off x="2261629" y="1989635"/>
                <a:ext cx="66425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B74354E-D1FC-4436-9A7A-CA6F93EDC2A5}"/>
                  </a:ext>
                </a:extLst>
              </p:cNvPr>
              <p:cNvSpPr txBox="1"/>
              <p:nvPr/>
            </p:nvSpPr>
            <p:spPr>
              <a:xfrm>
                <a:off x="2261629" y="2670936"/>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3" name="TextBox 42">
                <a:extLst>
                  <a:ext uri="{FF2B5EF4-FFF2-40B4-BE49-F238E27FC236}">
                    <a16:creationId xmlns:a16="http://schemas.microsoft.com/office/drawing/2014/main" id="{8B74354E-D1FC-4436-9A7A-CA6F93EDC2A5}"/>
                  </a:ext>
                </a:extLst>
              </p:cNvPr>
              <p:cNvSpPr txBox="1">
                <a:spLocks noRot="1" noChangeAspect="1" noMove="1" noResize="1" noEditPoints="1" noAdjustHandles="1" noChangeArrowheads="1" noChangeShapeType="1" noTextEdit="1"/>
              </p:cNvSpPr>
              <p:nvPr/>
            </p:nvSpPr>
            <p:spPr>
              <a:xfrm>
                <a:off x="2261629" y="2670936"/>
                <a:ext cx="664251" cy="5539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7C2D1B2-2456-41ED-94F1-0F8C055F106D}"/>
                  </a:ext>
                </a:extLst>
              </p:cNvPr>
              <p:cNvSpPr txBox="1"/>
              <p:nvPr/>
            </p:nvSpPr>
            <p:spPr>
              <a:xfrm>
                <a:off x="2261629" y="3419101"/>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0</m:t>
                      </m:r>
                    </m:oMath>
                  </m:oMathPara>
                </a14:m>
                <a:endParaRPr lang="en-US" sz="3000" dirty="0">
                  <a:solidFill>
                    <a:schemeClr val="tx1"/>
                  </a:solidFill>
                </a:endParaRPr>
              </a:p>
            </p:txBody>
          </p:sp>
        </mc:Choice>
        <mc:Fallback xmlns="">
          <p:sp>
            <p:nvSpPr>
              <p:cNvPr id="44" name="TextBox 43">
                <a:extLst>
                  <a:ext uri="{FF2B5EF4-FFF2-40B4-BE49-F238E27FC236}">
                    <a16:creationId xmlns:a16="http://schemas.microsoft.com/office/drawing/2014/main" id="{A7C2D1B2-2456-41ED-94F1-0F8C055F106D}"/>
                  </a:ext>
                </a:extLst>
              </p:cNvPr>
              <p:cNvSpPr txBox="1">
                <a:spLocks noRot="1" noChangeAspect="1" noMove="1" noResize="1" noEditPoints="1" noAdjustHandles="1" noChangeArrowheads="1" noChangeShapeType="1" noTextEdit="1"/>
              </p:cNvSpPr>
              <p:nvPr/>
            </p:nvSpPr>
            <p:spPr>
              <a:xfrm>
                <a:off x="2261629" y="3419101"/>
                <a:ext cx="664251" cy="553998"/>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6EDA23A3-2741-40AF-B450-1E5E7461AA49}"/>
              </a:ext>
            </a:extLst>
          </p:cNvPr>
          <p:cNvSpPr txBox="1"/>
          <p:nvPr/>
        </p:nvSpPr>
        <p:spPr>
          <a:xfrm>
            <a:off x="2261629" y="4113587"/>
            <a:ext cx="664251" cy="553998"/>
          </a:xfrm>
          <a:prstGeom prst="rect">
            <a:avLst/>
          </a:prstGeom>
          <a:noFill/>
        </p:spPr>
        <p:txBody>
          <a:bodyPr wrap="square">
            <a:spAutoFit/>
          </a:bodyPr>
          <a:lstStyle/>
          <a:p>
            <a:r>
              <a:rPr lang="en-US" sz="3000" dirty="0">
                <a:solidFill>
                  <a:schemeClr val="tx1"/>
                </a:solidFill>
              </a:rPr>
              <a:t> 1</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CC76501-A0FF-429E-A8C9-AE790FF9E855}"/>
                  </a:ext>
                </a:extLst>
              </p:cNvPr>
              <p:cNvSpPr txBox="1"/>
              <p:nvPr/>
            </p:nvSpPr>
            <p:spPr>
              <a:xfrm>
                <a:off x="6273371" y="3151755"/>
                <a:ext cx="558203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0.625 </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×2=0.25     </m:t>
                      </m:r>
                      <m:r>
                        <a:rPr lang="en-US" sz="4000" b="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m:t>
                      </m:r>
                    </m:oMath>
                  </m:oMathPara>
                </a14:m>
                <a:endParaRPr lang="en-US" sz="4000" dirty="0">
                  <a:solidFill>
                    <a:srgbClr val="0070C0"/>
                  </a:solidFill>
                </a:endParaRPr>
              </a:p>
            </p:txBody>
          </p:sp>
        </mc:Choice>
        <mc:Fallback xmlns="">
          <p:sp>
            <p:nvSpPr>
              <p:cNvPr id="48" name="TextBox 47">
                <a:extLst>
                  <a:ext uri="{FF2B5EF4-FFF2-40B4-BE49-F238E27FC236}">
                    <a16:creationId xmlns:a16="http://schemas.microsoft.com/office/drawing/2014/main" id="{7CC76501-A0FF-429E-A8C9-AE790FF9E855}"/>
                  </a:ext>
                </a:extLst>
              </p:cNvPr>
              <p:cNvSpPr txBox="1">
                <a:spLocks noRot="1" noChangeAspect="1" noMove="1" noResize="1" noEditPoints="1" noAdjustHandles="1" noChangeArrowheads="1" noChangeShapeType="1" noTextEdit="1"/>
              </p:cNvSpPr>
              <p:nvPr/>
            </p:nvSpPr>
            <p:spPr>
              <a:xfrm>
                <a:off x="6273371" y="3151755"/>
                <a:ext cx="5582032" cy="707886"/>
              </a:xfrm>
              <a:prstGeom prst="rect">
                <a:avLst/>
              </a:prstGeom>
              <a:blipFill>
                <a:blip r:embed="rId14"/>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A207F993-D6C1-48E1-A2DD-C4C78EE4C87A}"/>
              </a:ext>
            </a:extLst>
          </p:cNvPr>
          <p:cNvCxnSpPr/>
          <p:nvPr/>
        </p:nvCxnSpPr>
        <p:spPr>
          <a:xfrm flipH="1">
            <a:off x="3681663" y="2466474"/>
            <a:ext cx="1491916" cy="603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D4F5C4A-2933-4DE9-BA43-37BDC2144E67}"/>
              </a:ext>
            </a:extLst>
          </p:cNvPr>
          <p:cNvCxnSpPr>
            <a:cxnSpLocks/>
          </p:cNvCxnSpPr>
          <p:nvPr/>
        </p:nvCxnSpPr>
        <p:spPr>
          <a:xfrm>
            <a:off x="6322401" y="2496065"/>
            <a:ext cx="1816983" cy="4797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B31BA35-8405-4A34-802E-17C0A5D8E3B7}"/>
                  </a:ext>
                </a:extLst>
              </p:cNvPr>
              <p:cNvSpPr txBox="1"/>
              <p:nvPr/>
            </p:nvSpPr>
            <p:spPr>
              <a:xfrm>
                <a:off x="4059174" y="5996226"/>
                <a:ext cx="4526453" cy="861774"/>
              </a:xfrm>
              <a:prstGeom prst="rect">
                <a:avLst/>
              </a:prstGeom>
              <a:noFill/>
            </p:spPr>
            <p:txBody>
              <a:bodyPr wrap="square">
                <a:spAutoFit/>
              </a:bodyPr>
              <a:lstStyle/>
              <a:p>
                <a14:m>
                  <m:oMath xmlns:m="http://schemas.openxmlformats.org/officeDocument/2006/math">
                    <m:r>
                      <a:rPr lang="en-US" sz="5000" i="1" dirty="0" smtClean="0">
                        <a:solidFill>
                          <a:srgbClr val="FF0000"/>
                        </a:solidFill>
                        <a:effectLst>
                          <a:outerShdw blurRad="38100" dist="38100" dir="2700000" algn="tl">
                            <a:srgbClr val="000000">
                              <a:alpha val="43137"/>
                            </a:srgbClr>
                          </a:outerShdw>
                        </a:effectLst>
                        <a:latin typeface="Cambria Math" panose="02040503050406030204" pitchFamily="18" charset="0"/>
                      </a:rPr>
                      <m:t>1</m:t>
                    </m:r>
                    <m:r>
                      <a:rPr lang="en-US" sz="50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101001.</m:t>
                    </m:r>
                    <m:r>
                      <a:rPr lang="en-US" sz="5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1</m:t>
                    </m:r>
                  </m:oMath>
                </a14:m>
                <a:r>
                  <a:rPr lang="en-US" sz="5000" dirty="0">
                    <a:solidFill>
                      <a:srgbClr val="0070C0"/>
                    </a:solidFill>
                  </a:rPr>
                  <a:t>01</a:t>
                </a:r>
              </a:p>
            </p:txBody>
          </p:sp>
        </mc:Choice>
        <mc:Fallback xmlns="">
          <p:sp>
            <p:nvSpPr>
              <p:cNvPr id="50" name="TextBox 49">
                <a:extLst>
                  <a:ext uri="{FF2B5EF4-FFF2-40B4-BE49-F238E27FC236}">
                    <a16:creationId xmlns:a16="http://schemas.microsoft.com/office/drawing/2014/main" id="{5B31BA35-8405-4A34-802E-17C0A5D8E3B7}"/>
                  </a:ext>
                </a:extLst>
              </p:cNvPr>
              <p:cNvSpPr txBox="1">
                <a:spLocks noRot="1" noChangeAspect="1" noMove="1" noResize="1" noEditPoints="1" noAdjustHandles="1" noChangeArrowheads="1" noChangeShapeType="1" noTextEdit="1"/>
              </p:cNvSpPr>
              <p:nvPr/>
            </p:nvSpPr>
            <p:spPr>
              <a:xfrm>
                <a:off x="4059174" y="5996226"/>
                <a:ext cx="4526453" cy="861774"/>
              </a:xfrm>
              <a:prstGeom prst="rect">
                <a:avLst/>
              </a:prstGeom>
              <a:blipFill>
                <a:blip r:embed="rId15"/>
                <a:stretch>
                  <a:fillRect t="-17730" b="-38298"/>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0E50B742-D58A-418C-B8AC-4C85417F43C4}"/>
              </a:ext>
            </a:extLst>
          </p:cNvPr>
          <p:cNvGrpSpPr/>
          <p:nvPr/>
        </p:nvGrpSpPr>
        <p:grpSpPr>
          <a:xfrm>
            <a:off x="1231365" y="4748308"/>
            <a:ext cx="785763" cy="580009"/>
            <a:chOff x="1199213" y="2743200"/>
            <a:chExt cx="785763" cy="580009"/>
          </a:xfrm>
        </p:grpSpPr>
        <p:cxnSp>
          <p:nvCxnSpPr>
            <p:cNvPr id="56" name="Straight Connector 55">
              <a:extLst>
                <a:ext uri="{FF2B5EF4-FFF2-40B4-BE49-F238E27FC236}">
                  <a16:creationId xmlns:a16="http://schemas.microsoft.com/office/drawing/2014/main" id="{214353E0-68B3-4174-B14D-DB66E8149E0C}"/>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E1F73C93-8929-4AF7-A708-5B7EBD6ADB4E}"/>
                </a:ext>
              </a:extLst>
            </p:cNvPr>
            <p:cNvCxnSpPr>
              <a:cxnSpLocks/>
            </p:cNvCxnSpPr>
            <p:nvPr/>
          </p:nvCxnSpPr>
          <p:spPr>
            <a:xfrm flipH="1">
              <a:off x="1205487"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1" name="Group 60">
            <a:extLst>
              <a:ext uri="{FF2B5EF4-FFF2-40B4-BE49-F238E27FC236}">
                <a16:creationId xmlns:a16="http://schemas.microsoft.com/office/drawing/2014/main" id="{338A531E-6D9F-4F3B-B8ED-CA2C927B72DE}"/>
              </a:ext>
            </a:extLst>
          </p:cNvPr>
          <p:cNvGrpSpPr/>
          <p:nvPr/>
        </p:nvGrpSpPr>
        <p:grpSpPr>
          <a:xfrm>
            <a:off x="1262772" y="5422642"/>
            <a:ext cx="785763" cy="580009"/>
            <a:chOff x="1199213" y="2743200"/>
            <a:chExt cx="785763" cy="580009"/>
          </a:xfrm>
        </p:grpSpPr>
        <p:cxnSp>
          <p:nvCxnSpPr>
            <p:cNvPr id="62" name="Straight Connector 61">
              <a:extLst>
                <a:ext uri="{FF2B5EF4-FFF2-40B4-BE49-F238E27FC236}">
                  <a16:creationId xmlns:a16="http://schemas.microsoft.com/office/drawing/2014/main" id="{2F68F5DE-0687-4980-97D9-203AF07E5996}"/>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7653A340-D22C-4942-8B0A-7FE510E7DCD2}"/>
                </a:ext>
              </a:extLst>
            </p:cNvPr>
            <p:cNvCxnSpPr>
              <a:cxnSpLocks/>
            </p:cNvCxnSpPr>
            <p:nvPr/>
          </p:nvCxnSpPr>
          <p:spPr>
            <a:xfrm flipH="1">
              <a:off x="1205487"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4" name="Group 63">
            <a:extLst>
              <a:ext uri="{FF2B5EF4-FFF2-40B4-BE49-F238E27FC236}">
                <a16:creationId xmlns:a16="http://schemas.microsoft.com/office/drawing/2014/main" id="{D9B60474-C636-4911-A53B-A41BBBDFA43B}"/>
              </a:ext>
            </a:extLst>
          </p:cNvPr>
          <p:cNvGrpSpPr/>
          <p:nvPr/>
        </p:nvGrpSpPr>
        <p:grpSpPr>
          <a:xfrm>
            <a:off x="1332237" y="6083391"/>
            <a:ext cx="785763" cy="580009"/>
            <a:chOff x="1199213" y="2743200"/>
            <a:chExt cx="785763" cy="580009"/>
          </a:xfrm>
        </p:grpSpPr>
        <p:cxnSp>
          <p:nvCxnSpPr>
            <p:cNvPr id="65" name="Straight Connector 64">
              <a:extLst>
                <a:ext uri="{FF2B5EF4-FFF2-40B4-BE49-F238E27FC236}">
                  <a16:creationId xmlns:a16="http://schemas.microsoft.com/office/drawing/2014/main" id="{302B8DC3-20F5-4671-B3D3-9CB6CAEBF117}"/>
                </a:ext>
              </a:extLst>
            </p:cNvPr>
            <p:cNvCxnSpPr/>
            <p:nvPr/>
          </p:nvCxnSpPr>
          <p:spPr>
            <a:xfrm>
              <a:off x="1199213" y="2743200"/>
              <a:ext cx="0" cy="580009"/>
            </a:xfrm>
            <a:prstGeom prst="line">
              <a:avLst/>
            </a:prstGeom>
            <a:ln w="28575"/>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BCCB5B11-1539-4BDB-8DB7-69207B054669}"/>
                </a:ext>
              </a:extLst>
            </p:cNvPr>
            <p:cNvCxnSpPr>
              <a:cxnSpLocks/>
            </p:cNvCxnSpPr>
            <p:nvPr/>
          </p:nvCxnSpPr>
          <p:spPr>
            <a:xfrm flipH="1">
              <a:off x="1205487" y="3314614"/>
              <a:ext cx="779489" cy="0"/>
            </a:xfrm>
            <a:prstGeom prst="line">
              <a:avLst/>
            </a:prstGeom>
            <a:ln w="28575"/>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683B455-83C1-464A-854C-1B3E0C720CCE}"/>
                  </a:ext>
                </a:extLst>
              </p:cNvPr>
              <p:cNvSpPr txBox="1"/>
              <p:nvPr/>
            </p:nvSpPr>
            <p:spPr>
              <a:xfrm>
                <a:off x="1263683" y="4784944"/>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6</m:t>
                      </m:r>
                    </m:oMath>
                  </m:oMathPara>
                </a14:m>
                <a:endParaRPr lang="en-US" sz="3000" dirty="0">
                  <a:solidFill>
                    <a:schemeClr val="tx1"/>
                  </a:solidFill>
                </a:endParaRPr>
              </a:p>
            </p:txBody>
          </p:sp>
        </mc:Choice>
        <mc:Fallback xmlns="">
          <p:sp>
            <p:nvSpPr>
              <p:cNvPr id="67" name="TextBox 66">
                <a:extLst>
                  <a:ext uri="{FF2B5EF4-FFF2-40B4-BE49-F238E27FC236}">
                    <a16:creationId xmlns:a16="http://schemas.microsoft.com/office/drawing/2014/main" id="{E683B455-83C1-464A-854C-1B3E0C720CCE}"/>
                  </a:ext>
                </a:extLst>
              </p:cNvPr>
              <p:cNvSpPr txBox="1">
                <a:spLocks noRot="1" noChangeAspect="1" noMove="1" noResize="1" noEditPoints="1" noAdjustHandles="1" noChangeArrowheads="1" noChangeShapeType="1" noTextEdit="1"/>
              </p:cNvSpPr>
              <p:nvPr/>
            </p:nvSpPr>
            <p:spPr>
              <a:xfrm>
                <a:off x="1263683" y="4784944"/>
                <a:ext cx="66425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F5ED618-DF6C-4C1B-A2DF-3E963EC04D7C}"/>
                  </a:ext>
                </a:extLst>
              </p:cNvPr>
              <p:cNvSpPr txBox="1"/>
              <p:nvPr/>
            </p:nvSpPr>
            <p:spPr>
              <a:xfrm>
                <a:off x="552746" y="4765602"/>
                <a:ext cx="66425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2</m:t>
                      </m:r>
                    </m:oMath>
                  </m:oMathPara>
                </a14:m>
                <a:endParaRPr lang="en-US" sz="3000" dirty="0">
                  <a:solidFill>
                    <a:schemeClr val="tx1"/>
                  </a:solidFill>
                </a:endParaRPr>
              </a:p>
            </p:txBody>
          </p:sp>
        </mc:Choice>
        <mc:Fallback xmlns="">
          <p:sp>
            <p:nvSpPr>
              <p:cNvPr id="68" name="TextBox 67">
                <a:extLst>
                  <a:ext uri="{FF2B5EF4-FFF2-40B4-BE49-F238E27FC236}">
                    <a16:creationId xmlns:a16="http://schemas.microsoft.com/office/drawing/2014/main" id="{8F5ED618-DF6C-4C1B-A2DF-3E963EC04D7C}"/>
                  </a:ext>
                </a:extLst>
              </p:cNvPr>
              <p:cNvSpPr txBox="1">
                <a:spLocks noRot="1" noChangeAspect="1" noMove="1" noResize="1" noEditPoints="1" noAdjustHandles="1" noChangeArrowheads="1" noChangeShapeType="1" noTextEdit="1"/>
              </p:cNvSpPr>
              <p:nvPr/>
            </p:nvSpPr>
            <p:spPr>
              <a:xfrm>
                <a:off x="552746" y="4765602"/>
                <a:ext cx="664251" cy="553998"/>
              </a:xfrm>
              <a:prstGeom prst="rect">
                <a:avLst/>
              </a:prstGeom>
              <a:blipFill>
                <a:blip r:embed="rId17"/>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69761ACF-7DD5-4511-9B8D-C4F37BC8E2FB}"/>
              </a:ext>
            </a:extLst>
          </p:cNvPr>
          <p:cNvSpPr txBox="1"/>
          <p:nvPr/>
        </p:nvSpPr>
        <p:spPr>
          <a:xfrm>
            <a:off x="2286544" y="4745742"/>
            <a:ext cx="664251" cy="553998"/>
          </a:xfrm>
          <a:prstGeom prst="rect">
            <a:avLst/>
          </a:prstGeom>
          <a:noFill/>
        </p:spPr>
        <p:txBody>
          <a:bodyPr wrap="square">
            <a:spAutoFit/>
          </a:bodyPr>
          <a:lstStyle/>
          <a:p>
            <a:r>
              <a:rPr lang="en-US" sz="3000" dirty="0">
                <a:solidFill>
                  <a:schemeClr val="tx1"/>
                </a:solidFill>
              </a:rPr>
              <a:t> 0</a:t>
            </a:r>
          </a:p>
        </p:txBody>
      </p:sp>
      <p:sp>
        <p:nvSpPr>
          <p:cNvPr id="70" name="TextBox 69">
            <a:extLst>
              <a:ext uri="{FF2B5EF4-FFF2-40B4-BE49-F238E27FC236}">
                <a16:creationId xmlns:a16="http://schemas.microsoft.com/office/drawing/2014/main" id="{24E413A8-664A-49B5-8369-896667C9BDF1}"/>
              </a:ext>
            </a:extLst>
          </p:cNvPr>
          <p:cNvSpPr txBox="1"/>
          <p:nvPr/>
        </p:nvSpPr>
        <p:spPr>
          <a:xfrm>
            <a:off x="1332237" y="5402534"/>
            <a:ext cx="664251" cy="553998"/>
          </a:xfrm>
          <a:prstGeom prst="rect">
            <a:avLst/>
          </a:prstGeom>
          <a:noFill/>
        </p:spPr>
        <p:txBody>
          <a:bodyPr wrap="square">
            <a:spAutoFit/>
          </a:bodyPr>
          <a:lstStyle/>
          <a:p>
            <a:r>
              <a:rPr lang="en-US" sz="3000" dirty="0">
                <a:solidFill>
                  <a:schemeClr val="tx1"/>
                </a:solidFill>
              </a:rPr>
              <a:t> 3</a:t>
            </a:r>
          </a:p>
        </p:txBody>
      </p:sp>
      <p:sp>
        <p:nvSpPr>
          <p:cNvPr id="71" name="TextBox 70">
            <a:extLst>
              <a:ext uri="{FF2B5EF4-FFF2-40B4-BE49-F238E27FC236}">
                <a16:creationId xmlns:a16="http://schemas.microsoft.com/office/drawing/2014/main" id="{8990CCD7-21AE-420B-A90E-F9D85AD99B7F}"/>
              </a:ext>
            </a:extLst>
          </p:cNvPr>
          <p:cNvSpPr txBox="1"/>
          <p:nvPr/>
        </p:nvSpPr>
        <p:spPr>
          <a:xfrm>
            <a:off x="2261628" y="5402534"/>
            <a:ext cx="664251" cy="553998"/>
          </a:xfrm>
          <a:prstGeom prst="rect">
            <a:avLst/>
          </a:prstGeom>
          <a:noFill/>
        </p:spPr>
        <p:txBody>
          <a:bodyPr wrap="square">
            <a:spAutoFit/>
          </a:bodyPr>
          <a:lstStyle/>
          <a:p>
            <a:r>
              <a:rPr lang="en-US" sz="3000" dirty="0">
                <a:solidFill>
                  <a:schemeClr val="tx1"/>
                </a:solidFill>
              </a:rPr>
              <a:t> 1</a:t>
            </a:r>
          </a:p>
        </p:txBody>
      </p:sp>
      <p:sp>
        <p:nvSpPr>
          <p:cNvPr id="72" name="TextBox 71">
            <a:extLst>
              <a:ext uri="{FF2B5EF4-FFF2-40B4-BE49-F238E27FC236}">
                <a16:creationId xmlns:a16="http://schemas.microsoft.com/office/drawing/2014/main" id="{EEC2935C-4A3A-4220-8087-8F60621B2F1E}"/>
              </a:ext>
            </a:extLst>
          </p:cNvPr>
          <p:cNvSpPr txBox="1"/>
          <p:nvPr/>
        </p:nvSpPr>
        <p:spPr>
          <a:xfrm>
            <a:off x="633254" y="5435458"/>
            <a:ext cx="664251" cy="553998"/>
          </a:xfrm>
          <a:prstGeom prst="rect">
            <a:avLst/>
          </a:prstGeom>
          <a:noFill/>
        </p:spPr>
        <p:txBody>
          <a:bodyPr wrap="square">
            <a:spAutoFit/>
          </a:bodyPr>
          <a:lstStyle/>
          <a:p>
            <a:r>
              <a:rPr lang="en-US" sz="3000" dirty="0">
                <a:solidFill>
                  <a:schemeClr val="tx1"/>
                </a:solidFill>
              </a:rPr>
              <a:t> 2</a:t>
            </a:r>
          </a:p>
        </p:txBody>
      </p:sp>
      <p:sp>
        <p:nvSpPr>
          <p:cNvPr id="73" name="TextBox 72">
            <a:extLst>
              <a:ext uri="{FF2B5EF4-FFF2-40B4-BE49-F238E27FC236}">
                <a16:creationId xmlns:a16="http://schemas.microsoft.com/office/drawing/2014/main" id="{F9B757DA-C9CC-4E69-AE60-2C2F12A1A875}"/>
              </a:ext>
            </a:extLst>
          </p:cNvPr>
          <p:cNvSpPr txBox="1"/>
          <p:nvPr/>
        </p:nvSpPr>
        <p:spPr>
          <a:xfrm>
            <a:off x="1384284" y="6079128"/>
            <a:ext cx="664251" cy="553998"/>
          </a:xfrm>
          <a:prstGeom prst="rect">
            <a:avLst/>
          </a:prstGeom>
          <a:noFill/>
        </p:spPr>
        <p:txBody>
          <a:bodyPr wrap="square">
            <a:spAutoFit/>
          </a:bodyPr>
          <a:lstStyle/>
          <a:p>
            <a:r>
              <a:rPr lang="en-US" sz="3000" dirty="0">
                <a:solidFill>
                  <a:schemeClr val="tx1"/>
                </a:solidFill>
              </a:rPr>
              <a:t> 1</a:t>
            </a:r>
          </a:p>
        </p:txBody>
      </p:sp>
      <p:sp>
        <p:nvSpPr>
          <p:cNvPr id="74" name="TextBox 73">
            <a:extLst>
              <a:ext uri="{FF2B5EF4-FFF2-40B4-BE49-F238E27FC236}">
                <a16:creationId xmlns:a16="http://schemas.microsoft.com/office/drawing/2014/main" id="{14C9EBEA-0EF0-48DF-88A1-F3986852A017}"/>
              </a:ext>
            </a:extLst>
          </p:cNvPr>
          <p:cNvSpPr txBox="1"/>
          <p:nvPr/>
        </p:nvSpPr>
        <p:spPr>
          <a:xfrm>
            <a:off x="720033" y="6096396"/>
            <a:ext cx="664251" cy="553998"/>
          </a:xfrm>
          <a:prstGeom prst="rect">
            <a:avLst/>
          </a:prstGeom>
          <a:noFill/>
        </p:spPr>
        <p:txBody>
          <a:bodyPr wrap="square">
            <a:spAutoFit/>
          </a:bodyPr>
          <a:lstStyle/>
          <a:p>
            <a:r>
              <a:rPr lang="en-US" sz="3000" dirty="0">
                <a:solidFill>
                  <a:schemeClr val="tx1"/>
                </a:solidFill>
              </a:rPr>
              <a:t> 2</a:t>
            </a:r>
          </a:p>
        </p:txBody>
      </p:sp>
      <p:sp>
        <p:nvSpPr>
          <p:cNvPr id="75" name="TextBox 74">
            <a:extLst>
              <a:ext uri="{FF2B5EF4-FFF2-40B4-BE49-F238E27FC236}">
                <a16:creationId xmlns:a16="http://schemas.microsoft.com/office/drawing/2014/main" id="{0CA9A505-539D-4032-A107-932B9B08E78B}"/>
              </a:ext>
            </a:extLst>
          </p:cNvPr>
          <p:cNvSpPr txBox="1"/>
          <p:nvPr/>
        </p:nvSpPr>
        <p:spPr>
          <a:xfrm>
            <a:off x="2259361" y="6133150"/>
            <a:ext cx="664251" cy="553998"/>
          </a:xfrm>
          <a:prstGeom prst="rect">
            <a:avLst/>
          </a:prstGeom>
          <a:noFill/>
        </p:spPr>
        <p:txBody>
          <a:bodyPr wrap="square">
            <a:spAutoFit/>
          </a:bodyPr>
          <a:lstStyle/>
          <a:p>
            <a:r>
              <a:rPr lang="en-US" sz="3000" dirty="0">
                <a:solidFill>
                  <a:schemeClr val="tx1"/>
                </a:solidFill>
              </a:rPr>
              <a:t> 1</a:t>
            </a:r>
          </a:p>
        </p:txBody>
      </p:sp>
      <p:sp>
        <p:nvSpPr>
          <p:cNvPr id="76" name="TextBox 75">
            <a:extLst>
              <a:ext uri="{FF2B5EF4-FFF2-40B4-BE49-F238E27FC236}">
                <a16:creationId xmlns:a16="http://schemas.microsoft.com/office/drawing/2014/main" id="{140049E9-859F-4C17-BF1C-690A14320027}"/>
              </a:ext>
            </a:extLst>
          </p:cNvPr>
          <p:cNvSpPr txBox="1"/>
          <p:nvPr/>
        </p:nvSpPr>
        <p:spPr>
          <a:xfrm>
            <a:off x="1190165" y="6528618"/>
            <a:ext cx="664251" cy="553998"/>
          </a:xfrm>
          <a:prstGeom prst="rect">
            <a:avLst/>
          </a:prstGeom>
          <a:noFill/>
        </p:spPr>
        <p:txBody>
          <a:bodyPr wrap="square">
            <a:spAutoFit/>
          </a:bodyPr>
          <a:lstStyle/>
          <a:p>
            <a:r>
              <a:rPr lang="en-US" sz="3000" dirty="0">
                <a:solidFill>
                  <a:schemeClr val="tx1"/>
                </a:solidFill>
              </a:rPr>
              <a:t> 0</a:t>
            </a: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6040C5BB-D193-4360-973F-80D1083453E6}"/>
                  </a:ext>
                </a:extLst>
              </p:cNvPr>
              <p:cNvSpPr txBox="1"/>
              <p:nvPr/>
            </p:nvSpPr>
            <p:spPr>
              <a:xfrm>
                <a:off x="6322401" y="4032107"/>
                <a:ext cx="558203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0.25 </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  =0.5         </m:t>
                      </m:r>
                      <m:r>
                        <a:rPr lang="en-US" sz="4000" b="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0</m:t>
                      </m:r>
                    </m:oMath>
                  </m:oMathPara>
                </a14:m>
                <a:endParaRPr lang="en-US" sz="4000" dirty="0">
                  <a:solidFill>
                    <a:srgbClr val="0070C0"/>
                  </a:solidFill>
                </a:endParaRPr>
              </a:p>
            </p:txBody>
          </p:sp>
        </mc:Choice>
        <mc:Fallback xmlns="">
          <p:sp>
            <p:nvSpPr>
              <p:cNvPr id="77" name="TextBox 76">
                <a:extLst>
                  <a:ext uri="{FF2B5EF4-FFF2-40B4-BE49-F238E27FC236}">
                    <a16:creationId xmlns:a16="http://schemas.microsoft.com/office/drawing/2014/main" id="{6040C5BB-D193-4360-973F-80D1083453E6}"/>
                  </a:ext>
                </a:extLst>
              </p:cNvPr>
              <p:cNvSpPr txBox="1">
                <a:spLocks noRot="1" noChangeAspect="1" noMove="1" noResize="1" noEditPoints="1" noAdjustHandles="1" noChangeArrowheads="1" noChangeShapeType="1" noTextEdit="1"/>
              </p:cNvSpPr>
              <p:nvPr/>
            </p:nvSpPr>
            <p:spPr>
              <a:xfrm>
                <a:off x="6322401" y="4032107"/>
                <a:ext cx="5582032" cy="707886"/>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2FB3E9C3-D826-4B91-A1FE-3DE197DA1745}"/>
                  </a:ext>
                </a:extLst>
              </p:cNvPr>
              <p:cNvSpPr txBox="1"/>
              <p:nvPr/>
            </p:nvSpPr>
            <p:spPr>
              <a:xfrm>
                <a:off x="6466472" y="4821484"/>
                <a:ext cx="558203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0.5 </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×2  =</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0</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.0         </m:t>
                      </m:r>
                      <m:r>
                        <a:rPr lang="en-US" sz="4000" b="0" i="1" dirty="0"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4000" b="0"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m:t>
                      </m:r>
                    </m:oMath>
                  </m:oMathPara>
                </a14:m>
                <a:endParaRPr lang="en-US" sz="4000" dirty="0">
                  <a:solidFill>
                    <a:srgbClr val="0070C0"/>
                  </a:solidFill>
                </a:endParaRPr>
              </a:p>
            </p:txBody>
          </p:sp>
        </mc:Choice>
        <mc:Fallback>
          <p:sp>
            <p:nvSpPr>
              <p:cNvPr id="78" name="TextBox 77">
                <a:extLst>
                  <a:ext uri="{FF2B5EF4-FFF2-40B4-BE49-F238E27FC236}">
                    <a16:creationId xmlns:a16="http://schemas.microsoft.com/office/drawing/2014/main" id="{2FB3E9C3-D826-4B91-A1FE-3DE197DA1745}"/>
                  </a:ext>
                </a:extLst>
              </p:cNvPr>
              <p:cNvSpPr txBox="1">
                <a:spLocks noRot="1" noChangeAspect="1" noMove="1" noResize="1" noEditPoints="1" noAdjustHandles="1" noChangeArrowheads="1" noChangeShapeType="1" noTextEdit="1"/>
              </p:cNvSpPr>
              <p:nvPr/>
            </p:nvSpPr>
            <p:spPr>
              <a:xfrm>
                <a:off x="6466472" y="4821484"/>
                <a:ext cx="5582032" cy="707886"/>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8106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49166326-DE58-4FAE-896D-1A008C7D0581}"/>
              </a:ext>
            </a:extLst>
          </p:cNvPr>
          <p:cNvGrpSpPr/>
          <p:nvPr/>
        </p:nvGrpSpPr>
        <p:grpSpPr>
          <a:xfrm>
            <a:off x="1276871" y="2880039"/>
            <a:ext cx="10583251" cy="1106904"/>
            <a:chOff x="998726" y="2891098"/>
            <a:chExt cx="10583251" cy="1106904"/>
          </a:xfrm>
        </p:grpSpPr>
        <p:grpSp>
          <p:nvGrpSpPr>
            <p:cNvPr id="65" name="Group 64">
              <a:extLst>
                <a:ext uri="{FF2B5EF4-FFF2-40B4-BE49-F238E27FC236}">
                  <a16:creationId xmlns:a16="http://schemas.microsoft.com/office/drawing/2014/main" id="{BCE4BF91-0BB8-4C4A-A635-DB00A7EEFA4C}"/>
                </a:ext>
              </a:extLst>
            </p:cNvPr>
            <p:cNvGrpSpPr/>
            <p:nvPr/>
          </p:nvGrpSpPr>
          <p:grpSpPr>
            <a:xfrm>
              <a:off x="998726" y="2891098"/>
              <a:ext cx="8369081" cy="1106904"/>
              <a:chOff x="2201884" y="4747656"/>
              <a:chExt cx="8369081" cy="1106904"/>
            </a:xfrm>
          </p:grpSpPr>
          <p:sp>
            <p:nvSpPr>
              <p:cNvPr id="67" name="Rectangle: Rounded Corners 66">
                <a:extLst>
                  <a:ext uri="{FF2B5EF4-FFF2-40B4-BE49-F238E27FC236}">
                    <a16:creationId xmlns:a16="http://schemas.microsoft.com/office/drawing/2014/main" id="{F226924B-DCC3-45DD-8910-790EBF5BDC55}"/>
                  </a:ext>
                </a:extLst>
              </p:cNvPr>
              <p:cNvSpPr/>
              <p:nvPr/>
            </p:nvSpPr>
            <p:spPr>
              <a:xfrm>
                <a:off x="2201884" y="4747656"/>
                <a:ext cx="1305285" cy="1106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a:t>
                </a:r>
              </a:p>
            </p:txBody>
          </p:sp>
          <p:sp>
            <p:nvSpPr>
              <p:cNvPr id="68" name="Rectangle: Rounded Corners 67">
                <a:extLst>
                  <a:ext uri="{FF2B5EF4-FFF2-40B4-BE49-F238E27FC236}">
                    <a16:creationId xmlns:a16="http://schemas.microsoft.com/office/drawing/2014/main" id="{D68DEF18-7D53-4CA3-B764-18458E42C347}"/>
                  </a:ext>
                </a:extLst>
              </p:cNvPr>
              <p:cNvSpPr/>
              <p:nvPr/>
            </p:nvSpPr>
            <p:spPr>
              <a:xfrm>
                <a:off x="4986251"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1</a:t>
                </a:r>
              </a:p>
            </p:txBody>
          </p:sp>
          <p:sp>
            <p:nvSpPr>
              <p:cNvPr id="69" name="Rectangle: Rounded Corners 68">
                <a:extLst>
                  <a:ext uri="{FF2B5EF4-FFF2-40B4-BE49-F238E27FC236}">
                    <a16:creationId xmlns:a16="http://schemas.microsoft.com/office/drawing/2014/main" id="{7443ECCE-F127-42F8-B21E-F4DB7EE3BE61}"/>
                  </a:ext>
                </a:extLst>
              </p:cNvPr>
              <p:cNvSpPr/>
              <p:nvPr/>
            </p:nvSpPr>
            <p:spPr>
              <a:xfrm>
                <a:off x="6642072" y="5191830"/>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70" name="Rectangle: Rounded Corners 69">
                <a:extLst>
                  <a:ext uri="{FF2B5EF4-FFF2-40B4-BE49-F238E27FC236}">
                    <a16:creationId xmlns:a16="http://schemas.microsoft.com/office/drawing/2014/main" id="{7B9F330E-E325-4C6E-8712-220439827A11}"/>
                  </a:ext>
                </a:extLst>
              </p:cNvPr>
              <p:cNvSpPr/>
              <p:nvPr/>
            </p:nvSpPr>
            <p:spPr>
              <a:xfrm>
                <a:off x="7494258"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1</a:t>
                </a:r>
              </a:p>
            </p:txBody>
          </p:sp>
          <p:sp>
            <p:nvSpPr>
              <p:cNvPr id="71" name="Rectangle: Rounded Corners 70">
                <a:extLst>
                  <a:ext uri="{FF2B5EF4-FFF2-40B4-BE49-F238E27FC236}">
                    <a16:creationId xmlns:a16="http://schemas.microsoft.com/office/drawing/2014/main" id="{A1805B12-B369-4E7B-BF00-B5B1CE92FA50}"/>
                  </a:ext>
                </a:extLst>
              </p:cNvPr>
              <p:cNvSpPr/>
              <p:nvPr/>
            </p:nvSpPr>
            <p:spPr>
              <a:xfrm>
                <a:off x="8397646"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72" name="Rectangle: Rounded Corners 71">
                <a:extLst>
                  <a:ext uri="{FF2B5EF4-FFF2-40B4-BE49-F238E27FC236}">
                    <a16:creationId xmlns:a16="http://schemas.microsoft.com/office/drawing/2014/main" id="{D69E5AAC-5AA5-452A-AF18-3F4EE1C14943}"/>
                  </a:ext>
                </a:extLst>
              </p:cNvPr>
              <p:cNvSpPr/>
              <p:nvPr/>
            </p:nvSpPr>
            <p:spPr>
              <a:xfrm>
                <a:off x="9147027"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73" name="Rectangle: Rounded Corners 72">
                <a:extLst>
                  <a:ext uri="{FF2B5EF4-FFF2-40B4-BE49-F238E27FC236}">
                    <a16:creationId xmlns:a16="http://schemas.microsoft.com/office/drawing/2014/main" id="{6B45BD1A-4C45-45DB-8B77-45CA4CFDEA25}"/>
                  </a:ext>
                </a:extLst>
              </p:cNvPr>
              <p:cNvSpPr/>
              <p:nvPr/>
            </p:nvSpPr>
            <p:spPr>
              <a:xfrm>
                <a:off x="9896408"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1</a:t>
                </a:r>
              </a:p>
            </p:txBody>
          </p: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5BB5490-A34B-4C05-AD1E-FDFD4006A3B2}"/>
                    </a:ext>
                  </a:extLst>
                </p:cNvPr>
                <p:cNvSpPr txBox="1"/>
                <p:nvPr/>
              </p:nvSpPr>
              <p:spPr>
                <a:xfrm>
                  <a:off x="10175429" y="2966789"/>
                  <a:ext cx="1406548"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6000" b="0" i="1" dirty="0" smtClean="0">
                                <a:latin typeface="Cambria Math" panose="02040503050406030204" pitchFamily="18" charset="0"/>
                              </a:rPr>
                            </m:ctrlPr>
                          </m:sSupPr>
                          <m:e>
                            <m:r>
                              <a:rPr lang="en-US" sz="6000" b="0" i="1" dirty="0" smtClean="0">
                                <a:latin typeface="Cambria Math" panose="02040503050406030204" pitchFamily="18" charset="0"/>
                                <a:ea typeface="Cambria Math" panose="02040503050406030204" pitchFamily="18" charset="0"/>
                              </a:rPr>
                              <m:t>×</m:t>
                            </m:r>
                            <m:r>
                              <a:rPr lang="en-US" sz="6000" i="1" dirty="0" smtClean="0">
                                <a:latin typeface="Cambria Math" panose="02040503050406030204" pitchFamily="18" charset="0"/>
                              </a:rPr>
                              <m:t>2</m:t>
                            </m:r>
                          </m:e>
                          <m:sup>
                            <m:r>
                              <a:rPr lang="en-US" sz="6000" b="0" i="1" dirty="0" smtClean="0">
                                <a:latin typeface="Cambria Math" panose="02040503050406030204" pitchFamily="18" charset="0"/>
                              </a:rPr>
                              <m:t>6</m:t>
                            </m:r>
                          </m:sup>
                        </m:sSup>
                      </m:oMath>
                    </m:oMathPara>
                  </a14:m>
                  <a:endParaRPr lang="en-US" sz="6000" dirty="0"/>
                </a:p>
              </p:txBody>
            </p:sp>
          </mc:Choice>
          <mc:Fallback xmlns="">
            <p:sp>
              <p:nvSpPr>
                <p:cNvPr id="66" name="TextBox 65">
                  <a:extLst>
                    <a:ext uri="{FF2B5EF4-FFF2-40B4-BE49-F238E27FC236}">
                      <a16:creationId xmlns:a16="http://schemas.microsoft.com/office/drawing/2014/main" id="{E5BB5490-A34B-4C05-AD1E-FDFD4006A3B2}"/>
                    </a:ext>
                  </a:extLst>
                </p:cNvPr>
                <p:cNvSpPr txBox="1">
                  <a:spLocks noRot="1" noChangeAspect="1" noMove="1" noResize="1" noEditPoints="1" noAdjustHandles="1" noChangeArrowheads="1" noChangeShapeType="1" noTextEdit="1"/>
                </p:cNvSpPr>
                <p:nvPr/>
              </p:nvSpPr>
              <p:spPr>
                <a:xfrm>
                  <a:off x="10175429" y="2966789"/>
                  <a:ext cx="1406548" cy="1015663"/>
                </a:xfrm>
                <a:prstGeom prst="rect">
                  <a:avLst/>
                </a:prstGeom>
                <a:blipFill>
                  <a:blip r:embed="rId2"/>
                  <a:stretch>
                    <a:fillRect r="-7792"/>
                  </a:stretch>
                </a:blipFill>
              </p:spPr>
              <p:txBody>
                <a:bodyPr/>
                <a:lstStyle/>
                <a:p>
                  <a:r>
                    <a:rPr lang="en-US">
                      <a:noFill/>
                    </a:rPr>
                    <a:t> </a:t>
                  </a:r>
                </a:p>
              </p:txBody>
            </p:sp>
          </mc:Fallback>
        </mc:AlternateContent>
      </p:grpSp>
      <p:sp>
        <p:nvSpPr>
          <p:cNvPr id="74" name="Rectangle: Rounded Corners 73">
            <a:extLst>
              <a:ext uri="{FF2B5EF4-FFF2-40B4-BE49-F238E27FC236}">
                <a16:creationId xmlns:a16="http://schemas.microsoft.com/office/drawing/2014/main" id="{45803F51-8DF2-40D8-A7E6-1290239E3811}"/>
              </a:ext>
            </a:extLst>
          </p:cNvPr>
          <p:cNvSpPr/>
          <p:nvPr/>
        </p:nvSpPr>
        <p:spPr>
          <a:xfrm>
            <a:off x="4907827" y="3350887"/>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75" name="Rectangle: Rounded Corners 74">
            <a:extLst>
              <a:ext uri="{FF2B5EF4-FFF2-40B4-BE49-F238E27FC236}">
                <a16:creationId xmlns:a16="http://schemas.microsoft.com/office/drawing/2014/main" id="{08EA0AE0-D914-4BFC-ADAD-E4D76C428016}"/>
              </a:ext>
            </a:extLst>
          </p:cNvPr>
          <p:cNvSpPr/>
          <p:nvPr/>
        </p:nvSpPr>
        <p:spPr>
          <a:xfrm>
            <a:off x="3311857" y="3364987"/>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76" name="Rectangle: Rounded Corners 75">
            <a:extLst>
              <a:ext uri="{FF2B5EF4-FFF2-40B4-BE49-F238E27FC236}">
                <a16:creationId xmlns:a16="http://schemas.microsoft.com/office/drawing/2014/main" id="{9FCE1AA5-26EE-4DCA-A822-EBADFF87A213}"/>
              </a:ext>
            </a:extLst>
          </p:cNvPr>
          <p:cNvSpPr/>
          <p:nvPr/>
        </p:nvSpPr>
        <p:spPr>
          <a:xfrm>
            <a:off x="2539375" y="337631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1</a:t>
            </a:r>
          </a:p>
        </p:txBody>
      </p:sp>
      <p:sp>
        <p:nvSpPr>
          <p:cNvPr id="77" name="Rectangle: Rounded Corners 76">
            <a:extLst>
              <a:ext uri="{FF2B5EF4-FFF2-40B4-BE49-F238E27FC236}">
                <a16:creationId xmlns:a16="http://schemas.microsoft.com/office/drawing/2014/main" id="{748FB1BA-3AB6-46BF-88BE-BC23741C1F75}"/>
              </a:ext>
            </a:extLst>
          </p:cNvPr>
          <p:cNvSpPr/>
          <p:nvPr/>
        </p:nvSpPr>
        <p:spPr>
          <a:xfrm>
            <a:off x="645094" y="3350887"/>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1</a:t>
            </a:r>
          </a:p>
        </p:txBody>
      </p:sp>
      <p:grpSp>
        <p:nvGrpSpPr>
          <p:cNvPr id="17" name="Group 16">
            <a:extLst>
              <a:ext uri="{FF2B5EF4-FFF2-40B4-BE49-F238E27FC236}">
                <a16:creationId xmlns:a16="http://schemas.microsoft.com/office/drawing/2014/main" id="{FA8FC0A8-DB7C-41F0-BA59-1BECAEB3778C}"/>
              </a:ext>
            </a:extLst>
          </p:cNvPr>
          <p:cNvGrpSpPr/>
          <p:nvPr/>
        </p:nvGrpSpPr>
        <p:grpSpPr>
          <a:xfrm>
            <a:off x="2847209" y="1655853"/>
            <a:ext cx="8880881" cy="1110467"/>
            <a:chOff x="2701096" y="2871985"/>
            <a:chExt cx="8880881" cy="1110467"/>
          </a:xfrm>
        </p:grpSpPr>
        <p:grpSp>
          <p:nvGrpSpPr>
            <p:cNvPr id="13" name="Group 12">
              <a:extLst>
                <a:ext uri="{FF2B5EF4-FFF2-40B4-BE49-F238E27FC236}">
                  <a16:creationId xmlns:a16="http://schemas.microsoft.com/office/drawing/2014/main" id="{B17CC9C7-E06B-46BF-90EF-5F86F52DD48C}"/>
                </a:ext>
              </a:extLst>
            </p:cNvPr>
            <p:cNvGrpSpPr/>
            <p:nvPr/>
          </p:nvGrpSpPr>
          <p:grpSpPr>
            <a:xfrm>
              <a:off x="2701096" y="2871985"/>
              <a:ext cx="6666711" cy="1106904"/>
              <a:chOff x="3904254" y="4728543"/>
              <a:chExt cx="6666711" cy="1106904"/>
            </a:xfrm>
          </p:grpSpPr>
          <p:sp>
            <p:nvSpPr>
              <p:cNvPr id="9" name="Rectangle: Rounded Corners 8">
                <a:extLst>
                  <a:ext uri="{FF2B5EF4-FFF2-40B4-BE49-F238E27FC236}">
                    <a16:creationId xmlns:a16="http://schemas.microsoft.com/office/drawing/2014/main" id="{8908FF72-07E1-4070-B8E5-2D97C0D35728}"/>
                  </a:ext>
                </a:extLst>
              </p:cNvPr>
              <p:cNvSpPr/>
              <p:nvPr/>
            </p:nvSpPr>
            <p:spPr>
              <a:xfrm>
                <a:off x="7009791" y="4728543"/>
                <a:ext cx="1305285" cy="1106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a:t>
                </a:r>
              </a:p>
            </p:txBody>
          </p:sp>
          <p:sp>
            <p:nvSpPr>
              <p:cNvPr id="5" name="Rectangle: Rounded Corners 4">
                <a:extLst>
                  <a:ext uri="{FF2B5EF4-FFF2-40B4-BE49-F238E27FC236}">
                    <a16:creationId xmlns:a16="http://schemas.microsoft.com/office/drawing/2014/main" id="{FADC1B35-AB66-4E85-A234-5EBDE66F99B9}"/>
                  </a:ext>
                </a:extLst>
              </p:cNvPr>
              <p:cNvSpPr/>
              <p:nvPr/>
            </p:nvSpPr>
            <p:spPr>
              <a:xfrm>
                <a:off x="3904254" y="5191830"/>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1</a:t>
                </a:r>
              </a:p>
            </p:txBody>
          </p:sp>
          <p:sp>
            <p:nvSpPr>
              <p:cNvPr id="6" name="Rectangle: Rounded Corners 5">
                <a:extLst>
                  <a:ext uri="{FF2B5EF4-FFF2-40B4-BE49-F238E27FC236}">
                    <a16:creationId xmlns:a16="http://schemas.microsoft.com/office/drawing/2014/main" id="{F116F99A-3383-4CE5-9E59-823D07B908AF}"/>
                  </a:ext>
                </a:extLst>
              </p:cNvPr>
              <p:cNvSpPr/>
              <p:nvPr/>
            </p:nvSpPr>
            <p:spPr>
              <a:xfrm>
                <a:off x="5394724"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0</a:t>
                </a:r>
              </a:p>
            </p:txBody>
          </p:sp>
          <p:sp>
            <p:nvSpPr>
              <p:cNvPr id="8" name="Rectangle: Rounded Corners 7">
                <a:extLst>
                  <a:ext uri="{FF2B5EF4-FFF2-40B4-BE49-F238E27FC236}">
                    <a16:creationId xmlns:a16="http://schemas.microsoft.com/office/drawing/2014/main" id="{EEC93478-1D47-41B7-ADFF-C2068ADBC173}"/>
                  </a:ext>
                </a:extLst>
              </p:cNvPr>
              <p:cNvSpPr/>
              <p:nvPr/>
            </p:nvSpPr>
            <p:spPr>
              <a:xfrm>
                <a:off x="6365433"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1</a:t>
                </a:r>
              </a:p>
            </p:txBody>
          </p:sp>
          <p:sp>
            <p:nvSpPr>
              <p:cNvPr id="10" name="Rectangle: Rounded Corners 9">
                <a:extLst>
                  <a:ext uri="{FF2B5EF4-FFF2-40B4-BE49-F238E27FC236}">
                    <a16:creationId xmlns:a16="http://schemas.microsoft.com/office/drawing/2014/main" id="{0BDC6655-C000-41E1-9F1B-1E5A1AAE6CE3}"/>
                  </a:ext>
                </a:extLst>
              </p:cNvPr>
              <p:cNvSpPr/>
              <p:nvPr/>
            </p:nvSpPr>
            <p:spPr>
              <a:xfrm>
                <a:off x="8397646"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1</a:t>
                </a:r>
              </a:p>
            </p:txBody>
          </p:sp>
          <p:sp>
            <p:nvSpPr>
              <p:cNvPr id="11" name="Rectangle: Rounded Corners 10">
                <a:extLst>
                  <a:ext uri="{FF2B5EF4-FFF2-40B4-BE49-F238E27FC236}">
                    <a16:creationId xmlns:a16="http://schemas.microsoft.com/office/drawing/2014/main" id="{B4B75412-3041-4D1C-8756-90376EB7E42D}"/>
                  </a:ext>
                </a:extLst>
              </p:cNvPr>
              <p:cNvSpPr/>
              <p:nvPr/>
            </p:nvSpPr>
            <p:spPr>
              <a:xfrm>
                <a:off x="9147027"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0</a:t>
                </a:r>
              </a:p>
            </p:txBody>
          </p:sp>
          <p:sp>
            <p:nvSpPr>
              <p:cNvPr id="12" name="Rectangle: Rounded Corners 11">
                <a:extLst>
                  <a:ext uri="{FF2B5EF4-FFF2-40B4-BE49-F238E27FC236}">
                    <a16:creationId xmlns:a16="http://schemas.microsoft.com/office/drawing/2014/main" id="{C565138B-820C-4B49-BEEE-FF22C952E4E8}"/>
                  </a:ext>
                </a:extLst>
              </p:cNvPr>
              <p:cNvSpPr/>
              <p:nvPr/>
            </p:nvSpPr>
            <p:spPr>
              <a:xfrm>
                <a:off x="9896408" y="5222139"/>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70C0"/>
                    </a:solidFill>
                  </a:rPr>
                  <a:t>1</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3ABD58-FF1B-4753-8A5C-3E26282F1239}"/>
                    </a:ext>
                  </a:extLst>
                </p:cNvPr>
                <p:cNvSpPr txBox="1"/>
                <p:nvPr/>
              </p:nvSpPr>
              <p:spPr>
                <a:xfrm>
                  <a:off x="10175429" y="2966789"/>
                  <a:ext cx="1406548"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6000" b="0" i="1" dirty="0" smtClean="0">
                                <a:latin typeface="Cambria Math" panose="02040503050406030204" pitchFamily="18" charset="0"/>
                              </a:rPr>
                            </m:ctrlPr>
                          </m:sSupPr>
                          <m:e>
                            <m:r>
                              <a:rPr lang="en-US" sz="6000" b="0" i="1" dirty="0" smtClean="0">
                                <a:latin typeface="Cambria Math" panose="02040503050406030204" pitchFamily="18" charset="0"/>
                                <a:ea typeface="Cambria Math" panose="02040503050406030204" pitchFamily="18" charset="0"/>
                              </a:rPr>
                              <m:t>×</m:t>
                            </m:r>
                            <m:r>
                              <a:rPr lang="en-US" sz="6000" i="1" dirty="0" smtClean="0">
                                <a:latin typeface="Cambria Math" panose="02040503050406030204" pitchFamily="18" charset="0"/>
                              </a:rPr>
                              <m:t>2</m:t>
                            </m:r>
                          </m:e>
                          <m:sup>
                            <m:r>
                              <a:rPr lang="en-US" sz="6000" b="0" i="1" dirty="0" smtClean="0">
                                <a:solidFill>
                                  <a:schemeClr val="tx1"/>
                                </a:solidFill>
                                <a:latin typeface="Cambria Math" panose="02040503050406030204" pitchFamily="18" charset="0"/>
                              </a:rPr>
                              <m:t>0</m:t>
                            </m:r>
                          </m:sup>
                        </m:sSup>
                      </m:oMath>
                    </m:oMathPara>
                  </a14:m>
                  <a:endParaRPr lang="en-US" sz="6000" dirty="0"/>
                </a:p>
              </p:txBody>
            </p:sp>
          </mc:Choice>
          <mc:Fallback xmlns="">
            <p:sp>
              <p:nvSpPr>
                <p:cNvPr id="15" name="TextBox 14">
                  <a:extLst>
                    <a:ext uri="{FF2B5EF4-FFF2-40B4-BE49-F238E27FC236}">
                      <a16:creationId xmlns:a16="http://schemas.microsoft.com/office/drawing/2014/main" id="{A23ABD58-FF1B-4753-8A5C-3E26282F1239}"/>
                    </a:ext>
                  </a:extLst>
                </p:cNvPr>
                <p:cNvSpPr txBox="1">
                  <a:spLocks noRot="1" noChangeAspect="1" noMove="1" noResize="1" noEditPoints="1" noAdjustHandles="1" noChangeArrowheads="1" noChangeShapeType="1" noTextEdit="1"/>
                </p:cNvSpPr>
                <p:nvPr/>
              </p:nvSpPr>
              <p:spPr>
                <a:xfrm>
                  <a:off x="10175429" y="2966789"/>
                  <a:ext cx="1406548" cy="1015663"/>
                </a:xfrm>
                <a:prstGeom prst="rect">
                  <a:avLst/>
                </a:prstGeom>
                <a:blipFill>
                  <a:blip r:embed="rId4"/>
                  <a:stretch>
                    <a:fillRect r="-7391"/>
                  </a:stretch>
                </a:blipFill>
              </p:spPr>
              <p:txBody>
                <a:bodyPr/>
                <a:lstStyle/>
                <a:p>
                  <a:r>
                    <a:rPr lang="en-US">
                      <a:noFill/>
                    </a:rPr>
                    <a:t> </a:t>
                  </a:r>
                </a:p>
              </p:txBody>
            </p:sp>
          </mc:Fallback>
        </mc:AlternateContent>
      </p:grpSp>
      <p:sp>
        <p:nvSpPr>
          <p:cNvPr id="30" name="Rectangle: Rounded Corners 29">
            <a:extLst>
              <a:ext uri="{FF2B5EF4-FFF2-40B4-BE49-F238E27FC236}">
                <a16:creationId xmlns:a16="http://schemas.microsoft.com/office/drawing/2014/main" id="{92EEE74C-46F2-4946-A9C1-8CEDAF1413AE}"/>
              </a:ext>
            </a:extLst>
          </p:cNvPr>
          <p:cNvSpPr/>
          <p:nvPr/>
        </p:nvSpPr>
        <p:spPr>
          <a:xfrm>
            <a:off x="3576573" y="2145814"/>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0</a:t>
            </a:r>
          </a:p>
        </p:txBody>
      </p:sp>
      <p:sp>
        <p:nvSpPr>
          <p:cNvPr id="47" name="Rectangle: Rounded Corners 46">
            <a:extLst>
              <a:ext uri="{FF2B5EF4-FFF2-40B4-BE49-F238E27FC236}">
                <a16:creationId xmlns:a16="http://schemas.microsoft.com/office/drawing/2014/main" id="{B6E6013B-DC0E-42CE-993C-89927F799466}"/>
              </a:ext>
            </a:extLst>
          </p:cNvPr>
          <p:cNvSpPr/>
          <p:nvPr/>
        </p:nvSpPr>
        <p:spPr>
          <a:xfrm>
            <a:off x="2037977" y="2141061"/>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0</a:t>
            </a:r>
          </a:p>
        </p:txBody>
      </p:sp>
      <p:sp>
        <p:nvSpPr>
          <p:cNvPr id="48" name="Rectangle: Rounded Corners 47">
            <a:extLst>
              <a:ext uri="{FF2B5EF4-FFF2-40B4-BE49-F238E27FC236}">
                <a16:creationId xmlns:a16="http://schemas.microsoft.com/office/drawing/2014/main" id="{4AFF1019-1999-436F-95B2-524649CEECD3}"/>
              </a:ext>
            </a:extLst>
          </p:cNvPr>
          <p:cNvSpPr/>
          <p:nvPr/>
        </p:nvSpPr>
        <p:spPr>
          <a:xfrm>
            <a:off x="1276871" y="2136834"/>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1</a:t>
            </a:r>
          </a:p>
        </p:txBody>
      </p:sp>
      <p:sp>
        <p:nvSpPr>
          <p:cNvPr id="49" name="Rectangle: Rounded Corners 48">
            <a:extLst>
              <a:ext uri="{FF2B5EF4-FFF2-40B4-BE49-F238E27FC236}">
                <a16:creationId xmlns:a16="http://schemas.microsoft.com/office/drawing/2014/main" id="{B1F36AA1-2ADC-42F0-AFDC-C1432A16F492}"/>
              </a:ext>
            </a:extLst>
          </p:cNvPr>
          <p:cNvSpPr/>
          <p:nvPr/>
        </p:nvSpPr>
        <p:spPr>
          <a:xfrm>
            <a:off x="513062" y="2145814"/>
            <a:ext cx="674557" cy="539646"/>
          </a:xfrm>
          <a:prstGeom prst="round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0000"/>
                </a:solidFill>
              </a:rPr>
              <a:t>1</a:t>
            </a:r>
          </a:p>
        </p:txBody>
      </p:sp>
      <p:sp>
        <p:nvSpPr>
          <p:cNvPr id="3" name="Text Placeholder 1">
            <a:extLst>
              <a:ext uri="{FF2B5EF4-FFF2-40B4-BE49-F238E27FC236}">
                <a16:creationId xmlns:a16="http://schemas.microsoft.com/office/drawing/2014/main" id="{7B3F27A4-66B4-4D9B-B95E-127ADDA39A35}"/>
              </a:ext>
            </a:extLst>
          </p:cNvPr>
          <p:cNvSpPr>
            <a:spLocks noGrp="1"/>
          </p:cNvSpPr>
          <p:nvPr>
            <p:ph type="body" sz="quarter" idx="10"/>
          </p:nvPr>
        </p:nvSpPr>
        <p:spPr>
          <a:xfrm>
            <a:off x="1319651" y="485955"/>
            <a:ext cx="10408439" cy="723900"/>
          </a:xfrm>
        </p:spPr>
        <p:txBody>
          <a:bodyPr/>
          <a:lstStyle/>
          <a:p>
            <a:r>
              <a:rPr lang="en-US" sz="4500" b="1" dirty="0"/>
              <a:t>Exercise</a:t>
            </a:r>
            <a:endParaRPr lang="en-US" sz="4500" dirty="0">
              <a:solidFill>
                <a:srgbClr val="0070C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7C4BEE-38D0-48BA-B29D-757DB1298341}"/>
                  </a:ext>
                </a:extLst>
              </p:cNvPr>
              <p:cNvSpPr txBox="1"/>
              <p:nvPr/>
            </p:nvSpPr>
            <p:spPr>
              <a:xfrm>
                <a:off x="859121" y="1334348"/>
                <a:ext cx="270947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a:solidFill>
                            <a:srgbClr val="FF0000"/>
                          </a:solidFill>
                          <a:effectLst>
                            <a:outerShdw blurRad="38100" dist="38100" dir="2700000" algn="tl">
                              <a:srgbClr val="000000">
                                <a:alpha val="43137"/>
                              </a:srgbClr>
                            </a:outerShdw>
                          </a:effectLst>
                          <a:latin typeface="Cambria Math" panose="02040503050406030204" pitchFamily="18" charset="0"/>
                        </a:rPr>
                        <m:t>105.</m:t>
                      </m:r>
                      <m:r>
                        <a:rPr lang="en-US" sz="4000" i="1" dirty="0" smtClean="0">
                          <a:solidFill>
                            <a:srgbClr val="0070C0"/>
                          </a:solidFill>
                          <a:effectLst>
                            <a:outerShdw blurRad="38100" dist="38100" dir="2700000" algn="tl">
                              <a:srgbClr val="000000">
                                <a:alpha val="43137"/>
                              </a:srgbClr>
                            </a:outerShdw>
                          </a:effectLst>
                          <a:latin typeface="Cambria Math" panose="02040503050406030204" pitchFamily="18" charset="0"/>
                        </a:rPr>
                        <m:t>625</m:t>
                      </m:r>
                      <m:r>
                        <a:rPr lang="en-US" sz="4000" b="0" i="1" dirty="0" smtClean="0">
                          <a:solidFill>
                            <a:srgbClr val="0070C0"/>
                          </a:solidFill>
                          <a:effectLst>
                            <a:outerShdw blurRad="38100" dist="38100" dir="2700000" algn="tl">
                              <a:srgbClr val="000000">
                                <a:alpha val="43137"/>
                              </a:srgbClr>
                            </a:outerShdw>
                          </a:effectLst>
                          <a:latin typeface="Cambria Math" panose="02040503050406030204" pitchFamily="18" charset="0"/>
                        </a:rPr>
                        <m:t>= </m:t>
                      </m:r>
                    </m:oMath>
                  </m:oMathPara>
                </a14:m>
                <a:endParaRPr lang="en-US" sz="4000" dirty="0"/>
              </a:p>
            </p:txBody>
          </p:sp>
        </mc:Choice>
        <mc:Fallback xmlns="">
          <p:sp>
            <p:nvSpPr>
              <p:cNvPr id="4" name="TextBox 3">
                <a:extLst>
                  <a:ext uri="{FF2B5EF4-FFF2-40B4-BE49-F238E27FC236}">
                    <a16:creationId xmlns:a16="http://schemas.microsoft.com/office/drawing/2014/main" id="{5B7C4BEE-38D0-48BA-B29D-757DB1298341}"/>
                  </a:ext>
                </a:extLst>
              </p:cNvPr>
              <p:cNvSpPr txBox="1">
                <a:spLocks noRot="1" noChangeAspect="1" noMove="1" noResize="1" noEditPoints="1" noAdjustHandles="1" noChangeArrowheads="1" noChangeShapeType="1" noTextEdit="1"/>
              </p:cNvSpPr>
              <p:nvPr/>
            </p:nvSpPr>
            <p:spPr>
              <a:xfrm>
                <a:off x="859121" y="1334348"/>
                <a:ext cx="2709472"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480593E-4F6F-4924-AD6C-07DF06B9B3DA}"/>
                  </a:ext>
                </a:extLst>
              </p:cNvPr>
              <p:cNvSpPr txBox="1"/>
              <p:nvPr/>
            </p:nvSpPr>
            <p:spPr>
              <a:xfrm>
                <a:off x="4850838" y="1182436"/>
                <a:ext cx="2709472" cy="8617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5000" i="1" dirty="0">
                          <a:solidFill>
                            <a:srgbClr val="FF0000"/>
                          </a:solidFill>
                          <a:effectLst>
                            <a:outerShdw blurRad="38100" dist="38100" dir="2700000" algn="tl">
                              <a:srgbClr val="000000">
                                <a:alpha val="43137"/>
                              </a:srgbClr>
                            </a:outerShdw>
                          </a:effectLst>
                          <a:latin typeface="Cambria Math" panose="02040503050406030204" pitchFamily="18" charset="0"/>
                        </a:rPr>
                        <m:t>1101001.</m:t>
                      </m:r>
                      <m:r>
                        <a:rPr lang="en-US" sz="5000" i="1" dirty="0">
                          <a:solidFill>
                            <a:srgbClr val="0070C0"/>
                          </a:solidFill>
                          <a:effectLst>
                            <a:outerShdw blurRad="38100" dist="38100" dir="2700000" algn="tl">
                              <a:srgbClr val="000000">
                                <a:alpha val="43137"/>
                              </a:srgbClr>
                            </a:outerShdw>
                          </a:effectLst>
                          <a:latin typeface="Cambria Math" panose="02040503050406030204" pitchFamily="18" charset="0"/>
                        </a:rPr>
                        <m:t>1</m:t>
                      </m:r>
                      <m:r>
                        <m:rPr>
                          <m:nor/>
                        </m:rPr>
                        <a:rPr lang="en-US" sz="5000" dirty="0">
                          <a:solidFill>
                            <a:srgbClr val="0070C0"/>
                          </a:solidFill>
                        </a:rPr>
                        <m:t>01</m:t>
                      </m:r>
                    </m:oMath>
                  </m:oMathPara>
                </a14:m>
                <a:endParaRPr lang="en-US" sz="5000" dirty="0">
                  <a:solidFill>
                    <a:srgbClr val="0070C0"/>
                  </a:solidFill>
                </a:endParaRPr>
              </a:p>
            </p:txBody>
          </p:sp>
        </mc:Choice>
        <mc:Fallback xmlns="">
          <p:sp>
            <p:nvSpPr>
              <p:cNvPr id="14" name="TextBox 13">
                <a:extLst>
                  <a:ext uri="{FF2B5EF4-FFF2-40B4-BE49-F238E27FC236}">
                    <a16:creationId xmlns:a16="http://schemas.microsoft.com/office/drawing/2014/main" id="{0480593E-4F6F-4924-AD6C-07DF06B9B3DA}"/>
                  </a:ext>
                </a:extLst>
              </p:cNvPr>
              <p:cNvSpPr txBox="1">
                <a:spLocks noRot="1" noChangeAspect="1" noMove="1" noResize="1" noEditPoints="1" noAdjustHandles="1" noChangeArrowheads="1" noChangeShapeType="1" noTextEdit="1"/>
              </p:cNvSpPr>
              <p:nvPr/>
            </p:nvSpPr>
            <p:spPr>
              <a:xfrm>
                <a:off x="4850838" y="1182436"/>
                <a:ext cx="2709472" cy="861774"/>
              </a:xfrm>
              <a:prstGeom prst="rect">
                <a:avLst/>
              </a:prstGeom>
              <a:blipFill>
                <a:blip r:embed="rId6"/>
                <a:stretch>
                  <a:fillRect r="-340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8C4ACF-EE1E-4FFC-8665-98A5DE2E5A4F}"/>
                  </a:ext>
                </a:extLst>
              </p:cNvPr>
              <p:cNvSpPr txBox="1"/>
              <p:nvPr/>
            </p:nvSpPr>
            <p:spPr>
              <a:xfrm>
                <a:off x="534445" y="2807584"/>
                <a:ext cx="2709472"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𝑠h𝑖𝑓𝑡</m:t>
                      </m:r>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 </m:t>
                      </m:r>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𝑡h𝑒</m:t>
                      </m:r>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 </m:t>
                      </m:r>
                      <m:r>
                        <a:rPr lang="en-US" sz="3000" b="0" i="1" dirty="0" smtClean="0">
                          <a:solidFill>
                            <a:schemeClr val="tx1"/>
                          </a:solidFill>
                          <a:effectLst>
                            <a:outerShdw blurRad="38100" dist="38100" dir="2700000" algn="tl">
                              <a:srgbClr val="000000">
                                <a:alpha val="43137"/>
                              </a:srgbClr>
                            </a:outerShdw>
                          </a:effectLst>
                          <a:latin typeface="Cambria Math" panose="02040503050406030204" pitchFamily="18" charset="0"/>
                        </a:rPr>
                        <m:t>𝑑𝑒𝑐𝑖𝑚𝑎𝑙</m:t>
                      </m:r>
                    </m:oMath>
                  </m:oMathPara>
                </a14:m>
                <a:endParaRPr lang="en-US" sz="3000" dirty="0">
                  <a:solidFill>
                    <a:schemeClr val="tx1"/>
                  </a:solidFill>
                </a:endParaRPr>
              </a:p>
            </p:txBody>
          </p:sp>
        </mc:Choice>
        <mc:Fallback xmlns="">
          <p:sp>
            <p:nvSpPr>
              <p:cNvPr id="16" name="TextBox 15">
                <a:extLst>
                  <a:ext uri="{FF2B5EF4-FFF2-40B4-BE49-F238E27FC236}">
                    <a16:creationId xmlns:a16="http://schemas.microsoft.com/office/drawing/2014/main" id="{9B8C4ACF-EE1E-4FFC-8665-98A5DE2E5A4F}"/>
                  </a:ext>
                </a:extLst>
              </p:cNvPr>
              <p:cNvSpPr txBox="1">
                <a:spLocks noRot="1" noChangeAspect="1" noMove="1" noResize="1" noEditPoints="1" noAdjustHandles="1" noChangeArrowheads="1" noChangeShapeType="1" noTextEdit="1"/>
              </p:cNvSpPr>
              <p:nvPr/>
            </p:nvSpPr>
            <p:spPr>
              <a:xfrm>
                <a:off x="534445" y="2807584"/>
                <a:ext cx="2709472" cy="553998"/>
              </a:xfrm>
              <a:prstGeom prst="rect">
                <a:avLst/>
              </a:prstGeom>
              <a:blipFill>
                <a:blip r:embed="rId7"/>
                <a:stretch>
                  <a:fillRect r="-139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9339C9B-FBC6-4217-9B34-21CA3CA5CFD4}"/>
                  </a:ext>
                </a:extLst>
              </p:cNvPr>
              <p:cNvSpPr txBox="1"/>
              <p:nvPr/>
            </p:nvSpPr>
            <p:spPr>
              <a:xfrm>
                <a:off x="1382697" y="4047844"/>
                <a:ext cx="10017837" cy="6309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500" i="1" dirty="0" smtClean="0">
                          <a:solidFill>
                            <a:srgbClr val="FF0000"/>
                          </a:solidFill>
                          <a:effectLst>
                            <a:outerShdw blurRad="38100" dist="38100" dir="2700000" algn="tl">
                              <a:srgbClr val="000000">
                                <a:alpha val="43137"/>
                              </a:srgbClr>
                            </a:outerShdw>
                          </a:effectLst>
                          <a:latin typeface="Cambria Math" panose="02040503050406030204" pitchFamily="18" charset="0"/>
                        </a:rPr>
                        <m:t>1</m:t>
                      </m:r>
                      <m:r>
                        <a:rPr lang="en-US" sz="3500" b="0" i="1" dirty="0"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sz="3500" i="1" dirty="0" smtClean="0">
                          <a:solidFill>
                            <a:srgbClr val="0070C0"/>
                          </a:solidFill>
                          <a:effectLst>
                            <a:outerShdw blurRad="38100" dist="38100" dir="2700000" algn="tl">
                              <a:srgbClr val="000000">
                                <a:alpha val="43137"/>
                              </a:srgbClr>
                            </a:outerShdw>
                          </a:effectLst>
                          <a:latin typeface="Cambria Math" panose="02040503050406030204" pitchFamily="18" charset="0"/>
                        </a:rPr>
                        <m:t>101001</m:t>
                      </m:r>
                      <m:r>
                        <a:rPr lang="en-US" sz="3500" i="1" dirty="0">
                          <a:solidFill>
                            <a:srgbClr val="0070C0"/>
                          </a:solidFill>
                          <a:effectLst>
                            <a:outerShdw blurRad="38100" dist="38100" dir="2700000" algn="tl">
                              <a:srgbClr val="000000">
                                <a:alpha val="43137"/>
                              </a:srgbClr>
                            </a:outerShdw>
                          </a:effectLst>
                          <a:latin typeface="Cambria Math" panose="02040503050406030204" pitchFamily="18" charset="0"/>
                        </a:rPr>
                        <m:t>1</m:t>
                      </m:r>
                      <m:r>
                        <m:rPr>
                          <m:nor/>
                        </m:rPr>
                        <a:rPr lang="en-US" sz="3500" dirty="0">
                          <a:solidFill>
                            <a:srgbClr val="0070C0"/>
                          </a:solidFill>
                        </a:rPr>
                        <m:t>01</m:t>
                      </m:r>
                      <m:r>
                        <a:rPr lang="en-US" sz="3500" i="1" dirty="0" smtClean="0">
                          <a:solidFill>
                            <a:srgbClr val="0070C0"/>
                          </a:solidFill>
                          <a:latin typeface="Cambria Math" panose="02040503050406030204" pitchFamily="18" charset="0"/>
                          <a:ea typeface="Cambria Math" panose="02040503050406030204" pitchFamily="18" charset="0"/>
                        </a:rPr>
                        <m:t>×</m:t>
                      </m:r>
                      <m:sSup>
                        <m:sSupPr>
                          <m:ctrlPr>
                            <a:rPr lang="en-US" sz="3500" b="0" i="1" dirty="0" smtClean="0">
                              <a:solidFill>
                                <a:srgbClr val="0070C0"/>
                              </a:solidFill>
                              <a:latin typeface="Cambria Math" panose="02040503050406030204" pitchFamily="18" charset="0"/>
                              <a:ea typeface="Cambria Math" panose="02040503050406030204" pitchFamily="18" charset="0"/>
                            </a:rPr>
                          </m:ctrlPr>
                        </m:sSupPr>
                        <m:e>
                          <m:r>
                            <a:rPr lang="en-US" sz="3500" b="0" i="1" dirty="0" smtClean="0">
                              <a:solidFill>
                                <a:srgbClr val="0070C0"/>
                              </a:solidFill>
                              <a:latin typeface="Cambria Math" panose="02040503050406030204" pitchFamily="18" charset="0"/>
                              <a:ea typeface="Cambria Math" panose="02040503050406030204" pitchFamily="18" charset="0"/>
                            </a:rPr>
                            <m:t>2</m:t>
                          </m:r>
                        </m:e>
                        <m:sup>
                          <m:r>
                            <a:rPr lang="en-US" sz="3500" b="0" i="1" dirty="0" smtClean="0">
                              <a:solidFill>
                                <a:srgbClr val="0070C0"/>
                              </a:solidFill>
                              <a:latin typeface="Cambria Math" panose="02040503050406030204" pitchFamily="18" charset="0"/>
                              <a:ea typeface="Cambria Math" panose="02040503050406030204" pitchFamily="18" charset="0"/>
                            </a:rPr>
                            <m:t>6</m:t>
                          </m:r>
                        </m:sup>
                      </m:sSup>
                      <m:r>
                        <a:rPr lang="en-US" sz="3500" b="0" i="1" dirty="0" smtClean="0">
                          <a:solidFill>
                            <a:srgbClr val="0070C0"/>
                          </a:solidFill>
                          <a:latin typeface="Cambria Math" panose="02040503050406030204" pitchFamily="18" charset="0"/>
                          <a:ea typeface="Cambria Math" panose="02040503050406030204" pitchFamily="18" charset="0"/>
                        </a:rPr>
                        <m:t>=</m:t>
                      </m:r>
                      <m:r>
                        <a:rPr lang="en-US" sz="3500" i="1" dirty="0">
                          <a:solidFill>
                            <a:srgbClr val="FF0000"/>
                          </a:solidFill>
                          <a:effectLst>
                            <a:outerShdw blurRad="38100" dist="38100" dir="2700000" algn="tl">
                              <a:srgbClr val="000000">
                                <a:alpha val="43137"/>
                              </a:srgbClr>
                            </a:outerShdw>
                          </a:effectLst>
                          <a:latin typeface="Cambria Math" panose="02040503050406030204" pitchFamily="18" charset="0"/>
                        </a:rPr>
                        <m:t>1.</m:t>
                      </m:r>
                      <m:r>
                        <a:rPr lang="en-US" sz="3500" i="1" dirty="0">
                          <a:solidFill>
                            <a:srgbClr val="0070C0"/>
                          </a:solidFill>
                          <a:effectLst>
                            <a:outerShdw blurRad="38100" dist="38100" dir="2700000" algn="tl">
                              <a:srgbClr val="000000">
                                <a:alpha val="43137"/>
                              </a:srgbClr>
                            </a:outerShdw>
                          </a:effectLst>
                          <a:latin typeface="Cambria Math" panose="02040503050406030204" pitchFamily="18" charset="0"/>
                        </a:rPr>
                        <m:t>1010011</m:t>
                      </m:r>
                      <m:r>
                        <m:rPr>
                          <m:nor/>
                        </m:rPr>
                        <a:rPr lang="en-US" sz="3500" dirty="0">
                          <a:solidFill>
                            <a:srgbClr val="0070C0"/>
                          </a:solidFill>
                        </a:rPr>
                        <m:t>01</m:t>
                      </m:r>
                      <m:r>
                        <a:rPr lang="en-US" sz="3500" i="1" dirty="0">
                          <a:solidFill>
                            <a:srgbClr val="0070C0"/>
                          </a:solidFill>
                          <a:latin typeface="Cambria Math" panose="02040503050406030204" pitchFamily="18" charset="0"/>
                          <a:ea typeface="Cambria Math" panose="02040503050406030204" pitchFamily="18" charset="0"/>
                        </a:rPr>
                        <m:t>×</m:t>
                      </m:r>
                      <m:sSup>
                        <m:sSupPr>
                          <m:ctrlPr>
                            <a:rPr lang="en-US" sz="3500" i="1" dirty="0">
                              <a:solidFill>
                                <a:srgbClr val="0070C0"/>
                              </a:solidFill>
                              <a:latin typeface="Cambria Math" panose="02040503050406030204" pitchFamily="18" charset="0"/>
                              <a:ea typeface="Cambria Math" panose="02040503050406030204" pitchFamily="18" charset="0"/>
                            </a:rPr>
                          </m:ctrlPr>
                        </m:sSupPr>
                        <m:e>
                          <m:r>
                            <a:rPr lang="en-US" sz="3500" i="1" dirty="0">
                              <a:solidFill>
                                <a:srgbClr val="0070C0"/>
                              </a:solidFill>
                              <a:latin typeface="Cambria Math" panose="02040503050406030204" pitchFamily="18" charset="0"/>
                              <a:ea typeface="Cambria Math" panose="02040503050406030204" pitchFamily="18" charset="0"/>
                            </a:rPr>
                            <m:t>2</m:t>
                          </m:r>
                        </m:e>
                        <m:sup>
                          <m:r>
                            <a:rPr lang="en-US" sz="3500" b="0" i="1" dirty="0" smtClean="0">
                              <a:solidFill>
                                <a:srgbClr val="0070C0"/>
                              </a:solidFill>
                              <a:latin typeface="Cambria Math" panose="02040503050406030204" pitchFamily="18" charset="0"/>
                              <a:ea typeface="Cambria Math" panose="02040503050406030204" pitchFamily="18" charset="0"/>
                            </a:rPr>
                            <m:t>133−127</m:t>
                          </m:r>
                        </m:sup>
                      </m:sSup>
                    </m:oMath>
                  </m:oMathPara>
                </a14:m>
                <a:endParaRPr lang="en-US" sz="3500" dirty="0">
                  <a:solidFill>
                    <a:srgbClr val="0070C0"/>
                  </a:solidFill>
                </a:endParaRPr>
              </a:p>
            </p:txBody>
          </p:sp>
        </mc:Choice>
        <mc:Fallback xmlns="">
          <p:sp>
            <p:nvSpPr>
              <p:cNvPr id="78" name="TextBox 77">
                <a:extLst>
                  <a:ext uri="{FF2B5EF4-FFF2-40B4-BE49-F238E27FC236}">
                    <a16:creationId xmlns:a16="http://schemas.microsoft.com/office/drawing/2014/main" id="{49339C9B-FBC6-4217-9B34-21CA3CA5CFD4}"/>
                  </a:ext>
                </a:extLst>
              </p:cNvPr>
              <p:cNvSpPr txBox="1">
                <a:spLocks noRot="1" noChangeAspect="1" noMove="1" noResize="1" noEditPoints="1" noAdjustHandles="1" noChangeArrowheads="1" noChangeShapeType="1" noTextEdit="1"/>
              </p:cNvSpPr>
              <p:nvPr/>
            </p:nvSpPr>
            <p:spPr>
              <a:xfrm>
                <a:off x="1382697" y="4047844"/>
                <a:ext cx="10017837" cy="630942"/>
              </a:xfrm>
              <a:prstGeom prst="rect">
                <a:avLst/>
              </a:prstGeom>
              <a:blipFill>
                <a:blip r:embed="rId8"/>
                <a:stretch>
                  <a:fillRect/>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2D510BF0-1635-4EDB-8300-16E54AAD2906}"/>
              </a:ext>
            </a:extLst>
          </p:cNvPr>
          <p:cNvPicPr>
            <a:picLocks noChangeAspect="1"/>
          </p:cNvPicPr>
          <p:nvPr/>
        </p:nvPicPr>
        <p:blipFill>
          <a:blip r:embed="rId9"/>
          <a:stretch>
            <a:fillRect/>
          </a:stretch>
        </p:blipFill>
        <p:spPr>
          <a:xfrm>
            <a:off x="3048181" y="4629159"/>
            <a:ext cx="5511111" cy="584127"/>
          </a:xfrm>
          <a:prstGeom prst="rect">
            <a:avLst/>
          </a:prstGeom>
        </p:spPr>
      </p:pic>
      <p:pic>
        <p:nvPicPr>
          <p:cNvPr id="80" name="Picture 79">
            <a:extLst>
              <a:ext uri="{FF2B5EF4-FFF2-40B4-BE49-F238E27FC236}">
                <a16:creationId xmlns:a16="http://schemas.microsoft.com/office/drawing/2014/main" id="{B4734FD9-8D57-4EDE-9A98-A4B4391F893F}"/>
              </a:ext>
            </a:extLst>
          </p:cNvPr>
          <p:cNvPicPr>
            <a:picLocks noChangeAspect="1"/>
          </p:cNvPicPr>
          <p:nvPr/>
        </p:nvPicPr>
        <p:blipFill>
          <a:blip r:embed="rId10"/>
          <a:stretch>
            <a:fillRect/>
          </a:stretch>
        </p:blipFill>
        <p:spPr>
          <a:xfrm>
            <a:off x="1951428" y="5490499"/>
            <a:ext cx="8991392" cy="1168254"/>
          </a:xfrm>
          <a:prstGeom prst="rect">
            <a:avLst/>
          </a:prstGeom>
        </p:spPr>
      </p:pic>
    </p:spTree>
    <p:extLst>
      <p:ext uri="{BB962C8B-B14F-4D97-AF65-F5344CB8AC3E}">
        <p14:creationId xmlns:p14="http://schemas.microsoft.com/office/powerpoint/2010/main" val="53953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E75B93-EAED-4698-B8DB-15AE368C3286}"/>
              </a:ext>
            </a:extLst>
          </p:cNvPr>
          <p:cNvSpPr>
            <a:spLocks noGrp="1"/>
          </p:cNvSpPr>
          <p:nvPr>
            <p:ph type="body" sz="quarter" idx="10"/>
          </p:nvPr>
        </p:nvSpPr>
        <p:spPr/>
        <p:txBody>
          <a:bodyPr/>
          <a:lstStyle/>
          <a:p>
            <a:r>
              <a:rPr lang="en-US" sz="5400" b="1" dirty="0"/>
              <a:t>Exercise</a:t>
            </a:r>
            <a:endParaRPr lang="en-US" dirty="0"/>
          </a:p>
        </p:txBody>
      </p:sp>
      <p:pic>
        <p:nvPicPr>
          <p:cNvPr id="4" name="Picture 3">
            <a:extLst>
              <a:ext uri="{FF2B5EF4-FFF2-40B4-BE49-F238E27FC236}">
                <a16:creationId xmlns:a16="http://schemas.microsoft.com/office/drawing/2014/main" id="{FCDBA6A5-071A-4278-8069-2A41D653DBB3}"/>
              </a:ext>
            </a:extLst>
          </p:cNvPr>
          <p:cNvPicPr>
            <a:picLocks noChangeAspect="1"/>
          </p:cNvPicPr>
          <p:nvPr/>
        </p:nvPicPr>
        <p:blipFill>
          <a:blip r:embed="rId2"/>
          <a:stretch>
            <a:fillRect/>
          </a:stretch>
        </p:blipFill>
        <p:spPr>
          <a:xfrm>
            <a:off x="2390011" y="1469877"/>
            <a:ext cx="7758730" cy="5117460"/>
          </a:xfrm>
          <a:prstGeom prst="rect">
            <a:avLst/>
          </a:prstGeom>
        </p:spPr>
      </p:pic>
    </p:spTree>
    <p:extLst>
      <p:ext uri="{BB962C8B-B14F-4D97-AF65-F5344CB8AC3E}">
        <p14:creationId xmlns:p14="http://schemas.microsoft.com/office/powerpoint/2010/main" val="2177963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460929-AF45-4E81-91CB-F3871038B2BB}"/>
              </a:ext>
            </a:extLst>
          </p:cNvPr>
          <p:cNvSpPr>
            <a:spLocks noGrp="1"/>
          </p:cNvSpPr>
          <p:nvPr>
            <p:ph type="body" sz="quarter" idx="10"/>
          </p:nvPr>
        </p:nvSpPr>
        <p:spPr/>
        <p:txBody>
          <a:bodyPr/>
          <a:lstStyle/>
          <a:p>
            <a:r>
              <a:rPr lang="en-US" sz="5400" b="1" dirty="0"/>
              <a:t>Exercise</a:t>
            </a:r>
            <a:endParaRPr lang="en-US" dirty="0"/>
          </a:p>
        </p:txBody>
      </p:sp>
      <p:pic>
        <p:nvPicPr>
          <p:cNvPr id="4" name="Picture 3">
            <a:extLst>
              <a:ext uri="{FF2B5EF4-FFF2-40B4-BE49-F238E27FC236}">
                <a16:creationId xmlns:a16="http://schemas.microsoft.com/office/drawing/2014/main" id="{07592451-1592-4598-BEE8-82292A00D179}"/>
              </a:ext>
            </a:extLst>
          </p:cNvPr>
          <p:cNvPicPr>
            <a:picLocks noChangeAspect="1"/>
          </p:cNvPicPr>
          <p:nvPr/>
        </p:nvPicPr>
        <p:blipFill>
          <a:blip r:embed="rId2"/>
          <a:stretch>
            <a:fillRect/>
          </a:stretch>
        </p:blipFill>
        <p:spPr>
          <a:xfrm>
            <a:off x="1349114" y="1603948"/>
            <a:ext cx="9443803" cy="5051685"/>
          </a:xfrm>
          <a:prstGeom prst="rect">
            <a:avLst/>
          </a:prstGeom>
        </p:spPr>
      </p:pic>
    </p:spTree>
    <p:extLst>
      <p:ext uri="{BB962C8B-B14F-4D97-AF65-F5344CB8AC3E}">
        <p14:creationId xmlns:p14="http://schemas.microsoft.com/office/powerpoint/2010/main" val="1482691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7D0BEE-62D0-4D8C-8EDF-5F9E3D3A234B}"/>
              </a:ext>
            </a:extLst>
          </p:cNvPr>
          <p:cNvSpPr>
            <a:spLocks noGrp="1"/>
          </p:cNvSpPr>
          <p:nvPr>
            <p:ph type="body" sz="quarter" idx="10"/>
          </p:nvPr>
        </p:nvSpPr>
        <p:spPr>
          <a:xfrm>
            <a:off x="664173" y="187860"/>
            <a:ext cx="11254700" cy="724247"/>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Double Precision</a:t>
            </a:r>
            <a:r>
              <a:rPr lang="en-US" sz="3800" dirty="0">
                <a:solidFill>
                  <a:srgbClr val="0070C0"/>
                </a:solidFill>
              </a:rPr>
              <a:t>)</a:t>
            </a:r>
            <a:endParaRPr lang="en-US" sz="3800" dirty="0"/>
          </a:p>
        </p:txBody>
      </p:sp>
      <p:grpSp>
        <p:nvGrpSpPr>
          <p:cNvPr id="21" name="Group 20">
            <a:extLst>
              <a:ext uri="{FF2B5EF4-FFF2-40B4-BE49-F238E27FC236}">
                <a16:creationId xmlns:a16="http://schemas.microsoft.com/office/drawing/2014/main" id="{AC41A233-BD9F-494C-ACB9-F40509B2F4D4}"/>
              </a:ext>
            </a:extLst>
          </p:cNvPr>
          <p:cNvGrpSpPr/>
          <p:nvPr/>
        </p:nvGrpSpPr>
        <p:grpSpPr>
          <a:xfrm>
            <a:off x="642026" y="1363680"/>
            <a:ext cx="10185478" cy="3264263"/>
            <a:chOff x="1060632" y="1738434"/>
            <a:chExt cx="10185478" cy="3264263"/>
          </a:xfrm>
        </p:grpSpPr>
        <p:grpSp>
          <p:nvGrpSpPr>
            <p:cNvPr id="12" name="Group 11">
              <a:extLst>
                <a:ext uri="{FF2B5EF4-FFF2-40B4-BE49-F238E27FC236}">
                  <a16:creationId xmlns:a16="http://schemas.microsoft.com/office/drawing/2014/main" id="{6623D44F-C8EE-491C-8F91-1C741C7FB26F}"/>
                </a:ext>
              </a:extLst>
            </p:cNvPr>
            <p:cNvGrpSpPr/>
            <p:nvPr/>
          </p:nvGrpSpPr>
          <p:grpSpPr>
            <a:xfrm>
              <a:off x="1082779" y="2437991"/>
              <a:ext cx="10163331" cy="1180754"/>
              <a:chOff x="1082779" y="2437991"/>
              <a:chExt cx="10163331" cy="1180754"/>
            </a:xfrm>
          </p:grpSpPr>
          <p:sp>
            <p:nvSpPr>
              <p:cNvPr id="8" name="Rectangle 7">
                <a:extLst>
                  <a:ext uri="{FF2B5EF4-FFF2-40B4-BE49-F238E27FC236}">
                    <a16:creationId xmlns:a16="http://schemas.microsoft.com/office/drawing/2014/main" id="{1F2D4716-445A-4910-B37B-D32C04F49C61}"/>
                  </a:ext>
                </a:extLst>
              </p:cNvPr>
              <p:cNvSpPr/>
              <p:nvPr/>
            </p:nvSpPr>
            <p:spPr>
              <a:xfrm>
                <a:off x="1082779" y="2882910"/>
                <a:ext cx="1034321" cy="722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214A61F-E3CD-4752-A15B-88FDD34BAF6C}"/>
                  </a:ext>
                </a:extLst>
              </p:cNvPr>
              <p:cNvSpPr/>
              <p:nvPr/>
            </p:nvSpPr>
            <p:spPr>
              <a:xfrm>
                <a:off x="2117100" y="2894498"/>
                <a:ext cx="3282847" cy="724247"/>
              </a:xfrm>
              <a:prstGeom prst="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8C612B-8E51-4B83-BCBB-E89828C10060}"/>
                  </a:ext>
                </a:extLst>
              </p:cNvPr>
              <p:cNvSpPr/>
              <p:nvPr/>
            </p:nvSpPr>
            <p:spPr>
              <a:xfrm>
                <a:off x="5399947" y="2894498"/>
                <a:ext cx="5846163" cy="724247"/>
              </a:xfrm>
              <a:prstGeom prst="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Right 10">
                <a:extLst>
                  <a:ext uri="{FF2B5EF4-FFF2-40B4-BE49-F238E27FC236}">
                    <a16:creationId xmlns:a16="http://schemas.microsoft.com/office/drawing/2014/main" id="{296248A7-8BBD-4D1E-9CE3-52CAE7352EB0}"/>
                  </a:ext>
                </a:extLst>
              </p:cNvPr>
              <p:cNvSpPr/>
              <p:nvPr/>
            </p:nvSpPr>
            <p:spPr>
              <a:xfrm>
                <a:off x="1082779" y="2437991"/>
                <a:ext cx="10163331" cy="305209"/>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537A17A-6DB5-4BE0-BCC3-5C7DBC58465F}"/>
                </a:ext>
              </a:extLst>
            </p:cNvPr>
            <p:cNvSpPr txBox="1"/>
            <p:nvPr/>
          </p:nvSpPr>
          <p:spPr>
            <a:xfrm>
              <a:off x="5086037" y="1738434"/>
              <a:ext cx="2019925" cy="707886"/>
            </a:xfrm>
            <a:prstGeom prst="rect">
              <a:avLst/>
            </a:prstGeom>
            <a:noFill/>
          </p:spPr>
          <p:txBody>
            <a:bodyPr wrap="square">
              <a:spAutoFit/>
            </a:bodyPr>
            <a:lstStyle/>
            <a:p>
              <a:pPr algn="ctr"/>
              <a:r>
                <a:rPr lang="en-US" sz="4000" dirty="0">
                  <a:solidFill>
                    <a:srgbClr val="FF0000"/>
                  </a:solidFill>
                </a:rPr>
                <a:t>64-bit</a:t>
              </a:r>
            </a:p>
          </p:txBody>
        </p:sp>
        <p:sp>
          <p:nvSpPr>
            <p:cNvPr id="15" name="Arrow: Left-Right 14">
              <a:extLst>
                <a:ext uri="{FF2B5EF4-FFF2-40B4-BE49-F238E27FC236}">
                  <a16:creationId xmlns:a16="http://schemas.microsoft.com/office/drawing/2014/main" id="{B5774450-D81C-4D17-8190-238FC4F710E7}"/>
                </a:ext>
              </a:extLst>
            </p:cNvPr>
            <p:cNvSpPr/>
            <p:nvPr/>
          </p:nvSpPr>
          <p:spPr>
            <a:xfrm>
              <a:off x="1060632" y="3820883"/>
              <a:ext cx="1034321" cy="320040"/>
            </a:xfrm>
            <a:prstGeom prst="leftRightArrow">
              <a:avLst/>
            </a:prstGeom>
            <a:solidFill>
              <a:srgbClr val="82C6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Left-Right 15">
              <a:extLst>
                <a:ext uri="{FF2B5EF4-FFF2-40B4-BE49-F238E27FC236}">
                  <a16:creationId xmlns:a16="http://schemas.microsoft.com/office/drawing/2014/main" id="{DB8C1A77-7CFD-4E4D-AA77-2AE86E4B9D30}"/>
                </a:ext>
              </a:extLst>
            </p:cNvPr>
            <p:cNvSpPr/>
            <p:nvPr/>
          </p:nvSpPr>
          <p:spPr>
            <a:xfrm>
              <a:off x="2106274" y="3805894"/>
              <a:ext cx="3327142" cy="319048"/>
            </a:xfrm>
            <a:prstGeom prst="leftRightArrow">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61074F6B-2028-4F00-BF53-0F64E17BE91C}"/>
                </a:ext>
              </a:extLst>
            </p:cNvPr>
            <p:cNvSpPr/>
            <p:nvPr/>
          </p:nvSpPr>
          <p:spPr>
            <a:xfrm>
              <a:off x="5433416" y="3807216"/>
              <a:ext cx="5812694" cy="320040"/>
            </a:xfrm>
            <a:prstGeom prst="leftRightArrow">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CF23A73-25E9-4704-934D-50442CE4B6E1}"/>
                </a:ext>
              </a:extLst>
            </p:cNvPr>
            <p:cNvSpPr txBox="1"/>
            <p:nvPr/>
          </p:nvSpPr>
          <p:spPr>
            <a:xfrm>
              <a:off x="1105601" y="4140923"/>
              <a:ext cx="1034321" cy="861774"/>
            </a:xfrm>
            <a:prstGeom prst="rect">
              <a:avLst/>
            </a:prstGeom>
            <a:noFill/>
          </p:spPr>
          <p:txBody>
            <a:bodyPr wrap="square">
              <a:spAutoFit/>
            </a:bodyPr>
            <a:lstStyle/>
            <a:p>
              <a:pPr algn="ctr"/>
              <a:r>
                <a:rPr lang="en-US" sz="2500" dirty="0">
                  <a:solidFill>
                    <a:srgbClr val="FF0000"/>
                  </a:solidFill>
                </a:rPr>
                <a:t>1-bit</a:t>
              </a:r>
            </a:p>
            <a:p>
              <a:pPr algn="ctr"/>
              <a:r>
                <a:rPr lang="en-US" sz="2500" b="1" dirty="0"/>
                <a:t>Sign</a:t>
              </a:r>
            </a:p>
          </p:txBody>
        </p:sp>
        <p:sp>
          <p:nvSpPr>
            <p:cNvPr id="19" name="TextBox 18">
              <a:extLst>
                <a:ext uri="{FF2B5EF4-FFF2-40B4-BE49-F238E27FC236}">
                  <a16:creationId xmlns:a16="http://schemas.microsoft.com/office/drawing/2014/main" id="{4F75F662-3AD1-4C12-AB0D-56E1B8CA301E}"/>
                </a:ext>
              </a:extLst>
            </p:cNvPr>
            <p:cNvSpPr txBox="1"/>
            <p:nvPr/>
          </p:nvSpPr>
          <p:spPr>
            <a:xfrm>
              <a:off x="2811447" y="4124942"/>
              <a:ext cx="1674359" cy="861774"/>
            </a:xfrm>
            <a:prstGeom prst="rect">
              <a:avLst/>
            </a:prstGeom>
            <a:noFill/>
          </p:spPr>
          <p:txBody>
            <a:bodyPr wrap="square">
              <a:spAutoFit/>
            </a:bodyPr>
            <a:lstStyle/>
            <a:p>
              <a:pPr algn="ctr"/>
              <a:r>
                <a:rPr lang="en-US" sz="2500" dirty="0">
                  <a:solidFill>
                    <a:srgbClr val="FF0000"/>
                  </a:solidFill>
                </a:rPr>
                <a:t>11-bit</a:t>
              </a:r>
            </a:p>
            <a:p>
              <a:pPr algn="ctr"/>
              <a:r>
                <a:rPr lang="en-US" sz="2500" b="1" dirty="0"/>
                <a:t>Exponent</a:t>
              </a:r>
            </a:p>
          </p:txBody>
        </p:sp>
        <p:sp>
          <p:nvSpPr>
            <p:cNvPr id="20" name="TextBox 19">
              <a:extLst>
                <a:ext uri="{FF2B5EF4-FFF2-40B4-BE49-F238E27FC236}">
                  <a16:creationId xmlns:a16="http://schemas.microsoft.com/office/drawing/2014/main" id="{57615742-D209-400D-8015-243B5094C930}"/>
                </a:ext>
              </a:extLst>
            </p:cNvPr>
            <p:cNvSpPr txBox="1"/>
            <p:nvPr/>
          </p:nvSpPr>
          <p:spPr>
            <a:xfrm>
              <a:off x="7706194" y="4050778"/>
              <a:ext cx="1674359" cy="861774"/>
            </a:xfrm>
            <a:prstGeom prst="rect">
              <a:avLst/>
            </a:prstGeom>
            <a:noFill/>
          </p:spPr>
          <p:txBody>
            <a:bodyPr wrap="square">
              <a:spAutoFit/>
            </a:bodyPr>
            <a:lstStyle/>
            <a:p>
              <a:pPr algn="ctr"/>
              <a:r>
                <a:rPr lang="en-US" sz="2500" dirty="0">
                  <a:solidFill>
                    <a:srgbClr val="FF0000"/>
                  </a:solidFill>
                </a:rPr>
                <a:t>52-bit</a:t>
              </a:r>
            </a:p>
            <a:p>
              <a:pPr algn="ctr"/>
              <a:r>
                <a:rPr lang="en-US" sz="2500" b="1" dirty="0"/>
                <a:t>Mantissa</a:t>
              </a:r>
            </a:p>
          </p:txBody>
        </p:sp>
      </p:grpSp>
      <p:sp>
        <p:nvSpPr>
          <p:cNvPr id="50" name="Rectangle 49">
            <a:extLst>
              <a:ext uri="{FF2B5EF4-FFF2-40B4-BE49-F238E27FC236}">
                <a16:creationId xmlns:a16="http://schemas.microsoft.com/office/drawing/2014/main" id="{54A0190F-8914-498D-8577-21F1A53511D7}"/>
              </a:ext>
            </a:extLst>
          </p:cNvPr>
          <p:cNvSpPr/>
          <p:nvPr/>
        </p:nvSpPr>
        <p:spPr>
          <a:xfrm>
            <a:off x="1159186" y="5822269"/>
            <a:ext cx="1034321"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Sign</a:t>
            </a:r>
            <a:endParaRPr lang="en-US" sz="2200"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8ECDB9A-FB88-42D0-929C-4B4359AC5C09}"/>
                  </a:ext>
                </a:extLst>
              </p:cNvPr>
              <p:cNvSpPr txBox="1"/>
              <p:nvPr/>
            </p:nvSpPr>
            <p:spPr>
              <a:xfrm>
                <a:off x="2288180" y="5394953"/>
                <a:ext cx="9778902" cy="1189236"/>
              </a:xfrm>
              <a:prstGeom prst="rect">
                <a:avLst/>
              </a:prstGeom>
              <a:noFill/>
            </p:spPr>
            <p:txBody>
              <a:bodyPr wrap="square">
                <a:spAutoFit/>
              </a:bodyPr>
              <a:lstStyle/>
              <a:p>
                <a:r>
                  <a:rPr lang="en-US" sz="5000" dirty="0"/>
                  <a:t>(1+              ) x </a:t>
                </a:r>
                <a14:m>
                  <m:oMath xmlns:m="http://schemas.openxmlformats.org/officeDocument/2006/math">
                    <m:sSup>
                      <m:sSupPr>
                        <m:ctrlPr>
                          <a:rPr lang="en-US" sz="6000" b="0" i="1" dirty="0" smtClean="0">
                            <a:latin typeface="Cambria Math" panose="02040503050406030204" pitchFamily="18" charset="0"/>
                          </a:rPr>
                        </m:ctrlPr>
                      </m:sSupPr>
                      <m:e>
                        <m:r>
                          <a:rPr lang="en-US" sz="6000" i="1" dirty="0" smtClean="0">
                            <a:latin typeface="Cambria Math" panose="02040503050406030204" pitchFamily="18" charset="0"/>
                          </a:rPr>
                          <m:t>2</m:t>
                        </m:r>
                      </m:e>
                      <m:sup>
                        <m:sSup>
                          <m:sSupPr>
                            <m:ctrlPr>
                              <a:rPr lang="en-US" sz="6000" i="1" dirty="0">
                                <a:latin typeface="Cambria Math" panose="02040503050406030204" pitchFamily="18" charset="0"/>
                              </a:rPr>
                            </m:ctrlPr>
                          </m:sSupPr>
                          <m:e>
                            <m:r>
                              <a:rPr lang="en-US" sz="6000" i="1" dirty="0">
                                <a:latin typeface="Cambria Math" panose="02040503050406030204" pitchFamily="18" charset="0"/>
                              </a:rPr>
                              <m:t> </m:t>
                            </m:r>
                          </m:e>
                          <m:sup>
                            <m:r>
                              <a:rPr lang="en-US" sz="6000" i="1" dirty="0">
                                <a:latin typeface="Cambria Math" panose="02040503050406030204" pitchFamily="18" charset="0"/>
                              </a:rPr>
                              <m:t>(                            −</m:t>
                            </m:r>
                            <m:r>
                              <a:rPr lang="en-US" sz="6000" i="1" dirty="0" smtClean="0">
                                <a:solidFill>
                                  <a:srgbClr val="FF0000"/>
                                </a:solidFill>
                                <a:latin typeface="Cambria Math" panose="02040503050406030204" pitchFamily="18" charset="0"/>
                              </a:rPr>
                              <m:t>1</m:t>
                            </m:r>
                            <m:r>
                              <a:rPr lang="en-US" sz="6000" b="0" i="1" dirty="0" smtClean="0">
                                <a:solidFill>
                                  <a:srgbClr val="FF0000"/>
                                </a:solidFill>
                                <a:latin typeface="Cambria Math" panose="02040503050406030204" pitchFamily="18" charset="0"/>
                              </a:rPr>
                              <m:t>023</m:t>
                            </m:r>
                            <m:r>
                              <a:rPr lang="en-US" sz="6000" b="0" i="1" dirty="0" smtClean="0">
                                <a:latin typeface="Cambria Math" panose="02040503050406030204" pitchFamily="18" charset="0"/>
                              </a:rPr>
                              <m:t>)</m:t>
                            </m:r>
                          </m:sup>
                        </m:sSup>
                      </m:sup>
                    </m:sSup>
                  </m:oMath>
                </a14:m>
                <a:r>
                  <a:rPr lang="en-US" sz="5000" dirty="0"/>
                  <a:t> </a:t>
                </a:r>
              </a:p>
            </p:txBody>
          </p:sp>
        </mc:Choice>
        <mc:Fallback xmlns="">
          <p:sp>
            <p:nvSpPr>
              <p:cNvPr id="52" name="TextBox 51">
                <a:extLst>
                  <a:ext uri="{FF2B5EF4-FFF2-40B4-BE49-F238E27FC236}">
                    <a16:creationId xmlns:a16="http://schemas.microsoft.com/office/drawing/2014/main" id="{38ECDB9A-FB88-42D0-929C-4B4359AC5C09}"/>
                  </a:ext>
                </a:extLst>
              </p:cNvPr>
              <p:cNvSpPr txBox="1">
                <a:spLocks noRot="1" noChangeAspect="1" noMove="1" noResize="1" noEditPoints="1" noAdjustHandles="1" noChangeArrowheads="1" noChangeShapeType="1" noTextEdit="1"/>
              </p:cNvSpPr>
              <p:nvPr/>
            </p:nvSpPr>
            <p:spPr>
              <a:xfrm>
                <a:off x="2288180" y="5394953"/>
                <a:ext cx="9778902" cy="1189236"/>
              </a:xfrm>
              <a:prstGeom prst="rect">
                <a:avLst/>
              </a:prstGeom>
              <a:blipFill>
                <a:blip r:embed="rId2"/>
                <a:stretch>
                  <a:fillRect l="-2991" b="-25128"/>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9904737D-EF12-492D-A961-61EBD0DD1F25}"/>
              </a:ext>
            </a:extLst>
          </p:cNvPr>
          <p:cNvSpPr/>
          <p:nvPr/>
        </p:nvSpPr>
        <p:spPr>
          <a:xfrm>
            <a:off x="3437703" y="5799586"/>
            <a:ext cx="2175266" cy="724247"/>
          </a:xfrm>
          <a:prstGeom prst="rect">
            <a:avLst/>
          </a:prstGeom>
          <a:solidFill>
            <a:srgbClr val="78C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Mantissa</a:t>
            </a:r>
            <a:endParaRPr lang="en-US" sz="2200" dirty="0">
              <a:solidFill>
                <a:schemeClr val="tx1"/>
              </a:solidFill>
            </a:endParaRPr>
          </a:p>
        </p:txBody>
      </p:sp>
      <p:sp>
        <p:nvSpPr>
          <p:cNvPr id="54" name="Rectangle 53">
            <a:extLst>
              <a:ext uri="{FF2B5EF4-FFF2-40B4-BE49-F238E27FC236}">
                <a16:creationId xmlns:a16="http://schemas.microsoft.com/office/drawing/2014/main" id="{7A433A11-B482-4AFE-B7FD-0E4C33E3E342}"/>
              </a:ext>
            </a:extLst>
          </p:cNvPr>
          <p:cNvSpPr/>
          <p:nvPr/>
        </p:nvSpPr>
        <p:spPr>
          <a:xfrm>
            <a:off x="7500117" y="5463717"/>
            <a:ext cx="2643188" cy="508511"/>
          </a:xfrm>
          <a:prstGeom prst="rect">
            <a:avLst/>
          </a:prstGeom>
          <a:solidFill>
            <a:srgbClr val="F6A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Exponent</a:t>
            </a:r>
            <a:endParaRPr lang="en-US" sz="2200" dirty="0">
              <a:solidFill>
                <a:schemeClr val="tx1"/>
              </a:solidFill>
            </a:endParaRPr>
          </a:p>
        </p:txBody>
      </p:sp>
    </p:spTree>
    <p:extLst>
      <p:ext uri="{BB962C8B-B14F-4D97-AF65-F5344CB8AC3E}">
        <p14:creationId xmlns:p14="http://schemas.microsoft.com/office/powerpoint/2010/main" val="1124948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454D2F-1A0D-4927-AA7E-E32F06392023}"/>
              </a:ext>
            </a:extLst>
          </p:cNvPr>
          <p:cNvPicPr>
            <a:picLocks noChangeAspect="1"/>
          </p:cNvPicPr>
          <p:nvPr/>
        </p:nvPicPr>
        <p:blipFill>
          <a:blip r:embed="rId2"/>
          <a:stretch>
            <a:fillRect/>
          </a:stretch>
        </p:blipFill>
        <p:spPr>
          <a:xfrm>
            <a:off x="1768839" y="1753849"/>
            <a:ext cx="8859187" cy="4535558"/>
          </a:xfrm>
          <a:prstGeom prst="rect">
            <a:avLst/>
          </a:prstGeom>
        </p:spPr>
      </p:pic>
      <p:sp>
        <p:nvSpPr>
          <p:cNvPr id="6" name="Text Placeholder 1">
            <a:extLst>
              <a:ext uri="{FF2B5EF4-FFF2-40B4-BE49-F238E27FC236}">
                <a16:creationId xmlns:a16="http://schemas.microsoft.com/office/drawing/2014/main" id="{633EF762-4D08-4EA2-8DB9-49F4B57E6590}"/>
              </a:ext>
            </a:extLst>
          </p:cNvPr>
          <p:cNvSpPr>
            <a:spLocks noGrp="1"/>
          </p:cNvSpPr>
          <p:nvPr>
            <p:ph type="body" sz="quarter" idx="10"/>
          </p:nvPr>
        </p:nvSpPr>
        <p:spPr>
          <a:xfrm>
            <a:off x="791251" y="206643"/>
            <a:ext cx="11255375" cy="723900"/>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Double Precision</a:t>
            </a:r>
            <a:r>
              <a:rPr lang="en-US" sz="3800" dirty="0">
                <a:solidFill>
                  <a:srgbClr val="0070C0"/>
                </a:solidFill>
              </a:rPr>
              <a:t>)</a:t>
            </a:r>
            <a:endParaRPr lang="en-US" sz="3800" dirty="0"/>
          </a:p>
        </p:txBody>
      </p:sp>
    </p:spTree>
    <p:extLst>
      <p:ext uri="{BB962C8B-B14F-4D97-AF65-F5344CB8AC3E}">
        <p14:creationId xmlns:p14="http://schemas.microsoft.com/office/powerpoint/2010/main" val="34144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FBBAF5-8F40-49DF-B8E2-750D99EE2D29}"/>
              </a:ext>
            </a:extLst>
          </p:cNvPr>
          <p:cNvSpPr txBox="1"/>
          <p:nvPr/>
        </p:nvSpPr>
        <p:spPr>
          <a:xfrm>
            <a:off x="344775" y="1450203"/>
            <a:ext cx="10927828" cy="430887"/>
          </a:xfrm>
          <a:prstGeom prst="rect">
            <a:avLst/>
          </a:prstGeom>
          <a:noFill/>
        </p:spPr>
        <p:txBody>
          <a:bodyPr wrap="square">
            <a:spAutoFit/>
          </a:bodyPr>
          <a:lstStyle/>
          <a:p>
            <a:pPr marL="285750" indent="-285750">
              <a:buFont typeface="Arial" panose="020B0604020202020204" pitchFamily="34" charset="0"/>
              <a:buChar char="•"/>
            </a:pPr>
            <a:r>
              <a:rPr lang="en-US" sz="2200" b="1" dirty="0">
                <a:solidFill>
                  <a:srgbClr val="FF0000"/>
                </a:solidFill>
              </a:rPr>
              <a:t>The smallest positive normalized number that can be stored is represented by</a:t>
            </a:r>
          </a:p>
        </p:txBody>
      </p:sp>
      <p:sp>
        <p:nvSpPr>
          <p:cNvPr id="9" name="TextBox 8">
            <a:extLst>
              <a:ext uri="{FF2B5EF4-FFF2-40B4-BE49-F238E27FC236}">
                <a16:creationId xmlns:a16="http://schemas.microsoft.com/office/drawing/2014/main" id="{C4045A74-E80C-4E41-9A8A-A380AF9C8816}"/>
              </a:ext>
            </a:extLst>
          </p:cNvPr>
          <p:cNvSpPr txBox="1"/>
          <p:nvPr/>
        </p:nvSpPr>
        <p:spPr>
          <a:xfrm>
            <a:off x="149902" y="4239965"/>
            <a:ext cx="11917180" cy="415498"/>
          </a:xfrm>
          <a:prstGeom prst="rect">
            <a:avLst/>
          </a:prstGeom>
          <a:noFill/>
        </p:spPr>
        <p:txBody>
          <a:bodyPr wrap="square">
            <a:spAutoFit/>
          </a:bodyPr>
          <a:lstStyle/>
          <a:p>
            <a:pPr marL="285750" indent="-285750">
              <a:buFont typeface="Arial" panose="020B0604020202020204" pitchFamily="34" charset="0"/>
              <a:buChar char="•"/>
            </a:pPr>
            <a:r>
              <a:rPr lang="en-US" sz="2100" b="1" dirty="0">
                <a:solidFill>
                  <a:srgbClr val="FF0000"/>
                </a:solidFill>
              </a:rPr>
              <a:t>The largest normalized number (equivalently, the largest finite number) is represented by</a:t>
            </a:r>
          </a:p>
        </p:txBody>
      </p:sp>
      <p:sp>
        <p:nvSpPr>
          <p:cNvPr id="14" name="Text Placeholder 1">
            <a:extLst>
              <a:ext uri="{FF2B5EF4-FFF2-40B4-BE49-F238E27FC236}">
                <a16:creationId xmlns:a16="http://schemas.microsoft.com/office/drawing/2014/main" id="{0C0A351A-795E-41C3-A16B-DF9F75D01952}"/>
              </a:ext>
            </a:extLst>
          </p:cNvPr>
          <p:cNvSpPr>
            <a:spLocks noGrp="1"/>
          </p:cNvSpPr>
          <p:nvPr>
            <p:ph type="body" sz="quarter" idx="10"/>
          </p:nvPr>
        </p:nvSpPr>
        <p:spPr>
          <a:xfrm>
            <a:off x="752553" y="266104"/>
            <a:ext cx="11255375" cy="723900"/>
          </a:xfrm>
        </p:spPr>
        <p:txBody>
          <a:bodyPr/>
          <a:lstStyle/>
          <a:p>
            <a:pPr algn="ctr"/>
            <a:r>
              <a:rPr lang="en-US" sz="3800" dirty="0">
                <a:solidFill>
                  <a:srgbClr val="0070C0"/>
                </a:solidFill>
              </a:rPr>
              <a:t>Floating Point Arithmetic IEEE Standard 754 </a:t>
            </a:r>
          </a:p>
          <a:p>
            <a:pPr algn="ctr"/>
            <a:r>
              <a:rPr lang="en-US" sz="3800" dirty="0">
                <a:solidFill>
                  <a:srgbClr val="0070C0"/>
                </a:solidFill>
              </a:rPr>
              <a:t>(</a:t>
            </a:r>
            <a:r>
              <a:rPr lang="en-US" sz="3800" dirty="0">
                <a:solidFill>
                  <a:srgbClr val="FF0000"/>
                </a:solidFill>
              </a:rPr>
              <a:t>Double Precision</a:t>
            </a:r>
            <a:r>
              <a:rPr lang="en-US" sz="3800" dirty="0">
                <a:solidFill>
                  <a:srgbClr val="0070C0"/>
                </a:solidFill>
              </a:rPr>
              <a:t>)</a:t>
            </a:r>
            <a:endParaRPr lang="en-US" sz="3800" dirty="0"/>
          </a:p>
        </p:txBody>
      </p:sp>
      <p:pic>
        <p:nvPicPr>
          <p:cNvPr id="3" name="Picture 2">
            <a:extLst>
              <a:ext uri="{FF2B5EF4-FFF2-40B4-BE49-F238E27FC236}">
                <a16:creationId xmlns:a16="http://schemas.microsoft.com/office/drawing/2014/main" id="{8D0E1F38-57BC-43DF-84FF-DB7A65F77131}"/>
              </a:ext>
            </a:extLst>
          </p:cNvPr>
          <p:cNvPicPr>
            <a:picLocks noChangeAspect="1"/>
          </p:cNvPicPr>
          <p:nvPr/>
        </p:nvPicPr>
        <p:blipFill>
          <a:blip r:embed="rId2"/>
          <a:stretch>
            <a:fillRect/>
          </a:stretch>
        </p:blipFill>
        <p:spPr>
          <a:xfrm>
            <a:off x="3415180" y="2501154"/>
            <a:ext cx="4769450" cy="927846"/>
          </a:xfrm>
          <a:prstGeom prst="rect">
            <a:avLst/>
          </a:prstGeom>
        </p:spPr>
      </p:pic>
      <p:pic>
        <p:nvPicPr>
          <p:cNvPr id="6" name="Picture 5">
            <a:extLst>
              <a:ext uri="{FF2B5EF4-FFF2-40B4-BE49-F238E27FC236}">
                <a16:creationId xmlns:a16="http://schemas.microsoft.com/office/drawing/2014/main" id="{9BF8F4DA-25DC-4DA4-93F2-05B5CC8358B4}"/>
              </a:ext>
            </a:extLst>
          </p:cNvPr>
          <p:cNvPicPr>
            <a:picLocks noChangeAspect="1"/>
          </p:cNvPicPr>
          <p:nvPr/>
        </p:nvPicPr>
        <p:blipFill>
          <a:blip r:embed="rId3"/>
          <a:stretch>
            <a:fillRect/>
          </a:stretch>
        </p:blipFill>
        <p:spPr>
          <a:xfrm>
            <a:off x="2769979" y="4861590"/>
            <a:ext cx="6981825" cy="1209675"/>
          </a:xfrm>
          <a:prstGeom prst="rect">
            <a:avLst/>
          </a:prstGeom>
        </p:spPr>
      </p:pic>
    </p:spTree>
    <p:extLst>
      <p:ext uri="{BB962C8B-B14F-4D97-AF65-F5344CB8AC3E}">
        <p14:creationId xmlns:p14="http://schemas.microsoft.com/office/powerpoint/2010/main" val="2826991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73A4B5-9720-4674-B7EC-F057DB88207A}"/>
              </a:ext>
            </a:extLst>
          </p:cNvPr>
          <p:cNvPicPr>
            <a:picLocks noChangeAspect="1"/>
          </p:cNvPicPr>
          <p:nvPr/>
        </p:nvPicPr>
        <p:blipFill rotWithShape="1">
          <a:blip r:embed="rId2"/>
          <a:srcRect l="4529" t="3356"/>
          <a:stretch/>
        </p:blipFill>
        <p:spPr>
          <a:xfrm>
            <a:off x="134912" y="179883"/>
            <a:ext cx="4542020" cy="4457226"/>
          </a:xfrm>
          <a:prstGeom prst="rect">
            <a:avLst/>
          </a:prstGeom>
        </p:spPr>
      </p:pic>
      <p:pic>
        <p:nvPicPr>
          <p:cNvPr id="9" name="Picture 8">
            <a:extLst>
              <a:ext uri="{FF2B5EF4-FFF2-40B4-BE49-F238E27FC236}">
                <a16:creationId xmlns:a16="http://schemas.microsoft.com/office/drawing/2014/main" id="{7567B34C-BE81-4D39-8144-80FBB15BFDAC}"/>
              </a:ext>
            </a:extLst>
          </p:cNvPr>
          <p:cNvPicPr>
            <a:picLocks noChangeAspect="1"/>
          </p:cNvPicPr>
          <p:nvPr/>
        </p:nvPicPr>
        <p:blipFill rotWithShape="1">
          <a:blip r:embed="rId3"/>
          <a:srcRect l="3861" t="4728"/>
          <a:stretch/>
        </p:blipFill>
        <p:spPr>
          <a:xfrm>
            <a:off x="5821026" y="322916"/>
            <a:ext cx="6236063" cy="4818633"/>
          </a:xfrm>
          <a:prstGeom prst="rect">
            <a:avLst/>
          </a:prstGeom>
        </p:spPr>
      </p:pic>
      <p:pic>
        <p:nvPicPr>
          <p:cNvPr id="11" name="Picture 10">
            <a:extLst>
              <a:ext uri="{FF2B5EF4-FFF2-40B4-BE49-F238E27FC236}">
                <a16:creationId xmlns:a16="http://schemas.microsoft.com/office/drawing/2014/main" id="{BF03695D-5C20-44D3-ACC6-5FF8F1A89044}"/>
              </a:ext>
            </a:extLst>
          </p:cNvPr>
          <p:cNvPicPr>
            <a:picLocks noChangeAspect="1"/>
          </p:cNvPicPr>
          <p:nvPr/>
        </p:nvPicPr>
        <p:blipFill>
          <a:blip r:embed="rId4"/>
          <a:stretch>
            <a:fillRect/>
          </a:stretch>
        </p:blipFill>
        <p:spPr>
          <a:xfrm>
            <a:off x="7031642" y="5137801"/>
            <a:ext cx="4114800" cy="1638300"/>
          </a:xfrm>
          <a:prstGeom prst="rect">
            <a:avLst/>
          </a:prstGeom>
        </p:spPr>
      </p:pic>
      <p:pic>
        <p:nvPicPr>
          <p:cNvPr id="13" name="Picture 12">
            <a:extLst>
              <a:ext uri="{FF2B5EF4-FFF2-40B4-BE49-F238E27FC236}">
                <a16:creationId xmlns:a16="http://schemas.microsoft.com/office/drawing/2014/main" id="{7823B581-F936-48C8-B1A3-93B9605E4DC4}"/>
              </a:ext>
            </a:extLst>
          </p:cNvPr>
          <p:cNvPicPr>
            <a:picLocks noChangeAspect="1"/>
          </p:cNvPicPr>
          <p:nvPr/>
        </p:nvPicPr>
        <p:blipFill>
          <a:blip r:embed="rId5"/>
          <a:stretch>
            <a:fillRect/>
          </a:stretch>
        </p:blipFill>
        <p:spPr>
          <a:xfrm>
            <a:off x="401495" y="4673106"/>
            <a:ext cx="4008854" cy="2016177"/>
          </a:xfrm>
          <a:prstGeom prst="rect">
            <a:avLst/>
          </a:prstGeom>
        </p:spPr>
      </p:pic>
    </p:spTree>
    <p:extLst>
      <p:ext uri="{BB962C8B-B14F-4D97-AF65-F5344CB8AC3E}">
        <p14:creationId xmlns:p14="http://schemas.microsoft.com/office/powerpoint/2010/main" val="696841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51DA9-C261-4402-9466-68F9E5FF3180}"/>
              </a:ext>
            </a:extLst>
          </p:cNvPr>
          <p:cNvSpPr>
            <a:spLocks noGrp="1"/>
          </p:cNvSpPr>
          <p:nvPr>
            <p:ph type="body" sz="quarter" idx="10"/>
          </p:nvPr>
        </p:nvSpPr>
        <p:spPr/>
        <p:txBody>
          <a:bodyPr/>
          <a:lstStyle/>
          <a:p>
            <a:pPr algn="ctr"/>
            <a:r>
              <a:rPr lang="en-US" sz="4200" dirty="0"/>
              <a:t>Range of IEEE Floating Point Formats</a:t>
            </a:r>
          </a:p>
        </p:txBody>
      </p:sp>
      <p:pic>
        <p:nvPicPr>
          <p:cNvPr id="4" name="Picture 3">
            <a:extLst>
              <a:ext uri="{FF2B5EF4-FFF2-40B4-BE49-F238E27FC236}">
                <a16:creationId xmlns:a16="http://schemas.microsoft.com/office/drawing/2014/main" id="{40E2AEC5-137D-4ACB-BE96-4FE8F932BEEA}"/>
              </a:ext>
            </a:extLst>
          </p:cNvPr>
          <p:cNvPicPr>
            <a:picLocks noChangeAspect="1"/>
          </p:cNvPicPr>
          <p:nvPr/>
        </p:nvPicPr>
        <p:blipFill>
          <a:blip r:embed="rId2"/>
          <a:stretch>
            <a:fillRect/>
          </a:stretch>
        </p:blipFill>
        <p:spPr>
          <a:xfrm>
            <a:off x="1719262" y="2208272"/>
            <a:ext cx="8753475" cy="2218545"/>
          </a:xfrm>
          <a:prstGeom prst="rect">
            <a:avLst/>
          </a:prstGeom>
        </p:spPr>
      </p:pic>
    </p:spTree>
    <p:extLst>
      <p:ext uri="{BB962C8B-B14F-4D97-AF65-F5344CB8AC3E}">
        <p14:creationId xmlns:p14="http://schemas.microsoft.com/office/powerpoint/2010/main" val="2874030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3A0A53-962B-4649-86B4-8A252307CBCC}"/>
              </a:ext>
            </a:extLst>
          </p:cNvPr>
          <p:cNvSpPr>
            <a:spLocks noGrp="1"/>
          </p:cNvSpPr>
          <p:nvPr>
            <p:ph type="body" sz="quarter" idx="10"/>
          </p:nvPr>
        </p:nvSpPr>
        <p:spPr>
          <a:xfrm>
            <a:off x="1199213" y="459915"/>
            <a:ext cx="11122701" cy="724247"/>
          </a:xfrm>
        </p:spPr>
        <p:txBody>
          <a:bodyPr/>
          <a:lstStyle/>
          <a:p>
            <a:r>
              <a:rPr lang="en-US" dirty="0"/>
              <a:t>The Extended Format (</a:t>
            </a:r>
            <a:r>
              <a:rPr lang="en-US" b="1" dirty="0">
                <a:solidFill>
                  <a:srgbClr val="FF0000"/>
                </a:solidFill>
                <a:effectLst>
                  <a:outerShdw blurRad="38100" dist="38100" dir="2700000" algn="tl">
                    <a:srgbClr val="000000">
                      <a:alpha val="43137"/>
                    </a:srgbClr>
                  </a:outerShdw>
                </a:effectLst>
              </a:rPr>
              <a:t>Homework</a:t>
            </a:r>
            <a:r>
              <a:rPr lang="en-US" dirty="0"/>
              <a:t>)</a:t>
            </a:r>
          </a:p>
        </p:txBody>
      </p:sp>
      <p:sp>
        <p:nvSpPr>
          <p:cNvPr id="6" name="TextBox 5">
            <a:extLst>
              <a:ext uri="{FF2B5EF4-FFF2-40B4-BE49-F238E27FC236}">
                <a16:creationId xmlns:a16="http://schemas.microsoft.com/office/drawing/2014/main" id="{39654D33-FBA8-4924-99EC-B969E6994462}"/>
              </a:ext>
            </a:extLst>
          </p:cNvPr>
          <p:cNvSpPr txBox="1"/>
          <p:nvPr/>
        </p:nvSpPr>
        <p:spPr>
          <a:xfrm>
            <a:off x="1199213" y="2513882"/>
            <a:ext cx="9878518" cy="1631216"/>
          </a:xfrm>
          <a:prstGeom prst="rect">
            <a:avLst/>
          </a:prstGeom>
          <a:noFill/>
        </p:spPr>
        <p:txBody>
          <a:bodyPr wrap="square">
            <a:spAutoFit/>
          </a:bodyPr>
          <a:lstStyle/>
          <a:p>
            <a:r>
              <a:rPr lang="en-US" sz="2500" b="1" i="0" dirty="0">
                <a:solidFill>
                  <a:srgbClr val="273239"/>
                </a:solidFill>
                <a:effectLst/>
                <a:latin typeface="urw-din"/>
              </a:rPr>
              <a:t>Program 1:</a:t>
            </a:r>
            <a:r>
              <a:rPr lang="en-US" sz="2500" b="0" i="0" dirty="0">
                <a:solidFill>
                  <a:srgbClr val="273239"/>
                </a:solidFill>
                <a:effectLst/>
                <a:latin typeface="urw-din"/>
              </a:rPr>
              <a:t> Convert a real value to its floating point representation</a:t>
            </a:r>
            <a:br>
              <a:rPr lang="en-US" sz="2500" dirty="0"/>
            </a:br>
            <a:endParaRPr lang="en-US" sz="2500" b="1" dirty="0">
              <a:solidFill>
                <a:srgbClr val="273239"/>
              </a:solidFill>
              <a:latin typeface="urw-din"/>
            </a:endParaRPr>
          </a:p>
          <a:p>
            <a:r>
              <a:rPr lang="en-US" sz="2500" b="1" i="0" dirty="0">
                <a:solidFill>
                  <a:srgbClr val="273239"/>
                </a:solidFill>
                <a:effectLst/>
                <a:latin typeface="urw-din"/>
              </a:rPr>
              <a:t>Program 2:</a:t>
            </a:r>
            <a:r>
              <a:rPr lang="en-US" sz="2500" b="0" i="0" dirty="0">
                <a:solidFill>
                  <a:srgbClr val="273239"/>
                </a:solidFill>
                <a:effectLst/>
                <a:latin typeface="urw-din"/>
              </a:rPr>
              <a:t> Convert a floating point representation to its real value</a:t>
            </a:r>
            <a:br>
              <a:rPr lang="en-US" sz="2500" dirty="0"/>
            </a:br>
            <a:endParaRPr lang="en-US" sz="2500" dirty="0"/>
          </a:p>
        </p:txBody>
      </p:sp>
    </p:spTree>
    <p:extLst>
      <p:ext uri="{BB962C8B-B14F-4D97-AF65-F5344CB8AC3E}">
        <p14:creationId xmlns:p14="http://schemas.microsoft.com/office/powerpoint/2010/main" val="2330050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D1437CBE-BD67-49A0-B6CF-E84787763A38}"/>
              </a:ext>
            </a:extLst>
          </p:cNvPr>
          <p:cNvSpPr>
            <a:spLocks noGrp="1"/>
          </p:cNvSpPr>
          <p:nvPr>
            <p:ph type="body" sz="quarter" idx="10"/>
          </p:nvPr>
        </p:nvSpPr>
        <p:spPr>
          <a:xfrm>
            <a:off x="641350" y="504825"/>
            <a:ext cx="11255375" cy="723900"/>
          </a:xfrm>
        </p:spPr>
        <p:txBody>
          <a:bodyPr/>
          <a:lstStyle/>
          <a:p>
            <a:r>
              <a:rPr lang="en-US" dirty="0"/>
              <a:t>Precision, Machine Epsilon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3317062-A508-4FD9-A814-B0F9E5A8980E}"/>
                  </a:ext>
                </a:extLst>
              </p:cNvPr>
              <p:cNvSpPr txBox="1"/>
              <p:nvPr/>
            </p:nvSpPr>
            <p:spPr>
              <a:xfrm>
                <a:off x="303551" y="1495987"/>
                <a:ext cx="11593174" cy="4272708"/>
              </a:xfrm>
              <a:prstGeom prst="rect">
                <a:avLst/>
              </a:prstGeom>
              <a:noFill/>
            </p:spPr>
            <p:txBody>
              <a:bodyPr wrap="square">
                <a:spAutoFit/>
              </a:bodyPr>
              <a:lstStyle/>
              <a:p>
                <a:pPr marL="342900" indent="-342900" algn="just">
                  <a:buFont typeface="Arial" panose="020B0604020202020204" pitchFamily="34" charset="0"/>
                  <a:buChar char="•"/>
                </a:pPr>
                <a:r>
                  <a:rPr lang="en-US" sz="2200" dirty="0"/>
                  <a:t>we use the notation </a:t>
                </a:r>
                <a14:m>
                  <m:oMath xmlns:m="http://schemas.openxmlformats.org/officeDocument/2006/math">
                    <m:r>
                      <a:rPr lang="en-US" sz="2200" i="1" dirty="0" smtClean="0">
                        <a:latin typeface="Cambria Math" panose="02040503050406030204" pitchFamily="18" charset="0"/>
                      </a:rPr>
                      <m:t>𝑝</m:t>
                    </m:r>
                    <m:r>
                      <a:rPr lang="en-US" sz="2200" i="1" dirty="0" smtClean="0">
                        <a:latin typeface="Cambria Math" panose="02040503050406030204" pitchFamily="18" charset="0"/>
                      </a:rPr>
                      <m:t> (</m:t>
                    </m:r>
                    <m:r>
                      <a:rPr lang="en-US" sz="2200" i="1" dirty="0" smtClean="0">
                        <a:latin typeface="Cambria Math" panose="02040503050406030204" pitchFamily="18" charset="0"/>
                      </a:rPr>
                      <m:t>𝑝𝑟𝑒𝑐𝑖𝑠𝑖𝑜𝑛</m:t>
                    </m:r>
                    <m:r>
                      <a:rPr lang="en-US" sz="2200" i="1" dirty="0" smtClean="0">
                        <a:latin typeface="Cambria Math" panose="02040503050406030204" pitchFamily="18" charset="0"/>
                      </a:rPr>
                      <m:t>) </m:t>
                    </m:r>
                  </m:oMath>
                </a14:m>
                <a:r>
                  <a:rPr lang="en-US" sz="2200" dirty="0"/>
                  <a:t>to denote the number of bits in the significand and e (</a:t>
                </a:r>
                <a:r>
                  <a:rPr lang="en-US" sz="2200" b="1" dirty="0">
                    <a:solidFill>
                      <a:srgbClr val="FF0000"/>
                    </a:solidFill>
                  </a:rPr>
                  <a:t>machine epsilon</a:t>
                </a:r>
                <a:r>
                  <a:rPr lang="en-US" sz="2200" dirty="0"/>
                  <a:t>) to mean </a:t>
                </a:r>
                <a:r>
                  <a:rPr lang="en-US" sz="2200" b="1" dirty="0">
                    <a:solidFill>
                      <a:srgbClr val="FF0000"/>
                    </a:solidFill>
                  </a:rPr>
                  <a:t>the gap between 1 and the next larger floating point number</a:t>
                </a:r>
                <a:r>
                  <a:rPr lang="en-US" sz="2200" dirty="0"/>
                  <a:t>. The precision of the </a:t>
                </a:r>
                <a:r>
                  <a:rPr lang="en-US" sz="2200" b="1" dirty="0">
                    <a:solidFill>
                      <a:srgbClr val="FF0000"/>
                    </a:solidFill>
                  </a:rPr>
                  <a:t>IEEE single format is </a:t>
                </a:r>
                <a14:m>
                  <m:oMath xmlns:m="http://schemas.openxmlformats.org/officeDocument/2006/math">
                    <m:r>
                      <a:rPr lang="en-US" sz="2200" b="1" i="1" dirty="0" smtClean="0">
                        <a:solidFill>
                          <a:srgbClr val="FF0000"/>
                        </a:solidFill>
                        <a:latin typeface="Cambria Math" panose="02040503050406030204" pitchFamily="18" charset="0"/>
                      </a:rPr>
                      <m:t>𝒑</m:t>
                    </m:r>
                    <m:r>
                      <a:rPr lang="en-US" sz="2200" b="1" i="1" dirty="0" smtClean="0">
                        <a:solidFill>
                          <a:srgbClr val="FF0000"/>
                        </a:solidFill>
                        <a:latin typeface="Cambria Math" panose="02040503050406030204" pitchFamily="18" charset="0"/>
                      </a:rPr>
                      <m:t> = </m:t>
                    </m:r>
                    <m:r>
                      <a:rPr lang="en-US" sz="2200" b="1" i="1" dirty="0" smtClean="0">
                        <a:solidFill>
                          <a:srgbClr val="FF0000"/>
                        </a:solidFill>
                        <a:latin typeface="Cambria Math" panose="02040503050406030204" pitchFamily="18" charset="0"/>
                      </a:rPr>
                      <m:t>𝟐𝟒</m:t>
                    </m:r>
                    <m:r>
                      <a:rPr lang="en-US" sz="2200" b="1" i="1" dirty="0" smtClean="0">
                        <a:solidFill>
                          <a:srgbClr val="FF0000"/>
                        </a:solidFill>
                        <a:latin typeface="Cambria Math" panose="02040503050406030204" pitchFamily="18" charset="0"/>
                      </a:rPr>
                      <m:t> </m:t>
                    </m:r>
                  </m:oMath>
                </a14:m>
                <a:r>
                  <a:rPr lang="en-US" sz="2200" dirty="0"/>
                  <a:t>(including the hidden bit); for </a:t>
                </a:r>
                <a:r>
                  <a:rPr lang="en-US" sz="2200" b="1" dirty="0">
                    <a:solidFill>
                      <a:srgbClr val="FF0000"/>
                    </a:solidFill>
                  </a:rPr>
                  <a:t>the double format it is </a:t>
                </a:r>
                <a14:m>
                  <m:oMath xmlns:m="http://schemas.openxmlformats.org/officeDocument/2006/math">
                    <m:r>
                      <a:rPr lang="en-US" sz="2200" b="1" i="1" dirty="0" smtClean="0">
                        <a:solidFill>
                          <a:srgbClr val="FF0000"/>
                        </a:solidFill>
                        <a:latin typeface="Cambria Math" panose="02040503050406030204" pitchFamily="18" charset="0"/>
                      </a:rPr>
                      <m:t>𝒑</m:t>
                    </m:r>
                    <m:r>
                      <a:rPr lang="en-US" sz="2200" b="1" i="1" dirty="0" smtClean="0">
                        <a:solidFill>
                          <a:srgbClr val="FF0000"/>
                        </a:solidFill>
                        <a:latin typeface="Cambria Math" panose="02040503050406030204" pitchFamily="18" charset="0"/>
                      </a:rPr>
                      <m:t> = </m:t>
                    </m:r>
                    <m:r>
                      <a:rPr lang="en-US" sz="2200" b="1" i="1" dirty="0" smtClean="0">
                        <a:solidFill>
                          <a:srgbClr val="FF0000"/>
                        </a:solidFill>
                        <a:latin typeface="Cambria Math" panose="02040503050406030204" pitchFamily="18" charset="0"/>
                      </a:rPr>
                      <m:t>𝟓𝟑</m:t>
                    </m:r>
                    <m:r>
                      <a:rPr lang="en-US" sz="2200" b="1" i="1" dirty="0" smtClean="0">
                        <a:solidFill>
                          <a:srgbClr val="FF0000"/>
                        </a:solidFill>
                        <a:latin typeface="Cambria Math" panose="02040503050406030204" pitchFamily="18" charset="0"/>
                      </a:rPr>
                      <m:t> </m:t>
                    </m:r>
                  </m:oMath>
                </a14:m>
                <a:r>
                  <a:rPr lang="en-US" sz="2200" dirty="0"/>
                  <a:t>(again, including the hidden bit). When we speak of single precision, we mean the precision of the IEEE single format </a:t>
                </a:r>
                <a14:m>
                  <m:oMath xmlns:m="http://schemas.openxmlformats.org/officeDocument/2006/math">
                    <m:r>
                      <a:rPr lang="en-US" sz="2200" i="1" dirty="0" smtClean="0">
                        <a:latin typeface="Cambria Math" panose="02040503050406030204" pitchFamily="18" charset="0"/>
                      </a:rPr>
                      <m:t>(</m:t>
                    </m:r>
                    <m:r>
                      <a:rPr lang="en-US" sz="2200" i="1" dirty="0" smtClean="0">
                        <a:latin typeface="Cambria Math" panose="02040503050406030204" pitchFamily="18" charset="0"/>
                      </a:rPr>
                      <m:t>𝑝</m:t>
                    </m:r>
                    <m:r>
                      <a:rPr lang="en-US" sz="2200" i="1" dirty="0" smtClean="0">
                        <a:latin typeface="Cambria Math" panose="02040503050406030204" pitchFamily="18" charset="0"/>
                      </a:rPr>
                      <m:t> = 24); </m:t>
                    </m:r>
                  </m:oMath>
                </a14:m>
                <a:r>
                  <a:rPr lang="en-US" sz="2200" dirty="0"/>
                  <a:t>likewise double precision means the precision of the IEEE double format (p = 53)</a:t>
                </a:r>
              </a:p>
              <a:p>
                <a:pPr algn="just"/>
                <a:endParaRPr lang="en-US" sz="2200" dirty="0"/>
              </a:p>
              <a:p>
                <a:pPr algn="just"/>
                <a:endParaRPr lang="en-US" sz="2500" dirty="0"/>
              </a:p>
              <a:p>
                <a:pPr marL="342900" indent="-342900" algn="just">
                  <a:lnSpc>
                    <a:spcPct val="200000"/>
                  </a:lnSpc>
                  <a:buFont typeface="Arial" panose="020B0604020202020204" pitchFamily="34" charset="0"/>
                  <a:buChar char="•"/>
                </a:pPr>
                <a:r>
                  <a:rPr lang="en-US" sz="2500" dirty="0"/>
                  <a:t>The first single format number larger than </a:t>
                </a:r>
                <a14:m>
                  <m:oMath xmlns:m="http://schemas.openxmlformats.org/officeDocument/2006/math">
                    <m:r>
                      <a:rPr lang="en-US" sz="2500" i="1" dirty="0" smtClean="0">
                        <a:latin typeface="Cambria Math" panose="02040503050406030204" pitchFamily="18" charset="0"/>
                      </a:rPr>
                      <m:t>1</m:t>
                    </m:r>
                  </m:oMath>
                </a14:m>
                <a:r>
                  <a:rPr lang="en-US" sz="2500" dirty="0"/>
                  <a:t> is </a:t>
                </a:r>
                <a14:m>
                  <m:oMath xmlns:m="http://schemas.openxmlformats.org/officeDocument/2006/math">
                    <m:r>
                      <a:rPr lang="en-US" sz="2500" i="1" dirty="0">
                        <a:latin typeface="Cambria Math" panose="02040503050406030204" pitchFamily="18" charset="0"/>
                      </a:rPr>
                      <m:t>1</m:t>
                    </m:r>
                    <m:r>
                      <a:rPr lang="en-US" sz="2500" b="0" i="1" dirty="0" smtClean="0">
                        <a:latin typeface="Cambria Math" panose="02040503050406030204" pitchFamily="18" charset="0"/>
                      </a:rPr>
                      <m:t>+</m:t>
                    </m:r>
                    <m:sSup>
                      <m:sSupPr>
                        <m:ctrlPr>
                          <a:rPr lang="en-US" sz="2500" b="0" i="1" dirty="0" smtClean="0">
                            <a:latin typeface="Cambria Math" panose="02040503050406030204" pitchFamily="18" charset="0"/>
                          </a:rPr>
                        </m:ctrlPr>
                      </m:sSupPr>
                      <m:e>
                        <m:r>
                          <a:rPr lang="en-US" sz="2500" b="0" i="1" dirty="0" smtClean="0">
                            <a:latin typeface="Cambria Math" panose="02040503050406030204" pitchFamily="18" charset="0"/>
                          </a:rPr>
                          <m:t>2</m:t>
                        </m:r>
                      </m:e>
                      <m:sup>
                        <m:r>
                          <a:rPr lang="en-US" sz="2500" b="0" i="1" dirty="0" smtClean="0">
                            <a:latin typeface="Cambria Math" panose="02040503050406030204" pitchFamily="18" charset="0"/>
                          </a:rPr>
                          <m:t>−23</m:t>
                        </m:r>
                      </m:sup>
                    </m:sSup>
                  </m:oMath>
                </a14:m>
                <a:r>
                  <a:rPr lang="en-US" sz="2500" dirty="0"/>
                  <a:t> </a:t>
                </a:r>
              </a:p>
              <a:p>
                <a:pPr marL="342900" indent="-342900" algn="just">
                  <a:lnSpc>
                    <a:spcPct val="200000"/>
                  </a:lnSpc>
                  <a:buFont typeface="Arial" panose="020B0604020202020204" pitchFamily="34" charset="0"/>
                  <a:buChar char="•"/>
                </a:pPr>
                <a:r>
                  <a:rPr lang="en-US" sz="2500" dirty="0"/>
                  <a:t>The first double format number larger than </a:t>
                </a:r>
                <a14:m>
                  <m:oMath xmlns:m="http://schemas.openxmlformats.org/officeDocument/2006/math">
                    <m:r>
                      <a:rPr lang="en-US" sz="2500" i="1" dirty="0">
                        <a:latin typeface="Cambria Math" panose="02040503050406030204" pitchFamily="18" charset="0"/>
                      </a:rPr>
                      <m:t>1</m:t>
                    </m:r>
                  </m:oMath>
                </a14:m>
                <a:r>
                  <a:rPr lang="en-US" sz="2500" dirty="0"/>
                  <a:t> is </a:t>
                </a:r>
                <a14:m>
                  <m:oMath xmlns:m="http://schemas.openxmlformats.org/officeDocument/2006/math">
                    <m:r>
                      <a:rPr lang="en-US" sz="2500" i="1" dirty="0" smtClean="0">
                        <a:latin typeface="Cambria Math" panose="02040503050406030204" pitchFamily="18" charset="0"/>
                      </a:rPr>
                      <m:t>1</m:t>
                    </m:r>
                    <m:r>
                      <a:rPr lang="en-US" sz="2500" b="0" i="1" dirty="0" smtClean="0">
                        <a:latin typeface="Cambria Math" panose="02040503050406030204" pitchFamily="18" charset="0"/>
                      </a:rPr>
                      <m:t>+</m:t>
                    </m:r>
                    <m:sSup>
                      <m:sSupPr>
                        <m:ctrlPr>
                          <a:rPr lang="en-US" sz="2500" b="0" i="1" dirty="0" smtClean="0">
                            <a:latin typeface="Cambria Math" panose="02040503050406030204" pitchFamily="18" charset="0"/>
                          </a:rPr>
                        </m:ctrlPr>
                      </m:sSupPr>
                      <m:e>
                        <m:r>
                          <a:rPr lang="en-US" sz="2500" b="0" i="1" dirty="0" smtClean="0">
                            <a:latin typeface="Cambria Math" panose="02040503050406030204" pitchFamily="18" charset="0"/>
                          </a:rPr>
                          <m:t>2</m:t>
                        </m:r>
                      </m:e>
                      <m:sup>
                        <m:r>
                          <a:rPr lang="en-US" sz="2500" b="0" i="1" dirty="0" smtClean="0">
                            <a:latin typeface="Cambria Math" panose="02040503050406030204" pitchFamily="18" charset="0"/>
                          </a:rPr>
                          <m:t>−</m:t>
                        </m:r>
                        <m:r>
                          <a:rPr lang="en-US" sz="2500" b="0" i="1" dirty="0" smtClean="0">
                            <a:latin typeface="Cambria Math" panose="02040503050406030204" pitchFamily="18" charset="0"/>
                          </a:rPr>
                          <m:t>52</m:t>
                        </m:r>
                      </m:sup>
                    </m:sSup>
                  </m:oMath>
                </a14:m>
                <a:endParaRPr lang="en-US" sz="2500" dirty="0"/>
              </a:p>
            </p:txBody>
          </p:sp>
        </mc:Choice>
        <mc:Fallback>
          <p:sp>
            <p:nvSpPr>
              <p:cNvPr id="5" name="TextBox 4">
                <a:extLst>
                  <a:ext uri="{FF2B5EF4-FFF2-40B4-BE49-F238E27FC236}">
                    <a16:creationId xmlns:a16="http://schemas.microsoft.com/office/drawing/2014/main" id="{83317062-A508-4FD9-A814-B0F9E5A8980E}"/>
                  </a:ext>
                </a:extLst>
              </p:cNvPr>
              <p:cNvSpPr txBox="1">
                <a:spLocks noRot="1" noChangeAspect="1" noMove="1" noResize="1" noEditPoints="1" noAdjustHandles="1" noChangeArrowheads="1" noChangeShapeType="1" noTextEdit="1"/>
              </p:cNvSpPr>
              <p:nvPr/>
            </p:nvSpPr>
            <p:spPr>
              <a:xfrm>
                <a:off x="303551" y="1495987"/>
                <a:ext cx="11593174" cy="4272708"/>
              </a:xfrm>
              <a:prstGeom prst="rect">
                <a:avLst/>
              </a:prstGeom>
              <a:blipFill>
                <a:blip r:embed="rId2"/>
                <a:stretch>
                  <a:fillRect l="-789" t="-713" r="-683" b="-2425"/>
                </a:stretch>
              </a:blipFill>
            </p:spPr>
            <p:txBody>
              <a:bodyPr/>
              <a:lstStyle/>
              <a:p>
                <a:r>
                  <a:rPr lang="en-US">
                    <a:noFill/>
                  </a:rPr>
                  <a:t> </a:t>
                </a:r>
              </a:p>
            </p:txBody>
          </p:sp>
        </mc:Fallback>
      </mc:AlternateContent>
    </p:spTree>
    <p:extLst>
      <p:ext uri="{BB962C8B-B14F-4D97-AF65-F5344CB8AC3E}">
        <p14:creationId xmlns:p14="http://schemas.microsoft.com/office/powerpoint/2010/main" val="3357625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AD4969-7C7B-41EB-BE57-7EDB7FB5F312}"/>
              </a:ext>
            </a:extLst>
          </p:cNvPr>
          <p:cNvSpPr>
            <a:spLocks noGrp="1"/>
          </p:cNvSpPr>
          <p:nvPr>
            <p:ph type="body" sz="quarter" idx="10"/>
          </p:nvPr>
        </p:nvSpPr>
        <p:spPr/>
        <p:txBody>
          <a:bodyPr/>
          <a:lstStyle/>
          <a:p>
            <a:r>
              <a:rPr lang="en-US" dirty="0"/>
              <a:t>Significant Digits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A941E35-960F-4822-A149-9A73D4798EBF}"/>
                  </a:ext>
                </a:extLst>
              </p:cNvPr>
              <p:cNvSpPr txBox="1"/>
              <p:nvPr/>
            </p:nvSpPr>
            <p:spPr>
              <a:xfrm>
                <a:off x="209862" y="1629462"/>
                <a:ext cx="11686864" cy="4031873"/>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70C0"/>
                    </a:solidFill>
                  </a:rPr>
                  <a:t>The single precision </a:t>
                </a:r>
                <a14:m>
                  <m:oMath xmlns:m="http://schemas.openxmlformats.org/officeDocument/2006/math">
                    <m:r>
                      <a:rPr lang="en-US" sz="2400" i="1" dirty="0" smtClean="0">
                        <a:solidFill>
                          <a:srgbClr val="0070C0"/>
                        </a:solidFill>
                        <a:latin typeface="Cambria Math" panose="02040503050406030204" pitchFamily="18" charset="0"/>
                      </a:rPr>
                      <m:t>𝑝</m:t>
                    </m:r>
                    <m:r>
                      <a:rPr lang="en-US" sz="2400" i="1" dirty="0" smtClean="0">
                        <a:solidFill>
                          <a:srgbClr val="0070C0"/>
                        </a:solidFill>
                        <a:latin typeface="Cambria Math" panose="02040503050406030204" pitchFamily="18" charset="0"/>
                      </a:rPr>
                      <m:t> = 24 </m:t>
                    </m:r>
                  </m:oMath>
                </a14:m>
                <a:r>
                  <a:rPr lang="en-US" sz="2400" dirty="0">
                    <a:solidFill>
                      <a:srgbClr val="0070C0"/>
                    </a:solidFill>
                  </a:rPr>
                  <a:t>corresponds to approximately </a:t>
                </a:r>
                <a14:m>
                  <m:oMath xmlns:m="http://schemas.openxmlformats.org/officeDocument/2006/math">
                    <m:r>
                      <a:rPr lang="en-US" sz="2400" i="1" dirty="0" smtClean="0">
                        <a:solidFill>
                          <a:srgbClr val="0070C0"/>
                        </a:solidFill>
                        <a:latin typeface="Cambria Math" panose="02040503050406030204" pitchFamily="18" charset="0"/>
                      </a:rPr>
                      <m:t>7</m:t>
                    </m:r>
                  </m:oMath>
                </a14:m>
                <a:r>
                  <a:rPr lang="en-US" sz="2400" dirty="0">
                    <a:solidFill>
                      <a:srgbClr val="0070C0"/>
                    </a:solidFill>
                  </a:rPr>
                  <a:t> significant decimal digits, since</a:t>
                </a:r>
              </a:p>
              <a:p>
                <a:endParaRPr lang="en-US" sz="2000" dirty="0"/>
              </a:p>
              <a:p>
                <a:endParaRPr lang="en-US" sz="2000" dirty="0"/>
              </a:p>
              <a:p>
                <a14:m>
                  <m:oMathPara xmlns:m="http://schemas.openxmlformats.org/officeDocument/2006/math">
                    <m:oMathParaPr>
                      <m:jc m:val="centerGroup"/>
                    </m:oMathParaPr>
                    <m:oMath xmlns:m="http://schemas.openxmlformats.org/officeDocument/2006/math">
                      <m:sSup>
                        <m:sSupPr>
                          <m:ctrlPr>
                            <a:rPr lang="en-US" sz="2400" b="0" i="1" dirty="0" smtClean="0">
                              <a:solidFill>
                                <a:srgbClr val="FF0000"/>
                              </a:solidFill>
                              <a:latin typeface="Cambria Math" panose="02040503050406030204" pitchFamily="18" charset="0"/>
                            </a:rPr>
                          </m:ctrlPr>
                        </m:sSupPr>
                        <m:e>
                          <m:r>
                            <a:rPr lang="en-US" sz="2400" b="0" i="1" dirty="0" smtClean="0">
                              <a:solidFill>
                                <a:srgbClr val="FF0000"/>
                              </a:solidFill>
                              <a:latin typeface="Cambria Math" panose="02040503050406030204" pitchFamily="18" charset="0"/>
                            </a:rPr>
                            <m:t>2</m:t>
                          </m:r>
                        </m:e>
                        <m:sup>
                          <m:r>
                            <a:rPr lang="en-US" sz="2400" b="0" i="1" dirty="0" smtClean="0">
                              <a:solidFill>
                                <a:srgbClr val="FF0000"/>
                              </a:solidFill>
                              <a:latin typeface="Cambria Math" panose="02040503050406030204" pitchFamily="18" charset="0"/>
                            </a:rPr>
                            <m:t>−2</m:t>
                          </m:r>
                          <m:r>
                            <a:rPr lang="en-US" sz="2400" b="0" i="1" dirty="0" smtClean="0">
                              <a:solidFill>
                                <a:srgbClr val="FF0000"/>
                              </a:solidFill>
                              <a:latin typeface="Cambria Math" panose="02040503050406030204" pitchFamily="18" charset="0"/>
                            </a:rPr>
                            <m:t>4</m:t>
                          </m:r>
                        </m:sup>
                      </m:sSup>
                      <m:r>
                        <a:rPr lang="en-US" sz="2400" b="0" i="1" dirty="0" smtClean="0">
                          <a:solidFill>
                            <a:srgbClr val="FF0000"/>
                          </a:solidFill>
                          <a:latin typeface="Cambria Math" panose="02040503050406030204" pitchFamily="18" charset="0"/>
                          <a:ea typeface="Cambria Math" panose="02040503050406030204" pitchFamily="18" charset="0"/>
                        </a:rPr>
                        <m:t>≈</m:t>
                      </m:r>
                      <m:sSup>
                        <m:sSupPr>
                          <m:ctrlPr>
                            <a:rPr lang="en-US" sz="2400" b="0" i="1" dirty="0" smtClean="0">
                              <a:solidFill>
                                <a:srgbClr val="FF0000"/>
                              </a:solidFill>
                              <a:latin typeface="Cambria Math" panose="02040503050406030204" pitchFamily="18" charset="0"/>
                              <a:ea typeface="Cambria Math" panose="02040503050406030204" pitchFamily="18" charset="0"/>
                            </a:rPr>
                          </m:ctrlPr>
                        </m:sSupPr>
                        <m:e>
                          <m:r>
                            <a:rPr lang="en-US" sz="2400" b="0" i="1" dirty="0" smtClean="0">
                              <a:solidFill>
                                <a:srgbClr val="FF0000"/>
                              </a:solidFill>
                              <a:latin typeface="Cambria Math" panose="02040503050406030204" pitchFamily="18" charset="0"/>
                              <a:ea typeface="Cambria Math" panose="02040503050406030204" pitchFamily="18" charset="0"/>
                            </a:rPr>
                            <m:t>10</m:t>
                          </m:r>
                        </m:e>
                        <m:sup>
                          <m:r>
                            <a:rPr lang="en-US" sz="2400" b="0" i="1" dirty="0" smtClean="0">
                              <a:solidFill>
                                <a:srgbClr val="FF0000"/>
                              </a:solidFill>
                              <a:latin typeface="Cambria Math" panose="02040503050406030204" pitchFamily="18" charset="0"/>
                              <a:ea typeface="Cambria Math" panose="02040503050406030204" pitchFamily="18" charset="0"/>
                            </a:rPr>
                            <m:t>−7</m:t>
                          </m:r>
                        </m:sup>
                      </m:sSup>
                    </m:oMath>
                  </m:oMathPara>
                </a14:m>
                <a:endParaRPr lang="en-US" sz="2400" dirty="0">
                  <a:solidFill>
                    <a:srgbClr val="FF0000"/>
                  </a:solidFill>
                </a:endParaRPr>
              </a:p>
              <a:p>
                <a14:m>
                  <m:oMathPara xmlns:m="http://schemas.openxmlformats.org/officeDocument/2006/math">
                    <m:oMathParaPr>
                      <m:jc m:val="centerGroup"/>
                    </m:oMathParaPr>
                    <m:oMath xmlns:m="http://schemas.openxmlformats.org/officeDocument/2006/math">
                      <m:func>
                        <m:funcPr>
                          <m:ctrlPr>
                            <a:rPr lang="en-US" sz="2400" i="1" smtClean="0">
                              <a:solidFill>
                                <a:srgbClr val="FF0000"/>
                              </a:solidFill>
                              <a:latin typeface="Cambria Math" panose="02040503050406030204" pitchFamily="18" charset="0"/>
                            </a:rPr>
                          </m:ctrlPr>
                        </m:funcPr>
                        <m:fName>
                          <m:sSub>
                            <m:sSubPr>
                              <m:ctrlPr>
                                <a:rPr lang="en-US" sz="2400" i="1" smtClean="0">
                                  <a:solidFill>
                                    <a:srgbClr val="FF0000"/>
                                  </a:solidFill>
                                  <a:latin typeface="Cambria Math" panose="02040503050406030204" pitchFamily="18" charset="0"/>
                                </a:rPr>
                              </m:ctrlPr>
                            </m:sSubPr>
                            <m:e>
                              <m:r>
                                <m:rPr>
                                  <m:sty m:val="p"/>
                                </m:rPr>
                                <a:rPr lang="en-US" sz="2400" i="0" smtClean="0">
                                  <a:solidFill>
                                    <a:srgbClr val="FF0000"/>
                                  </a:solidFill>
                                  <a:latin typeface="Cambria Math" panose="02040503050406030204" pitchFamily="18" charset="0"/>
                                </a:rPr>
                                <m:t>log</m:t>
                              </m:r>
                            </m:e>
                            <m:sub>
                              <m:r>
                                <a:rPr lang="en-US" sz="2400" b="0" i="1" smtClean="0">
                                  <a:solidFill>
                                    <a:srgbClr val="FF0000"/>
                                  </a:solidFill>
                                  <a:latin typeface="Cambria Math" panose="02040503050406030204" pitchFamily="18" charset="0"/>
                                </a:rPr>
                                <m:t>10</m:t>
                              </m:r>
                            </m:sub>
                          </m:sSub>
                        </m:fName>
                        <m:e>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2</m:t>
                              </m:r>
                            </m:e>
                            <m:sup>
                              <m:r>
                                <a:rPr lang="en-US" sz="2400" b="0" i="1" smtClean="0">
                                  <a:solidFill>
                                    <a:srgbClr val="FF0000"/>
                                  </a:solidFill>
                                  <a:latin typeface="Cambria Math" panose="02040503050406030204" pitchFamily="18" charset="0"/>
                                </a:rPr>
                                <m:t>24</m:t>
                              </m:r>
                            </m:sup>
                          </m:sSup>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≈7</m:t>
                          </m:r>
                        </m:e>
                      </m:func>
                    </m:oMath>
                  </m:oMathPara>
                </a14:m>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pPr marL="342900" indent="-342900">
                  <a:buFont typeface="Arial" panose="020B0604020202020204" pitchFamily="34" charset="0"/>
                  <a:buChar char="•"/>
                </a:pPr>
                <a:r>
                  <a:rPr lang="en-US" sz="2400" dirty="0">
                    <a:solidFill>
                      <a:srgbClr val="0070C0"/>
                    </a:solidFill>
                  </a:rPr>
                  <a:t>The double precision </a:t>
                </a:r>
                <a14:m>
                  <m:oMath xmlns:m="http://schemas.openxmlformats.org/officeDocument/2006/math">
                    <m:r>
                      <a:rPr lang="en-US" sz="2400" i="1" dirty="0" smtClean="0">
                        <a:solidFill>
                          <a:srgbClr val="0070C0"/>
                        </a:solidFill>
                        <a:latin typeface="Cambria Math" panose="02040503050406030204" pitchFamily="18" charset="0"/>
                      </a:rPr>
                      <m:t>𝑝</m:t>
                    </m:r>
                    <m:r>
                      <a:rPr lang="en-US" sz="2400" i="1" dirty="0" smtClean="0">
                        <a:solidFill>
                          <a:srgbClr val="0070C0"/>
                        </a:solidFill>
                        <a:latin typeface="Cambria Math" panose="02040503050406030204" pitchFamily="18" charset="0"/>
                      </a:rPr>
                      <m:t> = 53 </m:t>
                    </m:r>
                  </m:oMath>
                </a14:m>
                <a:r>
                  <a:rPr lang="en-US" sz="2400" dirty="0">
                    <a:solidFill>
                      <a:srgbClr val="0070C0"/>
                    </a:solidFill>
                  </a:rPr>
                  <a:t>corresponds to approximately </a:t>
                </a:r>
                <a14:m>
                  <m:oMath xmlns:m="http://schemas.openxmlformats.org/officeDocument/2006/math">
                    <m:r>
                      <a:rPr lang="en-US" sz="2400" i="1" dirty="0" smtClean="0">
                        <a:solidFill>
                          <a:srgbClr val="0070C0"/>
                        </a:solidFill>
                        <a:latin typeface="Cambria Math" panose="02040503050406030204" pitchFamily="18" charset="0"/>
                      </a:rPr>
                      <m:t>16</m:t>
                    </m:r>
                  </m:oMath>
                </a14:m>
                <a:r>
                  <a:rPr lang="en-US" sz="2400" dirty="0">
                    <a:solidFill>
                      <a:srgbClr val="0070C0"/>
                    </a:solidFill>
                  </a:rPr>
                  <a:t> significant decimal digits</a:t>
                </a:r>
              </a:p>
            </p:txBody>
          </p:sp>
        </mc:Choice>
        <mc:Fallback>
          <p:sp>
            <p:nvSpPr>
              <p:cNvPr id="6" name="TextBox 5">
                <a:extLst>
                  <a:ext uri="{FF2B5EF4-FFF2-40B4-BE49-F238E27FC236}">
                    <a16:creationId xmlns:a16="http://schemas.microsoft.com/office/drawing/2014/main" id="{8A941E35-960F-4822-A149-9A73D4798EBF}"/>
                  </a:ext>
                </a:extLst>
              </p:cNvPr>
              <p:cNvSpPr txBox="1">
                <a:spLocks noRot="1" noChangeAspect="1" noMove="1" noResize="1" noEditPoints="1" noAdjustHandles="1" noChangeArrowheads="1" noChangeShapeType="1" noTextEdit="1"/>
              </p:cNvSpPr>
              <p:nvPr/>
            </p:nvSpPr>
            <p:spPr>
              <a:xfrm>
                <a:off x="209862" y="1629462"/>
                <a:ext cx="11686864" cy="4031873"/>
              </a:xfrm>
              <a:prstGeom prst="rect">
                <a:avLst/>
              </a:prstGeom>
              <a:blipFill>
                <a:blip r:embed="rId2"/>
                <a:stretch>
                  <a:fillRect l="-678" t="-1057" r="-365" b="-2568"/>
                </a:stretch>
              </a:blipFill>
            </p:spPr>
            <p:txBody>
              <a:bodyPr/>
              <a:lstStyle/>
              <a:p>
                <a:r>
                  <a:rPr lang="en-US">
                    <a:noFill/>
                  </a:rPr>
                  <a:t> </a:t>
                </a:r>
              </a:p>
            </p:txBody>
          </p:sp>
        </mc:Fallback>
      </mc:AlternateContent>
    </p:spTree>
    <p:extLst>
      <p:ext uri="{BB962C8B-B14F-4D97-AF65-F5344CB8AC3E}">
        <p14:creationId xmlns:p14="http://schemas.microsoft.com/office/powerpoint/2010/main" val="708024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9461FB-2894-4709-B575-9CD6AE6D2D6C}"/>
              </a:ext>
            </a:extLst>
          </p:cNvPr>
          <p:cNvSpPr>
            <a:spLocks noGrp="1"/>
          </p:cNvSpPr>
          <p:nvPr>
            <p:ph type="body" sz="quarter" idx="10"/>
          </p:nvPr>
        </p:nvSpPr>
        <p:spPr/>
        <p:txBody>
          <a:bodyPr/>
          <a:lstStyle/>
          <a:p>
            <a:r>
              <a:rPr lang="en-US" dirty="0"/>
              <a:t>Machine Epsilon</a:t>
            </a:r>
          </a:p>
        </p:txBody>
      </p:sp>
      <p:pic>
        <p:nvPicPr>
          <p:cNvPr id="4" name="Picture 3">
            <a:extLst>
              <a:ext uri="{FF2B5EF4-FFF2-40B4-BE49-F238E27FC236}">
                <a16:creationId xmlns:a16="http://schemas.microsoft.com/office/drawing/2014/main" id="{907936CD-F74A-4842-9D69-6BFB1D2C1BCC}"/>
              </a:ext>
            </a:extLst>
          </p:cNvPr>
          <p:cNvPicPr>
            <a:picLocks noChangeAspect="1"/>
          </p:cNvPicPr>
          <p:nvPr/>
        </p:nvPicPr>
        <p:blipFill>
          <a:blip r:embed="rId2"/>
          <a:stretch>
            <a:fillRect/>
          </a:stretch>
        </p:blipFill>
        <p:spPr>
          <a:xfrm>
            <a:off x="1185941" y="1259112"/>
            <a:ext cx="9010650" cy="2838450"/>
          </a:xfrm>
          <a:prstGeom prst="rect">
            <a:avLst/>
          </a:prstGeom>
        </p:spPr>
      </p:pic>
      <p:pic>
        <p:nvPicPr>
          <p:cNvPr id="6" name="Picture 5">
            <a:extLst>
              <a:ext uri="{FF2B5EF4-FFF2-40B4-BE49-F238E27FC236}">
                <a16:creationId xmlns:a16="http://schemas.microsoft.com/office/drawing/2014/main" id="{82FA4CCE-2254-49AB-8CBD-ABF7237EFF93}"/>
              </a:ext>
            </a:extLst>
          </p:cNvPr>
          <p:cNvPicPr>
            <a:picLocks noChangeAspect="1"/>
          </p:cNvPicPr>
          <p:nvPr/>
        </p:nvPicPr>
        <p:blipFill>
          <a:blip r:embed="rId3"/>
          <a:stretch>
            <a:fillRect/>
          </a:stretch>
        </p:blipFill>
        <p:spPr>
          <a:xfrm>
            <a:off x="319999" y="4067582"/>
            <a:ext cx="10158126" cy="2790418"/>
          </a:xfrm>
          <a:prstGeom prst="rect">
            <a:avLst/>
          </a:prstGeom>
        </p:spPr>
      </p:pic>
    </p:spTree>
    <p:extLst>
      <p:ext uri="{BB962C8B-B14F-4D97-AF65-F5344CB8AC3E}">
        <p14:creationId xmlns:p14="http://schemas.microsoft.com/office/powerpoint/2010/main" val="1008641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BEFFB-AA84-4C15-8031-45403ACA0BD2}"/>
              </a:ext>
            </a:extLst>
          </p:cNvPr>
          <p:cNvSpPr>
            <a:spLocks noGrp="1"/>
          </p:cNvSpPr>
          <p:nvPr>
            <p:ph type="body" sz="quarter" idx="10"/>
          </p:nvPr>
        </p:nvSpPr>
        <p:spPr/>
        <p:txBody>
          <a:bodyPr/>
          <a:lstStyle/>
          <a:p>
            <a:r>
              <a:rPr lang="en-US" dirty="0"/>
              <a:t>Precision, Machine Epsilon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C69272-7075-496D-AFBC-979B34CB3BDD}"/>
                  </a:ext>
                </a:extLst>
              </p:cNvPr>
              <p:cNvSpPr txBox="1"/>
              <p:nvPr/>
            </p:nvSpPr>
            <p:spPr>
              <a:xfrm>
                <a:off x="2833141" y="3792911"/>
                <a:ext cx="9001335" cy="2626616"/>
              </a:xfrm>
              <a:prstGeom prst="rect">
                <a:avLst/>
              </a:prstGeom>
              <a:noFill/>
            </p:spPr>
            <p:txBody>
              <a:bodyPr wrap="square">
                <a:spAutoFit/>
              </a:bodyPr>
              <a:lstStyle/>
              <a:p>
                <a:endParaRPr lang="en-US" sz="2300" dirty="0"/>
              </a:p>
              <a:p>
                <a:pPr/>
                <a14:m>
                  <m:oMathPara xmlns:m="http://schemas.openxmlformats.org/officeDocument/2006/math">
                    <m:oMathParaPr>
                      <m:jc m:val="centerGroup"/>
                    </m:oMathParaPr>
                    <m:oMath xmlns:m="http://schemas.openxmlformats.org/officeDocument/2006/math">
                      <m:r>
                        <a:rPr lang="en-US" sz="2300" b="0" i="1" dirty="0" smtClean="0">
                          <a:latin typeface="Cambria Math" panose="02040503050406030204" pitchFamily="18" charset="0"/>
                        </a:rPr>
                        <m:t>𝑟</m:t>
                      </m:r>
                      <m:r>
                        <a:rPr lang="en-US" sz="2300" i="1" dirty="0" smtClean="0">
                          <a:latin typeface="Cambria Math" panose="02040503050406030204" pitchFamily="18" charset="0"/>
                        </a:rPr>
                        <m:t>𝑒𝑙𝑒𝑟𝑟</m:t>
                      </m:r>
                      <m:r>
                        <a:rPr lang="en-US" sz="2300" i="1" dirty="0" smtClean="0">
                          <a:latin typeface="Cambria Math" panose="02040503050406030204" pitchFamily="18" charset="0"/>
                        </a:rPr>
                        <m:t>(</m:t>
                      </m:r>
                      <m:r>
                        <a:rPr lang="en-US" sz="2300" i="1" dirty="0" smtClean="0">
                          <a:latin typeface="Cambria Math" panose="02040503050406030204" pitchFamily="18" charset="0"/>
                        </a:rPr>
                        <m:t>𝑥</m:t>
                      </m:r>
                      <m:r>
                        <a:rPr lang="en-US" sz="2300" i="1" dirty="0" smtClean="0">
                          <a:latin typeface="Cambria Math" panose="02040503050406030204" pitchFamily="18" charset="0"/>
                        </a:rPr>
                        <m:t>) =</m:t>
                      </m:r>
                      <m:d>
                        <m:dPr>
                          <m:begChr m:val="|"/>
                          <m:endChr m:val="|"/>
                          <m:ctrlPr>
                            <a:rPr lang="en-US" sz="2300" i="1" dirty="0" smtClean="0">
                              <a:latin typeface="Cambria Math" panose="02040503050406030204" pitchFamily="18" charset="0"/>
                            </a:rPr>
                          </m:ctrlPr>
                        </m:dPr>
                        <m:e>
                          <m:r>
                            <a:rPr lang="en-US" sz="2300" i="1" dirty="0" smtClean="0">
                              <a:latin typeface="Cambria Math" panose="02040503050406030204" pitchFamily="18" charset="0"/>
                              <a:ea typeface="Cambria Math" panose="02040503050406030204" pitchFamily="18" charset="0"/>
                            </a:rPr>
                            <m:t>𝛿</m:t>
                          </m:r>
                        </m:e>
                      </m:d>
                      <m:r>
                        <a:rPr lang="en-US" sz="2300" i="1" dirty="0" smtClean="0">
                          <a:latin typeface="Cambria Math" panose="02040503050406030204" pitchFamily="18" charset="0"/>
                        </a:rPr>
                        <m:t> </m:t>
                      </m:r>
                    </m:oMath>
                  </m:oMathPara>
                </a14:m>
                <a:endParaRPr lang="en-US" sz="2300" dirty="0"/>
              </a:p>
              <a:p>
                <a:pPr/>
                <a14:m>
                  <m:oMathPara xmlns:m="http://schemas.openxmlformats.org/officeDocument/2006/math">
                    <m:oMathParaPr>
                      <m:jc m:val="centerGroup"/>
                    </m:oMathParaPr>
                    <m:oMath xmlns:m="http://schemas.openxmlformats.org/officeDocument/2006/math">
                      <m:r>
                        <a:rPr lang="en-US" sz="2300" i="1" dirty="0" smtClean="0">
                          <a:latin typeface="Cambria Math" panose="02040503050406030204" pitchFamily="18" charset="0"/>
                          <a:ea typeface="Cambria Math" panose="02040503050406030204" pitchFamily="18" charset="0"/>
                        </a:rPr>
                        <m:t>𝛿</m:t>
                      </m:r>
                      <m:r>
                        <a:rPr lang="en-US" sz="2300" b="0" i="1" dirty="0" smtClean="0">
                          <a:latin typeface="Cambria Math" panose="02040503050406030204" pitchFamily="18" charset="0"/>
                          <a:ea typeface="Cambria Math" panose="02040503050406030204" pitchFamily="18" charset="0"/>
                        </a:rPr>
                        <m:t>=</m:t>
                      </m:r>
                      <m:f>
                        <m:fPr>
                          <m:ctrlPr>
                            <a:rPr lang="en-US" sz="2300" b="0" i="1" dirty="0" smtClean="0">
                              <a:latin typeface="Cambria Math" panose="02040503050406030204" pitchFamily="18" charset="0"/>
                              <a:ea typeface="Cambria Math" panose="02040503050406030204" pitchFamily="18" charset="0"/>
                            </a:rPr>
                          </m:ctrlPr>
                        </m:fPr>
                        <m:num>
                          <m:r>
                            <a:rPr lang="en-US" sz="2300" b="0" i="1" dirty="0" smtClean="0">
                              <a:latin typeface="Cambria Math" panose="02040503050406030204" pitchFamily="18" charset="0"/>
                              <a:ea typeface="Cambria Math" panose="02040503050406030204" pitchFamily="18" charset="0"/>
                            </a:rPr>
                            <m:t>𝑟𝑜𝑢𝑛𝑑</m:t>
                          </m:r>
                          <m:r>
                            <a:rPr lang="en-US" sz="2300" b="0" i="1" dirty="0" smtClean="0">
                              <a:latin typeface="Cambria Math" panose="02040503050406030204" pitchFamily="18" charset="0"/>
                              <a:ea typeface="Cambria Math" panose="02040503050406030204" pitchFamily="18" charset="0"/>
                            </a:rPr>
                            <m:t>(</m:t>
                          </m:r>
                          <m:r>
                            <a:rPr lang="en-US" sz="2300" b="0" i="1" dirty="0" smtClean="0">
                              <a:latin typeface="Cambria Math" panose="02040503050406030204" pitchFamily="18" charset="0"/>
                              <a:ea typeface="Cambria Math" panose="02040503050406030204" pitchFamily="18" charset="0"/>
                            </a:rPr>
                            <m:t>𝑥</m:t>
                          </m:r>
                          <m:r>
                            <a:rPr lang="en-US" sz="2300" b="0" i="1" dirty="0" smtClean="0">
                              <a:latin typeface="Cambria Math" panose="02040503050406030204" pitchFamily="18" charset="0"/>
                              <a:ea typeface="Cambria Math" panose="02040503050406030204" pitchFamily="18" charset="0"/>
                            </a:rPr>
                            <m:t>)</m:t>
                          </m:r>
                        </m:num>
                        <m:den>
                          <m:r>
                            <a:rPr lang="en-US" sz="2300" b="0" i="1" dirty="0" smtClean="0">
                              <a:latin typeface="Cambria Math" panose="02040503050406030204" pitchFamily="18" charset="0"/>
                              <a:ea typeface="Cambria Math" panose="02040503050406030204" pitchFamily="18" charset="0"/>
                            </a:rPr>
                            <m:t>𝑥</m:t>
                          </m:r>
                        </m:den>
                      </m:f>
                      <m:r>
                        <a:rPr lang="en-US" sz="2300" b="0" i="1" dirty="0" smtClean="0">
                          <a:latin typeface="Cambria Math" panose="02040503050406030204" pitchFamily="18" charset="0"/>
                          <a:ea typeface="Cambria Math" panose="02040503050406030204" pitchFamily="18" charset="0"/>
                        </a:rPr>
                        <m:t>−1=</m:t>
                      </m:r>
                      <m:f>
                        <m:fPr>
                          <m:ctrlPr>
                            <a:rPr lang="en-US" sz="2300" i="1" dirty="0">
                              <a:latin typeface="Cambria Math" panose="02040503050406030204" pitchFamily="18" charset="0"/>
                              <a:ea typeface="Cambria Math" panose="02040503050406030204" pitchFamily="18" charset="0"/>
                            </a:rPr>
                          </m:ctrlPr>
                        </m:fPr>
                        <m:num>
                          <m:r>
                            <a:rPr lang="en-US" sz="2300" i="1" dirty="0">
                              <a:latin typeface="Cambria Math" panose="02040503050406030204" pitchFamily="18" charset="0"/>
                              <a:ea typeface="Cambria Math" panose="02040503050406030204" pitchFamily="18" charset="0"/>
                            </a:rPr>
                            <m:t>𝑟𝑜𝑢𝑛𝑑</m:t>
                          </m:r>
                          <m:d>
                            <m:dPr>
                              <m:ctrlPr>
                                <a:rPr lang="en-US" sz="2300" i="1" dirty="0">
                                  <a:latin typeface="Cambria Math" panose="02040503050406030204" pitchFamily="18" charset="0"/>
                                  <a:ea typeface="Cambria Math" panose="02040503050406030204" pitchFamily="18" charset="0"/>
                                </a:rPr>
                              </m:ctrlPr>
                            </m:dPr>
                            <m:e>
                              <m:r>
                                <a:rPr lang="en-US" sz="2300" i="1" dirty="0">
                                  <a:latin typeface="Cambria Math" panose="02040503050406030204" pitchFamily="18" charset="0"/>
                                  <a:ea typeface="Cambria Math" panose="02040503050406030204" pitchFamily="18" charset="0"/>
                                </a:rPr>
                                <m:t>𝑥</m:t>
                              </m:r>
                            </m:e>
                          </m:d>
                          <m:r>
                            <a:rPr lang="en-US" sz="2300" b="0" i="1" dirty="0" smtClean="0">
                              <a:latin typeface="Cambria Math" panose="02040503050406030204" pitchFamily="18" charset="0"/>
                              <a:ea typeface="Cambria Math" panose="02040503050406030204" pitchFamily="18" charset="0"/>
                            </a:rPr>
                            <m:t>−</m:t>
                          </m:r>
                          <m:r>
                            <a:rPr lang="en-US" sz="2300" b="0" i="1" dirty="0" smtClean="0">
                              <a:latin typeface="Cambria Math" panose="02040503050406030204" pitchFamily="18" charset="0"/>
                              <a:ea typeface="Cambria Math" panose="02040503050406030204" pitchFamily="18" charset="0"/>
                            </a:rPr>
                            <m:t>𝑥</m:t>
                          </m:r>
                        </m:num>
                        <m:den>
                          <m:r>
                            <a:rPr lang="en-US" sz="2300" i="1" dirty="0">
                              <a:latin typeface="Cambria Math" panose="02040503050406030204" pitchFamily="18" charset="0"/>
                              <a:ea typeface="Cambria Math" panose="02040503050406030204" pitchFamily="18" charset="0"/>
                            </a:rPr>
                            <m:t>𝑥</m:t>
                          </m:r>
                        </m:den>
                      </m:f>
                    </m:oMath>
                  </m:oMathPara>
                </a14:m>
                <a:endParaRPr lang="en-US" sz="2300" dirty="0"/>
              </a:p>
              <a:p>
                <a:endParaRPr lang="en-US" sz="2300" dirty="0"/>
              </a:p>
              <a:p>
                <a:pPr/>
                <a14:m>
                  <m:oMathPara xmlns:m="http://schemas.openxmlformats.org/officeDocument/2006/math">
                    <m:oMathParaPr>
                      <m:jc m:val="centerGroup"/>
                    </m:oMathParaPr>
                    <m:oMath xmlns:m="http://schemas.openxmlformats.org/officeDocument/2006/math">
                      <m:r>
                        <a:rPr lang="en-US" sz="2300" b="0" i="1" dirty="0" smtClean="0">
                          <a:latin typeface="Cambria Math" panose="02040503050406030204" pitchFamily="18" charset="0"/>
                        </a:rPr>
                        <m:t>𝑟</m:t>
                      </m:r>
                      <m:r>
                        <a:rPr lang="en-US" sz="2300" i="1" dirty="0" smtClean="0">
                          <a:latin typeface="Cambria Math" panose="02040503050406030204" pitchFamily="18" charset="0"/>
                        </a:rPr>
                        <m:t>𝑒𝑙𝑒𝑟𝑟</m:t>
                      </m:r>
                      <m:d>
                        <m:dPr>
                          <m:ctrlPr>
                            <a:rPr lang="en-US" sz="2300" i="1" dirty="0" smtClean="0">
                              <a:latin typeface="Cambria Math" panose="02040503050406030204" pitchFamily="18" charset="0"/>
                            </a:rPr>
                          </m:ctrlPr>
                        </m:dPr>
                        <m:e>
                          <m:r>
                            <a:rPr lang="en-US" sz="2300" i="1" dirty="0" smtClean="0">
                              <a:latin typeface="Cambria Math" panose="02040503050406030204" pitchFamily="18" charset="0"/>
                            </a:rPr>
                            <m:t>𝑥</m:t>
                          </m:r>
                        </m:e>
                      </m:d>
                      <m:r>
                        <a:rPr lang="en-US" sz="2300" i="1" dirty="0" smtClean="0">
                          <a:latin typeface="Cambria Math" panose="02040503050406030204" pitchFamily="18" charset="0"/>
                        </a:rPr>
                        <m:t>=</m:t>
                      </m:r>
                      <m:d>
                        <m:dPr>
                          <m:begChr m:val="|"/>
                          <m:endChr m:val="|"/>
                          <m:ctrlPr>
                            <a:rPr lang="en-US" sz="2300" i="1" dirty="0" smtClean="0">
                              <a:latin typeface="Cambria Math" panose="02040503050406030204" pitchFamily="18" charset="0"/>
                            </a:rPr>
                          </m:ctrlPr>
                        </m:dPr>
                        <m:e>
                          <m:r>
                            <a:rPr lang="en-US" sz="2300" i="1" dirty="0" smtClean="0">
                              <a:latin typeface="Cambria Math" panose="02040503050406030204" pitchFamily="18" charset="0"/>
                              <a:ea typeface="Cambria Math" panose="02040503050406030204" pitchFamily="18" charset="0"/>
                            </a:rPr>
                            <m:t>𝛿</m:t>
                          </m:r>
                        </m:e>
                      </m:d>
                      <m:r>
                        <a:rPr lang="en-US" sz="2300" b="0" i="1" dirty="0" smtClean="0">
                          <a:latin typeface="Cambria Math" panose="02040503050406030204" pitchFamily="18" charset="0"/>
                          <a:ea typeface="Cambria Math" panose="02040503050406030204" pitchFamily="18" charset="0"/>
                        </a:rPr>
                        <m:t>=</m:t>
                      </m:r>
                      <m:f>
                        <m:fPr>
                          <m:ctrlPr>
                            <a:rPr lang="en-US" sz="2300" i="1" dirty="0">
                              <a:latin typeface="Cambria Math" panose="02040503050406030204" pitchFamily="18" charset="0"/>
                              <a:ea typeface="Cambria Math" panose="02040503050406030204" pitchFamily="18" charset="0"/>
                            </a:rPr>
                          </m:ctrlPr>
                        </m:fPr>
                        <m:num>
                          <m:d>
                            <m:dPr>
                              <m:begChr m:val="|"/>
                              <m:endChr m:val="|"/>
                              <m:ctrlPr>
                                <a:rPr lang="en-US" sz="2300" i="1" dirty="0" smtClean="0">
                                  <a:latin typeface="Cambria Math" panose="02040503050406030204" pitchFamily="18" charset="0"/>
                                  <a:ea typeface="Cambria Math" panose="02040503050406030204" pitchFamily="18" charset="0"/>
                                </a:rPr>
                              </m:ctrlPr>
                            </m:dPr>
                            <m:e>
                              <m:r>
                                <a:rPr lang="en-US" sz="2300" i="1" dirty="0">
                                  <a:latin typeface="Cambria Math" panose="02040503050406030204" pitchFamily="18" charset="0"/>
                                  <a:ea typeface="Cambria Math" panose="02040503050406030204" pitchFamily="18" charset="0"/>
                                </a:rPr>
                                <m:t>𝑟𝑜𝑢𝑛𝑑</m:t>
                              </m:r>
                              <m:d>
                                <m:dPr>
                                  <m:ctrlPr>
                                    <a:rPr lang="en-US" sz="2300" i="1" dirty="0">
                                      <a:latin typeface="Cambria Math" panose="02040503050406030204" pitchFamily="18" charset="0"/>
                                      <a:ea typeface="Cambria Math" panose="02040503050406030204" pitchFamily="18" charset="0"/>
                                    </a:rPr>
                                  </m:ctrlPr>
                                </m:dPr>
                                <m:e>
                                  <m:r>
                                    <a:rPr lang="en-US" sz="2300" i="1" dirty="0">
                                      <a:latin typeface="Cambria Math" panose="02040503050406030204" pitchFamily="18" charset="0"/>
                                      <a:ea typeface="Cambria Math" panose="02040503050406030204" pitchFamily="18" charset="0"/>
                                    </a:rPr>
                                    <m:t>𝑥</m:t>
                                  </m:r>
                                </m:e>
                              </m:d>
                              <m:r>
                                <a:rPr lang="en-US" sz="2300" i="1" dirty="0">
                                  <a:latin typeface="Cambria Math" panose="02040503050406030204" pitchFamily="18" charset="0"/>
                                  <a:ea typeface="Cambria Math" panose="02040503050406030204" pitchFamily="18" charset="0"/>
                                </a:rPr>
                                <m:t>−</m:t>
                              </m:r>
                              <m:r>
                                <a:rPr lang="en-US" sz="2300" i="1" dirty="0">
                                  <a:latin typeface="Cambria Math" panose="02040503050406030204" pitchFamily="18" charset="0"/>
                                  <a:ea typeface="Cambria Math" panose="02040503050406030204" pitchFamily="18" charset="0"/>
                                </a:rPr>
                                <m:t>𝑥</m:t>
                              </m:r>
                            </m:e>
                          </m:d>
                        </m:num>
                        <m:den>
                          <m:d>
                            <m:dPr>
                              <m:begChr m:val="|"/>
                              <m:endChr m:val="|"/>
                              <m:ctrlPr>
                                <a:rPr lang="en-US" sz="2300" i="1" dirty="0" smtClean="0">
                                  <a:latin typeface="Cambria Math" panose="02040503050406030204" pitchFamily="18" charset="0"/>
                                  <a:ea typeface="Cambria Math" panose="02040503050406030204" pitchFamily="18" charset="0"/>
                                </a:rPr>
                              </m:ctrlPr>
                            </m:dPr>
                            <m:e>
                              <m:r>
                                <a:rPr lang="en-US" sz="2300" b="0" i="1" dirty="0" smtClean="0">
                                  <a:latin typeface="Cambria Math" panose="02040503050406030204" pitchFamily="18" charset="0"/>
                                  <a:ea typeface="Cambria Math" panose="02040503050406030204" pitchFamily="18" charset="0"/>
                                </a:rPr>
                                <m:t>𝑥</m:t>
                              </m:r>
                            </m:e>
                          </m:d>
                        </m:den>
                      </m:f>
                      <m:r>
                        <a:rPr lang="en-US" sz="2300" b="0" i="1" dirty="0" smtClean="0">
                          <a:latin typeface="Cambria Math" panose="02040503050406030204" pitchFamily="18" charset="0"/>
                          <a:ea typeface="Cambria Math" panose="02040503050406030204" pitchFamily="18" charset="0"/>
                        </a:rPr>
                        <m:t>&lt;</m:t>
                      </m:r>
                      <m:f>
                        <m:fPr>
                          <m:ctrlPr>
                            <a:rPr lang="en-US" sz="2300" b="0" i="1" dirty="0" smtClean="0">
                              <a:latin typeface="Cambria Math" panose="02040503050406030204" pitchFamily="18" charset="0"/>
                              <a:ea typeface="Cambria Math" panose="02040503050406030204" pitchFamily="18" charset="0"/>
                            </a:rPr>
                          </m:ctrlPr>
                        </m:fPr>
                        <m:num>
                          <m:sSup>
                            <m:sSupPr>
                              <m:ctrlPr>
                                <a:rPr lang="en-US" sz="2300" b="0" i="1" dirty="0" smtClean="0">
                                  <a:latin typeface="Cambria Math" panose="02040503050406030204" pitchFamily="18" charset="0"/>
                                  <a:ea typeface="Cambria Math" panose="02040503050406030204" pitchFamily="18" charset="0"/>
                                </a:rPr>
                              </m:ctrlPr>
                            </m:sSupPr>
                            <m:e>
                              <m:r>
                                <a:rPr lang="en-US" sz="2300" b="0" i="1" dirty="0" smtClean="0">
                                  <a:latin typeface="Cambria Math" panose="02040503050406030204" pitchFamily="18" charset="0"/>
                                  <a:ea typeface="Cambria Math" panose="02040503050406030204" pitchFamily="18" charset="0"/>
                                </a:rPr>
                                <m:t>2</m:t>
                              </m:r>
                            </m:e>
                            <m:sup>
                              <m:r>
                                <a:rPr lang="en-US" sz="2300" b="0" i="1" dirty="0" smtClean="0">
                                  <a:latin typeface="Cambria Math" panose="02040503050406030204" pitchFamily="18" charset="0"/>
                                  <a:ea typeface="Cambria Math" panose="02040503050406030204" pitchFamily="18" charset="0"/>
                                </a:rPr>
                                <m:t>−(</m:t>
                              </m:r>
                              <m:r>
                                <a:rPr lang="en-US" sz="2300" b="0" i="1" dirty="0" smtClean="0">
                                  <a:latin typeface="Cambria Math" panose="02040503050406030204" pitchFamily="18" charset="0"/>
                                  <a:ea typeface="Cambria Math" panose="02040503050406030204" pitchFamily="18" charset="0"/>
                                </a:rPr>
                                <m:t>𝑝</m:t>
                              </m:r>
                              <m:r>
                                <a:rPr lang="en-US" sz="2300" b="0" i="1" dirty="0" smtClean="0">
                                  <a:latin typeface="Cambria Math" panose="02040503050406030204" pitchFamily="18" charset="0"/>
                                  <a:ea typeface="Cambria Math" panose="02040503050406030204" pitchFamily="18" charset="0"/>
                                </a:rPr>
                                <m:t>−1)</m:t>
                              </m:r>
                            </m:sup>
                          </m:sSup>
                          <m:r>
                            <a:rPr lang="en-US" sz="2300" b="0" i="1" dirty="0" smtClean="0">
                              <a:latin typeface="Cambria Math" panose="02040503050406030204" pitchFamily="18" charset="0"/>
                              <a:ea typeface="Cambria Math" panose="02040503050406030204" pitchFamily="18" charset="0"/>
                            </a:rPr>
                            <m:t>×</m:t>
                          </m:r>
                          <m:sSup>
                            <m:sSupPr>
                              <m:ctrlPr>
                                <a:rPr lang="en-US" sz="2300" b="0" i="1" dirty="0" smtClean="0">
                                  <a:latin typeface="Cambria Math" panose="02040503050406030204" pitchFamily="18" charset="0"/>
                                  <a:ea typeface="Cambria Math" panose="02040503050406030204" pitchFamily="18" charset="0"/>
                                </a:rPr>
                              </m:ctrlPr>
                            </m:sSupPr>
                            <m:e>
                              <m:r>
                                <a:rPr lang="en-US" sz="2300" b="0" i="1" dirty="0" smtClean="0">
                                  <a:latin typeface="Cambria Math" panose="02040503050406030204" pitchFamily="18" charset="0"/>
                                  <a:ea typeface="Cambria Math" panose="02040503050406030204" pitchFamily="18" charset="0"/>
                                </a:rPr>
                                <m:t>2</m:t>
                              </m:r>
                            </m:e>
                            <m:sup>
                              <m:r>
                                <a:rPr lang="en-US" sz="2300" b="0" i="1" dirty="0" smtClean="0">
                                  <a:latin typeface="Cambria Math" panose="02040503050406030204" pitchFamily="18" charset="0"/>
                                  <a:ea typeface="Cambria Math" panose="02040503050406030204" pitchFamily="18" charset="0"/>
                                </a:rPr>
                                <m:t>𝐸</m:t>
                              </m:r>
                            </m:sup>
                          </m:sSup>
                        </m:num>
                        <m:den>
                          <m:sSup>
                            <m:sSupPr>
                              <m:ctrlPr>
                                <a:rPr lang="en-US" sz="2300" i="1" dirty="0">
                                  <a:latin typeface="Cambria Math" panose="02040503050406030204" pitchFamily="18" charset="0"/>
                                  <a:ea typeface="Cambria Math" panose="02040503050406030204" pitchFamily="18" charset="0"/>
                                </a:rPr>
                              </m:ctrlPr>
                            </m:sSupPr>
                            <m:e>
                              <m:r>
                                <a:rPr lang="en-US" sz="2300" i="1" dirty="0">
                                  <a:latin typeface="Cambria Math" panose="02040503050406030204" pitchFamily="18" charset="0"/>
                                  <a:ea typeface="Cambria Math" panose="02040503050406030204" pitchFamily="18" charset="0"/>
                                </a:rPr>
                                <m:t>2</m:t>
                              </m:r>
                            </m:e>
                            <m:sup>
                              <m:r>
                                <a:rPr lang="en-US" sz="2300" i="1" dirty="0">
                                  <a:latin typeface="Cambria Math" panose="02040503050406030204" pitchFamily="18" charset="0"/>
                                  <a:ea typeface="Cambria Math" panose="02040503050406030204" pitchFamily="18" charset="0"/>
                                </a:rPr>
                                <m:t>𝐸</m:t>
                              </m:r>
                            </m:sup>
                          </m:sSup>
                        </m:den>
                      </m:f>
                      <m:r>
                        <a:rPr lang="en-US" sz="2300" b="0" i="1" dirty="0" smtClean="0">
                          <a:latin typeface="Cambria Math" panose="02040503050406030204" pitchFamily="18" charset="0"/>
                          <a:ea typeface="Cambria Math" panose="02040503050406030204" pitchFamily="18" charset="0"/>
                        </a:rPr>
                        <m:t>=</m:t>
                      </m:r>
                      <m:sSup>
                        <m:sSupPr>
                          <m:ctrlPr>
                            <a:rPr lang="en-US" sz="2300" i="1" dirty="0">
                              <a:latin typeface="Cambria Math" panose="02040503050406030204" pitchFamily="18" charset="0"/>
                              <a:ea typeface="Cambria Math" panose="02040503050406030204" pitchFamily="18" charset="0"/>
                            </a:rPr>
                          </m:ctrlPr>
                        </m:sSupPr>
                        <m:e>
                          <m:r>
                            <a:rPr lang="en-US" sz="2300" i="1" dirty="0">
                              <a:latin typeface="Cambria Math" panose="02040503050406030204" pitchFamily="18" charset="0"/>
                              <a:ea typeface="Cambria Math" panose="02040503050406030204" pitchFamily="18" charset="0"/>
                            </a:rPr>
                            <m:t>2</m:t>
                          </m:r>
                        </m:e>
                        <m:sup>
                          <m:r>
                            <a:rPr lang="en-US" sz="2300" i="1" dirty="0">
                              <a:latin typeface="Cambria Math" panose="02040503050406030204" pitchFamily="18" charset="0"/>
                              <a:ea typeface="Cambria Math" panose="02040503050406030204" pitchFamily="18" charset="0"/>
                            </a:rPr>
                            <m:t>−(</m:t>
                          </m:r>
                          <m:r>
                            <a:rPr lang="en-US" sz="2300" i="1" dirty="0">
                              <a:latin typeface="Cambria Math" panose="02040503050406030204" pitchFamily="18" charset="0"/>
                              <a:ea typeface="Cambria Math" panose="02040503050406030204" pitchFamily="18" charset="0"/>
                            </a:rPr>
                            <m:t>𝑝</m:t>
                          </m:r>
                          <m:r>
                            <a:rPr lang="en-US" sz="2300" i="1" dirty="0">
                              <a:latin typeface="Cambria Math" panose="02040503050406030204" pitchFamily="18" charset="0"/>
                              <a:ea typeface="Cambria Math" panose="02040503050406030204" pitchFamily="18" charset="0"/>
                            </a:rPr>
                            <m:t>−1)</m:t>
                          </m:r>
                        </m:sup>
                      </m:sSup>
                      <m:r>
                        <a:rPr lang="en-US" sz="2300" b="0" i="1" dirty="0" smtClean="0">
                          <a:latin typeface="Cambria Math" panose="02040503050406030204" pitchFamily="18" charset="0"/>
                          <a:ea typeface="Cambria Math" panose="02040503050406030204" pitchFamily="18" charset="0"/>
                        </a:rPr>
                        <m:t>=</m:t>
                      </m:r>
                      <m:r>
                        <a:rPr lang="en-US" sz="2400" i="1">
                          <a:solidFill>
                            <a:srgbClr val="FF0000"/>
                          </a:solidFill>
                          <a:latin typeface="Cambria Math" panose="02040503050406030204" pitchFamily="18" charset="0"/>
                          <a:ea typeface="Cambria Math" panose="02040503050406030204" pitchFamily="18" charset="0"/>
                        </a:rPr>
                        <m:t>𝜀</m:t>
                      </m:r>
                    </m:oMath>
                  </m:oMathPara>
                </a14:m>
                <a:endParaRPr lang="en-US" sz="2300" dirty="0"/>
              </a:p>
            </p:txBody>
          </p:sp>
        </mc:Choice>
        <mc:Fallback xmlns="">
          <p:sp>
            <p:nvSpPr>
              <p:cNvPr id="4" name="TextBox 3">
                <a:extLst>
                  <a:ext uri="{FF2B5EF4-FFF2-40B4-BE49-F238E27FC236}">
                    <a16:creationId xmlns:a16="http://schemas.microsoft.com/office/drawing/2014/main" id="{DEC69272-7075-496D-AFBC-979B34CB3BDD}"/>
                  </a:ext>
                </a:extLst>
              </p:cNvPr>
              <p:cNvSpPr txBox="1">
                <a:spLocks noRot="1" noChangeAspect="1" noMove="1" noResize="1" noEditPoints="1" noAdjustHandles="1" noChangeArrowheads="1" noChangeShapeType="1" noTextEdit="1"/>
              </p:cNvSpPr>
              <p:nvPr/>
            </p:nvSpPr>
            <p:spPr>
              <a:xfrm>
                <a:off x="2833141" y="3792911"/>
                <a:ext cx="9001335" cy="26266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44F21A-B50C-4032-AD63-71F60C2EAFAF}"/>
                  </a:ext>
                </a:extLst>
              </p:cNvPr>
              <p:cNvSpPr txBox="1"/>
              <p:nvPr/>
            </p:nvSpPr>
            <p:spPr>
              <a:xfrm>
                <a:off x="502737" y="2032638"/>
                <a:ext cx="10129603" cy="430887"/>
              </a:xfrm>
              <a:prstGeom prst="rect">
                <a:avLst/>
              </a:prstGeom>
              <a:noFill/>
            </p:spPr>
            <p:txBody>
              <a:bodyPr wrap="square">
                <a:spAutoFit/>
              </a:bodyPr>
              <a:lstStyle/>
              <a:p>
                <a:r>
                  <a:rPr lang="en-US" sz="2200" dirty="0"/>
                  <a:t>Returning again to the IEEE formats, if </a:t>
                </a:r>
                <a14:m>
                  <m:oMath xmlns:m="http://schemas.openxmlformats.org/officeDocument/2006/math">
                    <m:r>
                      <a:rPr lang="en-US" sz="2200" i="1" dirty="0" smtClean="0">
                        <a:solidFill>
                          <a:srgbClr val="0070C0"/>
                        </a:solidFill>
                        <a:latin typeface="Cambria Math" panose="02040503050406030204" pitchFamily="18" charset="0"/>
                      </a:rPr>
                      <m:t>𝑥</m:t>
                    </m:r>
                  </m:oMath>
                </a14:m>
                <a:r>
                  <a:rPr lang="en-US" sz="2200" dirty="0"/>
                  <a:t> is in the normalized range, with</a:t>
                </a:r>
              </a:p>
            </p:txBody>
          </p:sp>
        </mc:Choice>
        <mc:Fallback xmlns="">
          <p:sp>
            <p:nvSpPr>
              <p:cNvPr id="6" name="TextBox 5">
                <a:extLst>
                  <a:ext uri="{FF2B5EF4-FFF2-40B4-BE49-F238E27FC236}">
                    <a16:creationId xmlns:a16="http://schemas.microsoft.com/office/drawing/2014/main" id="{BD44F21A-B50C-4032-AD63-71F60C2EAFAF}"/>
                  </a:ext>
                </a:extLst>
              </p:cNvPr>
              <p:cNvSpPr txBox="1">
                <a:spLocks noRot="1" noChangeAspect="1" noMove="1" noResize="1" noEditPoints="1" noAdjustHandles="1" noChangeArrowheads="1" noChangeShapeType="1" noTextEdit="1"/>
              </p:cNvSpPr>
              <p:nvPr/>
            </p:nvSpPr>
            <p:spPr>
              <a:xfrm>
                <a:off x="502737" y="2032638"/>
                <a:ext cx="10129603" cy="430887"/>
              </a:xfrm>
              <a:prstGeom prst="rect">
                <a:avLst/>
              </a:prstGeom>
              <a:blipFill>
                <a:blip r:embed="rId3"/>
                <a:stretch>
                  <a:fillRect l="-782" t="-7042" b="-29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7C948F-ED09-4A52-B9A9-68AFD5AD4597}"/>
                  </a:ext>
                </a:extLst>
              </p:cNvPr>
              <p:cNvSpPr txBox="1"/>
              <p:nvPr/>
            </p:nvSpPr>
            <p:spPr>
              <a:xfrm>
                <a:off x="1262922" y="2478218"/>
                <a:ext cx="6093500" cy="5342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u="none" strike="noStrike" dirty="0" smtClean="0">
                          <a:solidFill>
                            <a:srgbClr val="0070C0"/>
                          </a:solidFill>
                          <a:effectLst/>
                          <a:latin typeface="Cambria Math" panose="02040503050406030204" pitchFamily="18" charset="0"/>
                        </a:rPr>
                        <m:t>𝑥</m:t>
                      </m:r>
                      <m:r>
                        <a:rPr lang="en-US" sz="2500" b="0" i="1" u="none" strike="noStrike" dirty="0" smtClean="0">
                          <a:solidFill>
                            <a:srgbClr val="0070C0"/>
                          </a:solidFill>
                          <a:effectLst/>
                          <a:latin typeface="Cambria Math" panose="02040503050406030204" pitchFamily="18" charset="0"/>
                        </a:rPr>
                        <m:t>=±</m:t>
                      </m:r>
                      <m:d>
                        <m:dPr>
                          <m:ctrlPr>
                            <a:rPr lang="en-US" sz="2500" b="0" i="1" u="none" strike="noStrike" dirty="0" smtClean="0">
                              <a:solidFill>
                                <a:srgbClr val="0070C0"/>
                              </a:solidFill>
                              <a:effectLst/>
                              <a:latin typeface="Cambria Math" panose="02040503050406030204" pitchFamily="18" charset="0"/>
                            </a:rPr>
                          </m:ctrlPr>
                        </m:dPr>
                        <m:e>
                          <m:r>
                            <a:rPr lang="en-US" sz="2500" b="0" i="1" u="none" strike="noStrike" dirty="0" smtClean="0">
                              <a:solidFill>
                                <a:srgbClr val="0070C0"/>
                              </a:solidFill>
                              <a:effectLst/>
                              <a:latin typeface="Cambria Math" panose="02040503050406030204" pitchFamily="18" charset="0"/>
                            </a:rPr>
                            <m:t>1.</m:t>
                          </m:r>
                          <m:sSub>
                            <m:sSubPr>
                              <m:ctrlPr>
                                <a:rPr lang="en-US" sz="2500" b="0" i="1" u="none" strike="noStrike" dirty="0" smtClean="0">
                                  <a:solidFill>
                                    <a:srgbClr val="0070C0"/>
                                  </a:solidFill>
                                  <a:effectLst/>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1</m:t>
                              </m:r>
                            </m:sub>
                          </m:sSub>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2 </m:t>
                              </m:r>
                            </m:sub>
                          </m:sSub>
                          <m:r>
                            <a:rPr lang="en-US" sz="2500" b="0" i="1" dirty="0" smtClean="0">
                              <a:solidFill>
                                <a:srgbClr val="0070C0"/>
                              </a:solidFill>
                              <a:latin typeface="Cambria Math" panose="02040503050406030204" pitchFamily="18" charset="0"/>
                            </a:rPr>
                            <m:t> …</m:t>
                          </m:r>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𝑝</m:t>
                              </m:r>
                              <m:r>
                                <a:rPr lang="en-US" sz="2500" b="0" i="1" dirty="0" smtClean="0">
                                  <a:solidFill>
                                    <a:srgbClr val="0070C0"/>
                                  </a:solidFill>
                                  <a:latin typeface="Cambria Math" panose="02040503050406030204" pitchFamily="18" charset="0"/>
                                </a:rPr>
                                <m:t>−1</m:t>
                              </m:r>
                            </m:sub>
                          </m:sSub>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𝑝</m:t>
                              </m:r>
                              <m:r>
                                <a:rPr lang="en-US" sz="2500" b="0" i="1" dirty="0" smtClean="0">
                                  <a:solidFill>
                                    <a:srgbClr val="0070C0"/>
                                  </a:solidFill>
                                  <a:latin typeface="Cambria Math" panose="02040503050406030204" pitchFamily="18" charset="0"/>
                                </a:rPr>
                                <m:t> </m:t>
                              </m:r>
                            </m:sub>
                          </m:sSub>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𝑝</m:t>
                              </m:r>
                              <m:r>
                                <a:rPr lang="en-US" sz="2500" b="0" i="1" dirty="0" smtClean="0">
                                  <a:solidFill>
                                    <a:srgbClr val="0070C0"/>
                                  </a:solidFill>
                                  <a:latin typeface="Cambria Math" panose="02040503050406030204" pitchFamily="18" charset="0"/>
                                </a:rPr>
                                <m:t>+1</m:t>
                              </m:r>
                            </m:sub>
                          </m:sSub>
                          <m:r>
                            <a:rPr lang="en-US" sz="2500" b="0" i="1" dirty="0" smtClean="0">
                              <a:solidFill>
                                <a:srgbClr val="0070C0"/>
                              </a:solidFill>
                              <a:latin typeface="Cambria Math" panose="02040503050406030204" pitchFamily="18" charset="0"/>
                            </a:rPr>
                            <m:t>  . ..</m:t>
                          </m:r>
                        </m:e>
                      </m:d>
                      <m:sSub>
                        <m:sSubPr>
                          <m:ctrlPr>
                            <a:rPr lang="en-US" sz="2500" b="0" i="1" u="none" strike="noStrike" dirty="0" smtClean="0">
                              <a:solidFill>
                                <a:srgbClr val="0070C0"/>
                              </a:solidFill>
                              <a:effectLst/>
                              <a:latin typeface="Cambria Math" panose="02040503050406030204" pitchFamily="18" charset="0"/>
                            </a:rPr>
                          </m:ctrlPr>
                        </m:sSubPr>
                        <m:e>
                          <m:r>
                            <a:rPr lang="en-US" sz="2500" b="0" i="1" u="none" strike="noStrike" dirty="0" smtClean="0">
                              <a:solidFill>
                                <a:srgbClr val="0070C0"/>
                              </a:solidFill>
                              <a:effectLst/>
                              <a:latin typeface="Cambria Math" panose="02040503050406030204" pitchFamily="18" charset="0"/>
                            </a:rPr>
                            <m:t> </m:t>
                          </m:r>
                        </m:e>
                        <m:sub>
                          <m:r>
                            <a:rPr lang="en-US" sz="2500" b="0" i="1" u="none" strike="noStrike" dirty="0" smtClean="0">
                              <a:solidFill>
                                <a:srgbClr val="0070C0"/>
                              </a:solidFill>
                              <a:effectLst/>
                              <a:latin typeface="Cambria Math" panose="02040503050406030204" pitchFamily="18" charset="0"/>
                            </a:rPr>
                            <m:t>2</m:t>
                          </m:r>
                        </m:sub>
                      </m:sSub>
                      <m:r>
                        <a:rPr lang="en-US" sz="2500" b="0" i="1" u="none" strike="noStrike" dirty="0" smtClean="0">
                          <a:solidFill>
                            <a:srgbClr val="0070C0"/>
                          </a:solidFill>
                          <a:effectLst/>
                          <a:latin typeface="Cambria Math" panose="02040503050406030204" pitchFamily="18" charset="0"/>
                        </a:rPr>
                        <m:t> </m:t>
                      </m:r>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m:t>
                      </m:r>
                      <m:sSup>
                        <m:sSupPr>
                          <m:ctrlPr>
                            <a:rPr lang="en-US" sz="2500" b="0" i="1" u="none" strike="noStrike" dirty="0" smtClean="0">
                              <a:solidFill>
                                <a:srgbClr val="0070C0"/>
                              </a:solidFill>
                              <a:effectLst/>
                              <a:latin typeface="Cambria Math" panose="02040503050406030204" pitchFamily="18" charset="0"/>
                              <a:ea typeface="Cambria Math" panose="02040503050406030204" pitchFamily="18" charset="0"/>
                            </a:rPr>
                          </m:ctrlPr>
                        </m:sSupPr>
                        <m:e>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2</m:t>
                          </m:r>
                        </m:e>
                        <m:sup>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𝐸</m:t>
                          </m:r>
                        </m:sup>
                      </m:sSup>
                    </m:oMath>
                  </m:oMathPara>
                </a14:m>
                <a:endParaRPr lang="en-US" sz="2500" dirty="0">
                  <a:solidFill>
                    <a:srgbClr val="0070C0"/>
                  </a:solidFill>
                </a:endParaRPr>
              </a:p>
            </p:txBody>
          </p:sp>
        </mc:Choice>
        <mc:Fallback xmlns="">
          <p:sp>
            <p:nvSpPr>
              <p:cNvPr id="8" name="TextBox 7">
                <a:extLst>
                  <a:ext uri="{FF2B5EF4-FFF2-40B4-BE49-F238E27FC236}">
                    <a16:creationId xmlns:a16="http://schemas.microsoft.com/office/drawing/2014/main" id="{0E7C948F-ED09-4A52-B9A9-68AFD5AD4597}"/>
                  </a:ext>
                </a:extLst>
              </p:cNvPr>
              <p:cNvSpPr txBox="1">
                <a:spLocks noRot="1" noChangeAspect="1" noMove="1" noResize="1" noEditPoints="1" noAdjustHandles="1" noChangeArrowheads="1" noChangeShapeType="1" noTextEdit="1"/>
              </p:cNvSpPr>
              <p:nvPr/>
            </p:nvSpPr>
            <p:spPr>
              <a:xfrm>
                <a:off x="1262922" y="2478218"/>
                <a:ext cx="6093500" cy="53424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A9E785-103A-40CF-9FAF-DB15AB148383}"/>
                  </a:ext>
                </a:extLst>
              </p:cNvPr>
              <p:cNvSpPr txBox="1"/>
              <p:nvPr/>
            </p:nvSpPr>
            <p:spPr>
              <a:xfrm>
                <a:off x="175876" y="1467273"/>
                <a:ext cx="9672662" cy="461665"/>
              </a:xfrm>
              <a:prstGeom prst="rect">
                <a:avLst/>
              </a:prstGeom>
              <a:noFill/>
            </p:spPr>
            <p:txBody>
              <a:bodyPr wrap="square">
                <a:spAutoFit/>
              </a:bodyPr>
              <a:lstStyle/>
              <a:p>
                <a:pPr marL="457200" indent="-457200" algn="just">
                  <a:buFont typeface="Arial" panose="020B0604020202020204" pitchFamily="34" charset="0"/>
                  <a:buChar char="•"/>
                </a:pPr>
                <a:r>
                  <a:rPr lang="en-US" sz="2400" b="1" dirty="0">
                    <a:solidFill>
                      <a:srgbClr val="FF0000"/>
                    </a:solidFill>
                  </a:rPr>
                  <a:t>Precision</a:t>
                </a:r>
                <a:r>
                  <a:rPr lang="en-US" sz="2400" dirty="0"/>
                  <a:t> (</a:t>
                </a:r>
                <a14:m>
                  <m:oMath xmlns:m="http://schemas.openxmlformats.org/officeDocument/2006/math">
                    <m:r>
                      <a:rPr lang="en-US" sz="2400" b="0" i="1" smtClean="0">
                        <a:solidFill>
                          <a:srgbClr val="FF0000"/>
                        </a:solidFill>
                        <a:latin typeface="Cambria Math" panose="02040503050406030204" pitchFamily="18" charset="0"/>
                        <a:ea typeface="Cambria Math" panose="02040503050406030204" pitchFamily="18" charset="0"/>
                      </a:rPr>
                      <m:t>𝑝</m:t>
                    </m:r>
                  </m:oMath>
                </a14:m>
                <a:r>
                  <a:rPr lang="en-US" sz="2400" dirty="0"/>
                  <a:t>): the number of bits in the mantissa + 1</a:t>
                </a:r>
              </a:p>
            </p:txBody>
          </p:sp>
        </mc:Choice>
        <mc:Fallback xmlns="">
          <p:sp>
            <p:nvSpPr>
              <p:cNvPr id="12" name="TextBox 11">
                <a:extLst>
                  <a:ext uri="{FF2B5EF4-FFF2-40B4-BE49-F238E27FC236}">
                    <a16:creationId xmlns:a16="http://schemas.microsoft.com/office/drawing/2014/main" id="{B5A9E785-103A-40CF-9FAF-DB15AB148383}"/>
                  </a:ext>
                </a:extLst>
              </p:cNvPr>
              <p:cNvSpPr txBox="1">
                <a:spLocks noRot="1" noChangeAspect="1" noMove="1" noResize="1" noEditPoints="1" noAdjustHandles="1" noChangeArrowheads="1" noChangeShapeType="1" noTextEdit="1"/>
              </p:cNvSpPr>
              <p:nvPr/>
            </p:nvSpPr>
            <p:spPr>
              <a:xfrm>
                <a:off x="175876" y="1467273"/>
                <a:ext cx="9672662" cy="461665"/>
              </a:xfrm>
              <a:prstGeom prst="rect">
                <a:avLst/>
              </a:prstGeom>
              <a:blipFill>
                <a:blip r:embed="rId5"/>
                <a:stretch>
                  <a:fillRect l="-882" t="-9333"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C0434F-F792-4680-82A6-E71208867B73}"/>
                  </a:ext>
                </a:extLst>
              </p:cNvPr>
              <p:cNvSpPr txBox="1"/>
              <p:nvPr/>
            </p:nvSpPr>
            <p:spPr>
              <a:xfrm>
                <a:off x="175876" y="3150443"/>
                <a:ext cx="11658600" cy="1508105"/>
              </a:xfrm>
              <a:prstGeom prst="rect">
                <a:avLst/>
              </a:prstGeom>
              <a:noFill/>
            </p:spPr>
            <p:txBody>
              <a:bodyPr wrap="square">
                <a:spAutoFit/>
              </a:bodyPr>
              <a:lstStyle/>
              <a:p>
                <a:r>
                  <a:rPr lang="en-US" sz="2200" dirty="0"/>
                  <a:t>the absolute rounding error associated with x is less than the gap between </a:t>
                </a:r>
                <a14:m>
                  <m:oMath xmlns:m="http://schemas.openxmlformats.org/officeDocument/2006/math">
                    <m:sSub>
                      <m:sSubPr>
                        <m:ctrlPr>
                          <a:rPr lang="en-US" sz="2200" i="1" dirty="0" smtClean="0">
                            <a:solidFill>
                              <a:srgbClr val="0070C0"/>
                            </a:solidFill>
                            <a:latin typeface="Cambria Math" panose="02040503050406030204" pitchFamily="18" charset="0"/>
                          </a:rPr>
                        </m:ctrlPr>
                      </m:sSubPr>
                      <m:e>
                        <m:r>
                          <a:rPr lang="en-US" sz="2200" b="0" i="1" dirty="0" smtClean="0">
                            <a:solidFill>
                              <a:srgbClr val="0070C0"/>
                            </a:solidFill>
                            <a:latin typeface="Cambria Math" panose="02040503050406030204" pitchFamily="18" charset="0"/>
                          </a:rPr>
                          <m:t>𝑥</m:t>
                        </m:r>
                      </m:e>
                      <m:sub>
                        <m:r>
                          <a:rPr lang="en-US" sz="2200" b="0" i="1" dirty="0" smtClean="0">
                            <a:solidFill>
                              <a:srgbClr val="0070C0"/>
                            </a:solidFill>
                            <a:latin typeface="Cambria Math" panose="02040503050406030204" pitchFamily="18" charset="0"/>
                          </a:rPr>
                          <m:t>−</m:t>
                        </m:r>
                      </m:sub>
                    </m:sSub>
                  </m:oMath>
                </a14:m>
                <a:r>
                  <a:rPr lang="en-US" sz="2200" dirty="0"/>
                  <a:t> and </a:t>
                </a:r>
                <a14:m>
                  <m:oMath xmlns:m="http://schemas.openxmlformats.org/officeDocument/2006/math">
                    <m:sSub>
                      <m:sSubPr>
                        <m:ctrlPr>
                          <a:rPr lang="en-US" sz="2200" i="1" dirty="0">
                            <a:solidFill>
                              <a:srgbClr val="0070C0"/>
                            </a:solidFill>
                            <a:latin typeface="Cambria Math" panose="02040503050406030204" pitchFamily="18" charset="0"/>
                          </a:rPr>
                        </m:ctrlPr>
                      </m:sSubPr>
                      <m:e>
                        <m:r>
                          <a:rPr lang="en-US" sz="2200" i="1" dirty="0">
                            <a:solidFill>
                              <a:srgbClr val="0070C0"/>
                            </a:solidFill>
                            <a:latin typeface="Cambria Math" panose="02040503050406030204" pitchFamily="18" charset="0"/>
                          </a:rPr>
                          <m:t>𝑥</m:t>
                        </m:r>
                      </m:e>
                      <m:sub>
                        <m:r>
                          <a:rPr lang="en-US" sz="2200" b="0" i="1" dirty="0" smtClean="0">
                            <a:solidFill>
                              <a:srgbClr val="0070C0"/>
                            </a:solidFill>
                            <a:latin typeface="Cambria Math" panose="02040503050406030204" pitchFamily="18" charset="0"/>
                          </a:rPr>
                          <m:t>+</m:t>
                        </m:r>
                      </m:sub>
                    </m:sSub>
                    <m:r>
                      <a:rPr lang="en-US" sz="2200" i="1" dirty="0">
                        <a:solidFill>
                          <a:srgbClr val="0070C0"/>
                        </a:solidFill>
                        <a:latin typeface="Cambria Math" panose="02040503050406030204" pitchFamily="18" charset="0"/>
                      </a:rPr>
                      <m:t> </m:t>
                    </m:r>
                  </m:oMath>
                </a14:m>
                <a:r>
                  <a:rPr lang="en-US" sz="2200" dirty="0"/>
                  <a:t>,</a:t>
                </a:r>
              </a:p>
              <a:p>
                <a:r>
                  <a:rPr lang="en-US" sz="2200" dirty="0"/>
                  <a:t>regardless of the rounding mode, </a:t>
                </a:r>
                <a:r>
                  <a:rPr lang="en-US" sz="2400" dirty="0"/>
                  <a:t>The relative rounding error associated with a nonzero number </a:t>
                </a:r>
                <a14:m>
                  <m:oMath xmlns:m="http://schemas.openxmlformats.org/officeDocument/2006/math">
                    <m:r>
                      <a:rPr lang="en-US" sz="2400" i="1" dirty="0" smtClean="0">
                        <a:solidFill>
                          <a:srgbClr val="0070C0"/>
                        </a:solidFill>
                        <a:latin typeface="Cambria Math" panose="02040503050406030204" pitchFamily="18" charset="0"/>
                      </a:rPr>
                      <m:t>𝑥</m:t>
                    </m:r>
                  </m:oMath>
                </a14:m>
                <a:r>
                  <a:rPr lang="en-US" sz="2400" dirty="0"/>
                  <a:t> is defined by</a:t>
                </a:r>
              </a:p>
              <a:p>
                <a:endParaRPr lang="en-US" sz="2200" dirty="0"/>
              </a:p>
            </p:txBody>
          </p:sp>
        </mc:Choice>
        <mc:Fallback xmlns="">
          <p:sp>
            <p:nvSpPr>
              <p:cNvPr id="14" name="TextBox 13">
                <a:extLst>
                  <a:ext uri="{FF2B5EF4-FFF2-40B4-BE49-F238E27FC236}">
                    <a16:creationId xmlns:a16="http://schemas.microsoft.com/office/drawing/2014/main" id="{D9C0434F-F792-4680-82A6-E71208867B73}"/>
                  </a:ext>
                </a:extLst>
              </p:cNvPr>
              <p:cNvSpPr txBox="1">
                <a:spLocks noRot="1" noChangeAspect="1" noMove="1" noResize="1" noEditPoints="1" noAdjustHandles="1" noChangeArrowheads="1" noChangeShapeType="1" noTextEdit="1"/>
              </p:cNvSpPr>
              <p:nvPr/>
            </p:nvSpPr>
            <p:spPr>
              <a:xfrm>
                <a:off x="175876" y="3150443"/>
                <a:ext cx="11658600" cy="1508105"/>
              </a:xfrm>
              <a:prstGeom prst="rect">
                <a:avLst/>
              </a:prstGeom>
              <a:blipFill>
                <a:blip r:embed="rId6"/>
                <a:stretch>
                  <a:fillRect l="-837" t="-2429" r="-83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978E96A-26FD-4AD4-ADB9-02991F02C3F6}"/>
              </a:ext>
            </a:extLst>
          </p:cNvPr>
          <p:cNvSpPr txBox="1"/>
          <p:nvPr/>
        </p:nvSpPr>
        <p:spPr>
          <a:xfrm>
            <a:off x="175876" y="4859242"/>
            <a:ext cx="6093500" cy="46166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FF0000"/>
                </a:solidFill>
              </a:rPr>
              <a:t>Machine Epsilon</a:t>
            </a:r>
          </a:p>
        </p:txBody>
      </p:sp>
    </p:spTree>
    <p:extLst>
      <p:ext uri="{BB962C8B-B14F-4D97-AF65-F5344CB8AC3E}">
        <p14:creationId xmlns:p14="http://schemas.microsoft.com/office/powerpoint/2010/main" val="3406462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DFEE1-1450-49AB-BA52-0D164FA4E1CD}"/>
              </a:ext>
            </a:extLst>
          </p:cNvPr>
          <p:cNvPicPr>
            <a:picLocks noChangeAspect="1"/>
          </p:cNvPicPr>
          <p:nvPr/>
        </p:nvPicPr>
        <p:blipFill>
          <a:blip r:embed="rId2"/>
          <a:stretch>
            <a:fillRect/>
          </a:stretch>
        </p:blipFill>
        <p:spPr>
          <a:xfrm>
            <a:off x="454233" y="2283111"/>
            <a:ext cx="10953750" cy="2981325"/>
          </a:xfrm>
          <a:prstGeom prst="rect">
            <a:avLst/>
          </a:prstGeom>
        </p:spPr>
      </p:pic>
      <p:sp>
        <p:nvSpPr>
          <p:cNvPr id="5" name="Text Placeholder 1">
            <a:extLst>
              <a:ext uri="{FF2B5EF4-FFF2-40B4-BE49-F238E27FC236}">
                <a16:creationId xmlns:a16="http://schemas.microsoft.com/office/drawing/2014/main" id="{D3A3F39D-70CD-41F6-A2B1-F70E5E9C4B42}"/>
              </a:ext>
            </a:extLst>
          </p:cNvPr>
          <p:cNvSpPr>
            <a:spLocks noGrp="1"/>
          </p:cNvSpPr>
          <p:nvPr>
            <p:ph type="body" sz="quarter" idx="10"/>
          </p:nvPr>
        </p:nvSpPr>
        <p:spPr>
          <a:xfrm>
            <a:off x="641350" y="504825"/>
            <a:ext cx="11255375" cy="723900"/>
          </a:xfrm>
        </p:spPr>
        <p:txBody>
          <a:bodyPr/>
          <a:lstStyle/>
          <a:p>
            <a:r>
              <a:rPr lang="en-US" dirty="0"/>
              <a:t>Precision, Machine Epsilon</a:t>
            </a:r>
          </a:p>
        </p:txBody>
      </p:sp>
    </p:spTree>
    <p:extLst>
      <p:ext uri="{BB962C8B-B14F-4D97-AF65-F5344CB8AC3E}">
        <p14:creationId xmlns:p14="http://schemas.microsoft.com/office/powerpoint/2010/main" val="45183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ED320-43E7-40E8-BA90-5974A4589735}"/>
              </a:ext>
            </a:extLst>
          </p:cNvPr>
          <p:cNvPicPr>
            <a:picLocks noChangeAspect="1"/>
          </p:cNvPicPr>
          <p:nvPr/>
        </p:nvPicPr>
        <p:blipFill>
          <a:blip r:embed="rId2"/>
          <a:stretch>
            <a:fillRect/>
          </a:stretch>
        </p:blipFill>
        <p:spPr>
          <a:xfrm>
            <a:off x="1980992" y="3237641"/>
            <a:ext cx="8230016" cy="3620359"/>
          </a:xfrm>
          <a:prstGeom prst="rect">
            <a:avLst/>
          </a:prstGeom>
        </p:spPr>
      </p:pic>
      <p:sp>
        <p:nvSpPr>
          <p:cNvPr id="2" name="Text Placeholder 1">
            <a:extLst>
              <a:ext uri="{FF2B5EF4-FFF2-40B4-BE49-F238E27FC236}">
                <a16:creationId xmlns:a16="http://schemas.microsoft.com/office/drawing/2014/main" id="{CAB5198E-B9B7-49E4-BBE1-35BDE5F5B4DD}"/>
              </a:ext>
            </a:extLst>
          </p:cNvPr>
          <p:cNvSpPr>
            <a:spLocks noGrp="1"/>
          </p:cNvSpPr>
          <p:nvPr>
            <p:ph type="body" sz="quarter" idx="10"/>
          </p:nvPr>
        </p:nvSpPr>
        <p:spPr/>
        <p:txBody>
          <a:bodyPr/>
          <a:lstStyle/>
          <a:p>
            <a:r>
              <a:rPr lang="en-US" dirty="0"/>
              <a:t>Machine Epsilon </a:t>
            </a:r>
            <a:r>
              <a:rPr lang="en-US" b="1" dirty="0">
                <a:solidFill>
                  <a:srgbClr val="FF0000"/>
                </a:solidFill>
              </a:rPr>
              <a:t>(in Python)</a:t>
            </a:r>
          </a:p>
        </p:txBody>
      </p:sp>
      <p:pic>
        <p:nvPicPr>
          <p:cNvPr id="4" name="Picture 3">
            <a:extLst>
              <a:ext uri="{FF2B5EF4-FFF2-40B4-BE49-F238E27FC236}">
                <a16:creationId xmlns:a16="http://schemas.microsoft.com/office/drawing/2014/main" id="{282ACE39-7173-48A4-AF32-4A4E1FE8D3B9}"/>
              </a:ext>
            </a:extLst>
          </p:cNvPr>
          <p:cNvPicPr>
            <a:picLocks noChangeAspect="1"/>
          </p:cNvPicPr>
          <p:nvPr/>
        </p:nvPicPr>
        <p:blipFill>
          <a:blip r:embed="rId3"/>
          <a:stretch>
            <a:fillRect/>
          </a:stretch>
        </p:blipFill>
        <p:spPr>
          <a:xfrm>
            <a:off x="1154451" y="1540473"/>
            <a:ext cx="10229850" cy="3057525"/>
          </a:xfrm>
          <a:prstGeom prst="rect">
            <a:avLst/>
          </a:prstGeom>
        </p:spPr>
      </p:pic>
    </p:spTree>
    <p:extLst>
      <p:ext uri="{BB962C8B-B14F-4D97-AF65-F5344CB8AC3E}">
        <p14:creationId xmlns:p14="http://schemas.microsoft.com/office/powerpoint/2010/main" val="14201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6175A0-A5C8-4204-8427-6BE85B2F4352}"/>
              </a:ext>
            </a:extLst>
          </p:cNvPr>
          <p:cNvSpPr>
            <a:spLocks noGrp="1"/>
          </p:cNvSpPr>
          <p:nvPr>
            <p:ph type="body" sz="quarter" idx="10"/>
          </p:nvPr>
        </p:nvSpPr>
        <p:spPr/>
        <p:txBody>
          <a:bodyPr/>
          <a:lstStyle/>
          <a:p>
            <a:pPr algn="ctr"/>
            <a:r>
              <a:rPr lang="en-US" sz="5400" dirty="0">
                <a:solidFill>
                  <a:srgbClr val="FF0000"/>
                </a:solidFill>
              </a:rPr>
              <a:t>(IEEE Rounding)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BC8ABF0-876D-415F-BE81-D03BE0E596E8}"/>
                  </a:ext>
                </a:extLst>
              </p:cNvPr>
              <p:cNvSpPr txBox="1"/>
              <p:nvPr/>
            </p:nvSpPr>
            <p:spPr>
              <a:xfrm>
                <a:off x="2507106" y="1683739"/>
                <a:ext cx="6093500" cy="5342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u="none" strike="noStrike" dirty="0" smtClean="0">
                          <a:solidFill>
                            <a:srgbClr val="0070C0"/>
                          </a:solidFill>
                          <a:effectLst/>
                          <a:latin typeface="Cambria Math" panose="02040503050406030204" pitchFamily="18" charset="0"/>
                        </a:rPr>
                        <m:t>𝑥</m:t>
                      </m:r>
                      <m:r>
                        <a:rPr lang="en-US" sz="2500" b="0" i="1" u="none" strike="noStrike" dirty="0" smtClean="0">
                          <a:solidFill>
                            <a:srgbClr val="0070C0"/>
                          </a:solidFill>
                          <a:effectLst/>
                          <a:latin typeface="Cambria Math" panose="02040503050406030204" pitchFamily="18" charset="0"/>
                        </a:rPr>
                        <m:t>=±</m:t>
                      </m:r>
                      <m:d>
                        <m:dPr>
                          <m:ctrlPr>
                            <a:rPr lang="en-US" sz="2500" b="0" i="1" u="none" strike="noStrike" dirty="0" smtClean="0">
                              <a:solidFill>
                                <a:srgbClr val="0070C0"/>
                              </a:solidFill>
                              <a:effectLst/>
                              <a:latin typeface="Cambria Math" panose="02040503050406030204" pitchFamily="18" charset="0"/>
                            </a:rPr>
                          </m:ctrlPr>
                        </m:dPr>
                        <m:e>
                          <m:sSub>
                            <m:sSubPr>
                              <m:ctrlPr>
                                <a:rPr lang="en-US" sz="2500" i="1" dirty="0">
                                  <a:solidFill>
                                    <a:srgbClr val="0070C0"/>
                                  </a:solidFill>
                                  <a:latin typeface="Cambria Math" panose="02040503050406030204" pitchFamily="18" charset="0"/>
                                </a:rPr>
                              </m:ctrlPr>
                            </m:sSubPr>
                            <m:e>
                              <m:r>
                                <a:rPr lang="en-US" sz="2500" i="1" dirty="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0</m:t>
                              </m:r>
                            </m:sub>
                          </m:sSub>
                          <m:r>
                            <a:rPr lang="en-US" sz="2500" b="0" i="1" u="none" strike="noStrike" dirty="0" smtClean="0">
                              <a:solidFill>
                                <a:srgbClr val="0070C0"/>
                              </a:solidFill>
                              <a:effectLst/>
                              <a:latin typeface="Cambria Math" panose="02040503050406030204" pitchFamily="18" charset="0"/>
                            </a:rPr>
                            <m:t>.</m:t>
                          </m:r>
                          <m:sSub>
                            <m:sSubPr>
                              <m:ctrlPr>
                                <a:rPr lang="en-US" sz="2500" b="0" i="1" u="none" strike="noStrike" dirty="0" smtClean="0">
                                  <a:solidFill>
                                    <a:srgbClr val="0070C0"/>
                                  </a:solidFill>
                                  <a:effectLst/>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1</m:t>
                              </m:r>
                            </m:sub>
                          </m:sSub>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2 </m:t>
                              </m:r>
                            </m:sub>
                          </m:sSub>
                          <m:r>
                            <a:rPr lang="en-US" sz="2500" b="0" i="1" dirty="0" smtClean="0">
                              <a:solidFill>
                                <a:srgbClr val="0070C0"/>
                              </a:solidFill>
                              <a:latin typeface="Cambria Math" panose="02040503050406030204" pitchFamily="18" charset="0"/>
                            </a:rPr>
                            <m:t> …</m:t>
                          </m:r>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𝑝</m:t>
                              </m:r>
                              <m:r>
                                <a:rPr lang="en-US" sz="2500" b="0" i="1" dirty="0" smtClean="0">
                                  <a:solidFill>
                                    <a:srgbClr val="0070C0"/>
                                  </a:solidFill>
                                  <a:latin typeface="Cambria Math" panose="02040503050406030204" pitchFamily="18" charset="0"/>
                                </a:rPr>
                                <m:t>−1</m:t>
                              </m:r>
                            </m:sub>
                          </m:sSub>
                        </m:e>
                      </m:d>
                      <m:sSub>
                        <m:sSubPr>
                          <m:ctrlPr>
                            <a:rPr lang="en-US" sz="2500" b="0" i="1" u="none" strike="noStrike" dirty="0" smtClean="0">
                              <a:solidFill>
                                <a:srgbClr val="0070C0"/>
                              </a:solidFill>
                              <a:effectLst/>
                              <a:latin typeface="Cambria Math" panose="02040503050406030204" pitchFamily="18" charset="0"/>
                            </a:rPr>
                          </m:ctrlPr>
                        </m:sSubPr>
                        <m:e>
                          <m:r>
                            <a:rPr lang="en-US" sz="2500" b="0" i="1" u="none" strike="noStrike" dirty="0" smtClean="0">
                              <a:solidFill>
                                <a:srgbClr val="0070C0"/>
                              </a:solidFill>
                              <a:effectLst/>
                              <a:latin typeface="Cambria Math" panose="02040503050406030204" pitchFamily="18" charset="0"/>
                            </a:rPr>
                            <m:t> </m:t>
                          </m:r>
                        </m:e>
                        <m:sub>
                          <m:r>
                            <a:rPr lang="en-US" sz="2500" b="0" i="1" u="none" strike="noStrike" dirty="0" smtClean="0">
                              <a:solidFill>
                                <a:srgbClr val="0070C0"/>
                              </a:solidFill>
                              <a:effectLst/>
                              <a:latin typeface="Cambria Math" panose="02040503050406030204" pitchFamily="18" charset="0"/>
                            </a:rPr>
                            <m:t>2</m:t>
                          </m:r>
                        </m:sub>
                      </m:sSub>
                      <m:r>
                        <a:rPr lang="en-US" sz="2500" b="0" i="1" u="none" strike="noStrike" dirty="0" smtClean="0">
                          <a:solidFill>
                            <a:srgbClr val="0070C0"/>
                          </a:solidFill>
                          <a:effectLst/>
                          <a:latin typeface="Cambria Math" panose="02040503050406030204" pitchFamily="18" charset="0"/>
                        </a:rPr>
                        <m:t> </m:t>
                      </m:r>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m:t>
                      </m:r>
                      <m:sSup>
                        <m:sSupPr>
                          <m:ctrlPr>
                            <a:rPr lang="en-US" sz="2500" b="0" i="1" u="none" strike="noStrike" dirty="0" smtClean="0">
                              <a:solidFill>
                                <a:srgbClr val="0070C0"/>
                              </a:solidFill>
                              <a:effectLst/>
                              <a:latin typeface="Cambria Math" panose="02040503050406030204" pitchFamily="18" charset="0"/>
                              <a:ea typeface="Cambria Math" panose="02040503050406030204" pitchFamily="18" charset="0"/>
                            </a:rPr>
                          </m:ctrlPr>
                        </m:sSupPr>
                        <m:e>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2</m:t>
                          </m:r>
                        </m:e>
                        <m:sup>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𝐸</m:t>
                          </m:r>
                        </m:sup>
                      </m:sSup>
                    </m:oMath>
                  </m:oMathPara>
                </a14:m>
                <a:endParaRPr lang="en-US" sz="2500" dirty="0">
                  <a:solidFill>
                    <a:srgbClr val="0070C0"/>
                  </a:solidFill>
                </a:endParaRPr>
              </a:p>
            </p:txBody>
          </p:sp>
        </mc:Choice>
        <mc:Fallback>
          <p:sp>
            <p:nvSpPr>
              <p:cNvPr id="3" name="TextBox 2">
                <a:extLst>
                  <a:ext uri="{FF2B5EF4-FFF2-40B4-BE49-F238E27FC236}">
                    <a16:creationId xmlns:a16="http://schemas.microsoft.com/office/drawing/2014/main" id="{FBC8ABF0-876D-415F-BE81-D03BE0E596E8}"/>
                  </a:ext>
                </a:extLst>
              </p:cNvPr>
              <p:cNvSpPr txBox="1">
                <a:spLocks noRot="1" noChangeAspect="1" noMove="1" noResize="1" noEditPoints="1" noAdjustHandles="1" noChangeArrowheads="1" noChangeShapeType="1" noTextEdit="1"/>
              </p:cNvSpPr>
              <p:nvPr/>
            </p:nvSpPr>
            <p:spPr>
              <a:xfrm>
                <a:off x="2507106" y="1683739"/>
                <a:ext cx="6093500" cy="5342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37F8856-6134-4BAF-A35D-DA035AF6272C}"/>
                  </a:ext>
                </a:extLst>
              </p:cNvPr>
              <p:cNvSpPr txBox="1"/>
              <p:nvPr/>
            </p:nvSpPr>
            <p:spPr>
              <a:xfrm>
                <a:off x="337278" y="2154887"/>
                <a:ext cx="11247620" cy="113877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n-US" sz="2200" i="0" dirty="0" smtClean="0">
                          <a:latin typeface="Cambria Math" panose="02040503050406030204" pitchFamily="18" charset="0"/>
                        </a:rPr>
                        <m:t>where</m:t>
                      </m:r>
                      <m:r>
                        <a:rPr lang="en-US" sz="2200" i="0" dirty="0" smtClean="0">
                          <a:latin typeface="Cambria Math" panose="02040503050406030204" pitchFamily="18" charset="0"/>
                        </a:rPr>
                        <m:t> </m:t>
                      </m:r>
                      <m:r>
                        <a:rPr lang="en-US" sz="2200" i="1" dirty="0" smtClean="0">
                          <a:solidFill>
                            <a:srgbClr val="0070C0"/>
                          </a:solidFill>
                          <a:latin typeface="Cambria Math" panose="02040503050406030204" pitchFamily="18" charset="0"/>
                        </a:rPr>
                        <m:t>𝑝</m:t>
                      </m:r>
                      <m:r>
                        <a:rPr lang="en-US" sz="2200" i="0" dirty="0">
                          <a:latin typeface="Cambria Math" panose="02040503050406030204" pitchFamily="18" charset="0"/>
                        </a:rPr>
                        <m:t> </m:t>
                      </m:r>
                      <m:r>
                        <m:rPr>
                          <m:sty m:val="p"/>
                        </m:rPr>
                        <a:rPr lang="en-US" sz="2200" i="0" dirty="0">
                          <a:latin typeface="Cambria Math" panose="02040503050406030204" pitchFamily="18" charset="0"/>
                        </a:rPr>
                        <m:t>is</m:t>
                      </m:r>
                      <m:r>
                        <a:rPr lang="en-US" sz="2200" i="0" dirty="0">
                          <a:latin typeface="Cambria Math" panose="02040503050406030204" pitchFamily="18" charset="0"/>
                        </a:rPr>
                        <m:t> </m:t>
                      </m:r>
                      <m:r>
                        <m:rPr>
                          <m:sty m:val="p"/>
                        </m:rPr>
                        <a:rPr lang="en-US" sz="2200" i="0" dirty="0">
                          <a:latin typeface="Cambria Math" panose="02040503050406030204" pitchFamily="18" charset="0"/>
                        </a:rPr>
                        <m:t>the</m:t>
                      </m:r>
                      <m:r>
                        <a:rPr lang="en-US" sz="2200" i="0" dirty="0">
                          <a:latin typeface="Cambria Math" panose="02040503050406030204" pitchFamily="18" charset="0"/>
                        </a:rPr>
                        <m:t> </m:t>
                      </m:r>
                      <m:r>
                        <m:rPr>
                          <m:sty m:val="p"/>
                        </m:rPr>
                        <a:rPr lang="en-US" sz="2200" i="0" dirty="0">
                          <a:latin typeface="Cambria Math" panose="02040503050406030204" pitchFamily="18" charset="0"/>
                        </a:rPr>
                        <m:t>precision</m:t>
                      </m:r>
                      <m:r>
                        <a:rPr lang="en-US" sz="2200" i="0" dirty="0">
                          <a:latin typeface="Cambria Math" panose="02040503050406030204" pitchFamily="18" charset="0"/>
                        </a:rPr>
                        <m:t> </m:t>
                      </m:r>
                      <m:r>
                        <m:rPr>
                          <m:sty m:val="p"/>
                        </m:rPr>
                        <a:rPr lang="en-US" sz="2200" i="0" dirty="0">
                          <a:latin typeface="Cambria Math" panose="02040503050406030204" pitchFamily="18" charset="0"/>
                        </a:rPr>
                        <m:t>of</m:t>
                      </m:r>
                      <m:r>
                        <a:rPr lang="en-US" sz="2200" i="0" dirty="0">
                          <a:latin typeface="Cambria Math" panose="02040503050406030204" pitchFamily="18" charset="0"/>
                        </a:rPr>
                        <m:t> </m:t>
                      </m:r>
                      <m:r>
                        <m:rPr>
                          <m:sty m:val="p"/>
                        </m:rPr>
                        <a:rPr lang="en-US" sz="2200" i="0" dirty="0">
                          <a:latin typeface="Cambria Math" panose="02040503050406030204" pitchFamily="18" charset="0"/>
                        </a:rPr>
                        <m:t>the</m:t>
                      </m:r>
                      <m:r>
                        <a:rPr lang="en-US" sz="2200" i="0" dirty="0">
                          <a:latin typeface="Cambria Math" panose="02040503050406030204" pitchFamily="18" charset="0"/>
                        </a:rPr>
                        <m:t> </m:t>
                      </m:r>
                      <m:r>
                        <m:rPr>
                          <m:sty m:val="p"/>
                        </m:rPr>
                        <a:rPr lang="en-US" sz="2200" i="1" dirty="0" smtClean="0">
                          <a:latin typeface="Cambria Math" panose="02040503050406030204" pitchFamily="18" charset="0"/>
                        </a:rPr>
                        <m:t>floating</m:t>
                      </m:r>
                      <m:r>
                        <a:rPr lang="en-US" sz="2200" i="1" dirty="0" smtClean="0">
                          <a:latin typeface="Cambria Math" panose="02040503050406030204" pitchFamily="18" charset="0"/>
                        </a:rPr>
                        <m:t>-</m:t>
                      </m:r>
                      <m:r>
                        <m:rPr>
                          <m:sty m:val="p"/>
                        </m:rPr>
                        <a:rPr lang="en-US" sz="2200" i="1" dirty="0" smtClean="0">
                          <a:latin typeface="Cambria Math" panose="02040503050406030204" pitchFamily="18" charset="0"/>
                        </a:rPr>
                        <m:t>point</m:t>
                      </m:r>
                      <m:r>
                        <a:rPr lang="en-US" sz="2200" i="0" dirty="0">
                          <a:latin typeface="Cambria Math" panose="02040503050406030204" pitchFamily="18" charset="0"/>
                        </a:rPr>
                        <m:t> </m:t>
                      </m:r>
                      <m:r>
                        <m:rPr>
                          <m:sty m:val="p"/>
                        </m:rPr>
                        <a:rPr lang="en-US" sz="2200" i="0" dirty="0">
                          <a:latin typeface="Cambria Math" panose="02040503050406030204" pitchFamily="18" charset="0"/>
                        </a:rPr>
                        <m:t>system</m:t>
                      </m:r>
                      <m:r>
                        <a:rPr lang="en-US" sz="2200" i="0" dirty="0">
                          <a:latin typeface="Cambria Math" panose="02040503050406030204" pitchFamily="18" charset="0"/>
                        </a:rPr>
                        <m:t> </m:t>
                      </m:r>
                      <m:r>
                        <m:rPr>
                          <m:sty m:val="p"/>
                        </m:rPr>
                        <a:rPr lang="en-US" sz="2200" i="0" dirty="0">
                          <a:latin typeface="Cambria Math" panose="02040503050406030204" pitchFamily="18" charset="0"/>
                        </a:rPr>
                        <m:t>with</m:t>
                      </m:r>
                      <m:r>
                        <a:rPr lang="en-US" sz="2200" i="0" dirty="0">
                          <a:latin typeface="Cambria Math" panose="02040503050406030204" pitchFamily="18" charset="0"/>
                        </a:rPr>
                        <m:t>, </m:t>
                      </m:r>
                      <m:r>
                        <m:rPr>
                          <m:sty m:val="p"/>
                        </m:rPr>
                        <a:rPr lang="en-US" sz="2200" i="0" dirty="0">
                          <a:latin typeface="Cambria Math" panose="02040503050406030204" pitchFamily="18" charset="0"/>
                        </a:rPr>
                        <m:t>for</m:t>
                      </m:r>
                      <m:r>
                        <a:rPr lang="en-US" sz="2200" i="0" dirty="0">
                          <a:latin typeface="Cambria Math" panose="02040503050406030204" pitchFamily="18" charset="0"/>
                        </a:rPr>
                        <m:t> </m:t>
                      </m:r>
                      <m:r>
                        <m:rPr>
                          <m:sty m:val="p"/>
                        </m:rPr>
                        <a:rPr lang="en-US" sz="2200" i="0" dirty="0">
                          <a:latin typeface="Cambria Math" panose="02040503050406030204" pitchFamily="18" charset="0"/>
                        </a:rPr>
                        <m:t>normalized</m:t>
                      </m:r>
                      <m:r>
                        <a:rPr lang="en-US" sz="2200" i="0" dirty="0">
                          <a:latin typeface="Cambria Math" panose="02040503050406030204" pitchFamily="18" charset="0"/>
                        </a:rPr>
                        <m:t> </m:t>
                      </m:r>
                      <m:r>
                        <m:rPr>
                          <m:sty m:val="p"/>
                        </m:rPr>
                        <a:rPr lang="en-US" sz="2200" i="0" dirty="0" err="1">
                          <a:latin typeface="Cambria Math" panose="02040503050406030204" pitchFamily="18" charset="0"/>
                        </a:rPr>
                        <m:t>numbers</m:t>
                      </m:r>
                    </m:oMath>
                  </m:oMathPara>
                </a14:m>
                <a:endParaRPr lang="en-US" sz="2200" dirty="0">
                  <a:latin typeface="Times New Roman" panose="02020603050405020304" pitchFamily="18" charset="0"/>
                  <a:cs typeface="Times New Roman" panose="02020603050405020304" pitchFamily="18" charset="0"/>
                </a:endParaRPr>
              </a:p>
              <a:p>
                <a:endParaRPr lang="en-US" sz="220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sz="2400" i="1" dirty="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𝑏</m:t>
                          </m:r>
                        </m:e>
                        <m:sub>
                          <m:r>
                            <a:rPr lang="en-US" sz="2400" i="1" dirty="0">
                              <a:solidFill>
                                <a:srgbClr val="0070C0"/>
                              </a:solidFill>
                              <a:latin typeface="Cambria Math" panose="02040503050406030204" pitchFamily="18" charset="0"/>
                            </a:rPr>
                            <m:t>0</m:t>
                          </m:r>
                        </m:sub>
                      </m:sSub>
                      <m:r>
                        <a:rPr lang="en-US" sz="2400" b="0" i="1" dirty="0" smtClean="0">
                          <a:solidFill>
                            <a:srgbClr val="0070C0"/>
                          </a:solidFill>
                          <a:latin typeface="Cambria Math" panose="02040503050406030204" pitchFamily="18" charset="0"/>
                        </a:rPr>
                        <m:t>=1,  </m:t>
                      </m:r>
                      <m:sSub>
                        <m:sSubPr>
                          <m:ctrlPr>
                            <a:rPr lang="en-US" sz="2400" b="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𝐸</m:t>
                          </m:r>
                        </m:e>
                        <m:sub>
                          <m:r>
                            <a:rPr lang="en-US" sz="2400" b="0" i="1" dirty="0" smtClean="0">
                              <a:solidFill>
                                <a:srgbClr val="0070C0"/>
                              </a:solidFill>
                              <a:latin typeface="Cambria Math" panose="02040503050406030204" pitchFamily="18" charset="0"/>
                            </a:rPr>
                            <m:t>𝑚𝑖𝑛</m:t>
                          </m:r>
                        </m:sub>
                      </m:sSub>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𝐸</m:t>
                      </m:r>
                      <m:r>
                        <a:rPr lang="en-US" sz="2400" b="0" i="1" dirty="0" smtClean="0">
                          <a:solidFill>
                            <a:srgbClr val="0070C0"/>
                          </a:solidFill>
                          <a:latin typeface="Cambria Math" panose="02040503050406030204" pitchFamily="18" charset="0"/>
                          <a:ea typeface="Cambria Math" panose="02040503050406030204" pitchFamily="18" charset="0"/>
                        </a:rPr>
                        <m:t> ≤</m:t>
                      </m:r>
                      <m:sSub>
                        <m:sSubPr>
                          <m:ctrlPr>
                            <a:rPr lang="en-US" sz="2400" i="1" dirty="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𝐸</m:t>
                          </m:r>
                        </m:e>
                        <m:sub>
                          <m:r>
                            <a:rPr lang="en-US" sz="2400" i="1" dirty="0">
                              <a:solidFill>
                                <a:srgbClr val="0070C0"/>
                              </a:solidFill>
                              <a:latin typeface="Cambria Math" panose="02040503050406030204" pitchFamily="18" charset="0"/>
                            </a:rPr>
                            <m:t>𝑚</m:t>
                          </m:r>
                          <m:r>
                            <a:rPr lang="en-US" sz="2400" b="0" i="1" dirty="0" smtClean="0">
                              <a:solidFill>
                                <a:srgbClr val="0070C0"/>
                              </a:solidFill>
                              <a:latin typeface="Cambria Math" panose="02040503050406030204" pitchFamily="18" charset="0"/>
                            </a:rPr>
                            <m:t>𝑎𝑥</m:t>
                          </m:r>
                        </m:sub>
                      </m:sSub>
                    </m:oMath>
                  </m:oMathPara>
                </a14:m>
                <a:endParaRPr lang="en-US" sz="2200" dirty="0"/>
              </a:p>
            </p:txBody>
          </p:sp>
        </mc:Choice>
        <mc:Fallback>
          <p:sp>
            <p:nvSpPr>
              <p:cNvPr id="5" name="TextBox 4">
                <a:extLst>
                  <a:ext uri="{FF2B5EF4-FFF2-40B4-BE49-F238E27FC236}">
                    <a16:creationId xmlns:a16="http://schemas.microsoft.com/office/drawing/2014/main" id="{337F8856-6134-4BAF-A35D-DA035AF6272C}"/>
                  </a:ext>
                </a:extLst>
              </p:cNvPr>
              <p:cNvSpPr txBox="1">
                <a:spLocks noRot="1" noChangeAspect="1" noMove="1" noResize="1" noEditPoints="1" noAdjustHandles="1" noChangeArrowheads="1" noChangeShapeType="1" noTextEdit="1"/>
              </p:cNvSpPr>
              <p:nvPr/>
            </p:nvSpPr>
            <p:spPr>
              <a:xfrm>
                <a:off x="337278" y="2154887"/>
                <a:ext cx="11247620" cy="1138773"/>
              </a:xfrm>
              <a:prstGeom prst="rect">
                <a:avLst/>
              </a:prstGeom>
              <a:blipFill>
                <a:blip r:embed="rId3"/>
                <a:stretch>
                  <a:fillRect b="-16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6E17AE1-7571-4ED2-BC95-162BA4960DDE}"/>
                  </a:ext>
                </a:extLst>
              </p:cNvPr>
              <p:cNvSpPr txBox="1"/>
              <p:nvPr/>
            </p:nvSpPr>
            <p:spPr>
              <a:xfrm>
                <a:off x="642026" y="3462374"/>
                <a:ext cx="10789170" cy="430887"/>
              </a:xfrm>
              <a:prstGeom prst="rect">
                <a:avLst/>
              </a:prstGeom>
              <a:noFill/>
            </p:spPr>
            <p:txBody>
              <a:bodyPr wrap="square">
                <a:spAutoFit/>
              </a:bodyPr>
              <a:lstStyle/>
              <a:p>
                <a:r>
                  <a:rPr lang="en-US" sz="2200" dirty="0"/>
                  <a:t>We say that a real number </a:t>
                </a:r>
                <a14:m>
                  <m:oMath xmlns:m="http://schemas.openxmlformats.org/officeDocument/2006/math">
                    <m:r>
                      <a:rPr lang="en-US" sz="2200" i="1" dirty="0" smtClean="0">
                        <a:latin typeface="Cambria Math" panose="02040503050406030204" pitchFamily="18" charset="0"/>
                      </a:rPr>
                      <m:t>𝑥</m:t>
                    </m:r>
                  </m:oMath>
                </a14:m>
                <a:r>
                  <a:rPr lang="en-US" sz="2200" dirty="0"/>
                  <a:t> is in the normalized range of the floating point system if</a:t>
                </a:r>
              </a:p>
            </p:txBody>
          </p:sp>
        </mc:Choice>
        <mc:Fallback>
          <p:sp>
            <p:nvSpPr>
              <p:cNvPr id="7" name="TextBox 6">
                <a:extLst>
                  <a:ext uri="{FF2B5EF4-FFF2-40B4-BE49-F238E27FC236}">
                    <a16:creationId xmlns:a16="http://schemas.microsoft.com/office/drawing/2014/main" id="{A6E17AE1-7571-4ED2-BC95-162BA4960DDE}"/>
                  </a:ext>
                </a:extLst>
              </p:cNvPr>
              <p:cNvSpPr txBox="1">
                <a:spLocks noRot="1" noChangeAspect="1" noMove="1" noResize="1" noEditPoints="1" noAdjustHandles="1" noChangeArrowheads="1" noChangeShapeType="1" noTextEdit="1"/>
              </p:cNvSpPr>
              <p:nvPr/>
            </p:nvSpPr>
            <p:spPr>
              <a:xfrm>
                <a:off x="642026" y="3462374"/>
                <a:ext cx="10789170" cy="430887"/>
              </a:xfrm>
              <a:prstGeom prst="rect">
                <a:avLst/>
              </a:prstGeom>
              <a:blipFill>
                <a:blip r:embed="rId4"/>
                <a:stretch>
                  <a:fillRect l="-734" t="-8451" b="-281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5DFB951-1ABF-4852-8EF8-454E79F1A2DC}"/>
                  </a:ext>
                </a:extLst>
              </p:cNvPr>
              <p:cNvSpPr txBox="1"/>
              <p:nvPr/>
            </p:nvSpPr>
            <p:spPr>
              <a:xfrm>
                <a:off x="2809407" y="3994500"/>
                <a:ext cx="6093500" cy="4770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𝑁</m:t>
                          </m:r>
                        </m:e>
                        <m:sub>
                          <m:r>
                            <a:rPr lang="en-US" sz="2500" b="0" i="1" dirty="0" smtClean="0">
                              <a:solidFill>
                                <a:srgbClr val="0070C0"/>
                              </a:solidFill>
                              <a:latin typeface="Cambria Math" panose="02040503050406030204" pitchFamily="18" charset="0"/>
                            </a:rPr>
                            <m:t>𝑚𝑖𝑛</m:t>
                          </m:r>
                        </m:sub>
                      </m:sSub>
                      <m:r>
                        <a:rPr lang="en-US" sz="25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500" b="0" i="1" dirty="0" smtClean="0">
                              <a:solidFill>
                                <a:srgbClr val="0070C0"/>
                              </a:solidFill>
                              <a:latin typeface="Cambria Math" panose="02040503050406030204" pitchFamily="18" charset="0"/>
                              <a:ea typeface="Cambria Math" panose="02040503050406030204" pitchFamily="18" charset="0"/>
                            </a:rPr>
                          </m:ctrlPr>
                        </m:dPr>
                        <m:e>
                          <m:r>
                            <a:rPr lang="en-US" sz="2500" b="0" i="1" dirty="0" smtClean="0">
                              <a:solidFill>
                                <a:srgbClr val="0070C0"/>
                              </a:solidFill>
                              <a:latin typeface="Cambria Math" panose="02040503050406030204" pitchFamily="18" charset="0"/>
                              <a:ea typeface="Cambria Math" panose="02040503050406030204" pitchFamily="18" charset="0"/>
                            </a:rPr>
                            <m:t>𝑥</m:t>
                          </m:r>
                        </m:e>
                      </m:d>
                      <m:r>
                        <a:rPr lang="en-US" sz="2500" b="0" i="1" dirty="0" smtClean="0">
                          <a:solidFill>
                            <a:srgbClr val="0070C0"/>
                          </a:solidFill>
                          <a:latin typeface="Cambria Math" panose="02040503050406030204" pitchFamily="18" charset="0"/>
                          <a:ea typeface="Cambria Math" panose="02040503050406030204" pitchFamily="18" charset="0"/>
                        </a:rPr>
                        <m:t> ≤</m:t>
                      </m:r>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𝑁</m:t>
                          </m:r>
                        </m:e>
                        <m:sub>
                          <m:r>
                            <a:rPr lang="en-US" sz="2500" i="1" dirty="0">
                              <a:solidFill>
                                <a:srgbClr val="0070C0"/>
                              </a:solidFill>
                              <a:latin typeface="Cambria Math" panose="02040503050406030204" pitchFamily="18" charset="0"/>
                            </a:rPr>
                            <m:t>𝑚</m:t>
                          </m:r>
                          <m:r>
                            <a:rPr lang="en-US" sz="2500" b="0" i="1" dirty="0" smtClean="0">
                              <a:solidFill>
                                <a:srgbClr val="0070C0"/>
                              </a:solidFill>
                              <a:latin typeface="Cambria Math" panose="02040503050406030204" pitchFamily="18" charset="0"/>
                            </a:rPr>
                            <m:t>𝑎𝑥</m:t>
                          </m:r>
                        </m:sub>
                      </m:sSub>
                    </m:oMath>
                  </m:oMathPara>
                </a14:m>
                <a:endParaRPr lang="en-US" sz="2500" dirty="0"/>
              </a:p>
            </p:txBody>
          </p:sp>
        </mc:Choice>
        <mc:Fallback>
          <p:sp>
            <p:nvSpPr>
              <p:cNvPr id="9" name="TextBox 8">
                <a:extLst>
                  <a:ext uri="{FF2B5EF4-FFF2-40B4-BE49-F238E27FC236}">
                    <a16:creationId xmlns:a16="http://schemas.microsoft.com/office/drawing/2014/main" id="{C5DFB951-1ABF-4852-8EF8-454E79F1A2DC}"/>
                  </a:ext>
                </a:extLst>
              </p:cNvPr>
              <p:cNvSpPr txBox="1">
                <a:spLocks noRot="1" noChangeAspect="1" noMove="1" noResize="1" noEditPoints="1" noAdjustHandles="1" noChangeArrowheads="1" noChangeShapeType="1" noTextEdit="1"/>
              </p:cNvSpPr>
              <p:nvPr/>
            </p:nvSpPr>
            <p:spPr>
              <a:xfrm>
                <a:off x="2809407" y="3994500"/>
                <a:ext cx="6093500" cy="4770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8836877-21CE-4D82-A14F-9177BA1C2B18}"/>
                  </a:ext>
                </a:extLst>
              </p:cNvPr>
              <p:cNvSpPr txBox="1"/>
              <p:nvPr/>
            </p:nvSpPr>
            <p:spPr>
              <a:xfrm>
                <a:off x="912552" y="4572793"/>
                <a:ext cx="10713647" cy="1200329"/>
              </a:xfrm>
              <a:prstGeom prst="rect">
                <a:avLst/>
              </a:prstGeom>
              <a:noFill/>
            </p:spPr>
            <p:txBody>
              <a:bodyPr wrap="square">
                <a:spAutoFit/>
              </a:bodyPr>
              <a:lstStyle/>
              <a:p>
                <a:r>
                  <a:rPr lang="en-US" sz="2400" dirty="0"/>
                  <a:t>Let us define </a:t>
                </a:r>
                <a14:m>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𝑥</m:t>
                        </m:r>
                      </m:e>
                      <m:sub>
                        <m:r>
                          <a:rPr lang="en-US" sz="2400" b="0" i="1" dirty="0" smtClean="0">
                            <a:solidFill>
                              <a:srgbClr val="0070C0"/>
                            </a:solidFill>
                            <a:latin typeface="Cambria Math" panose="02040503050406030204" pitchFamily="18" charset="0"/>
                          </a:rPr>
                          <m:t>−</m:t>
                        </m:r>
                      </m:sub>
                    </m:sSub>
                  </m:oMath>
                </a14:m>
                <a:r>
                  <a:rPr lang="en-US" sz="2400" dirty="0"/>
                  <a:t> to be the floating point number closest to </a:t>
                </a:r>
                <a14:m>
                  <m:oMath xmlns:m="http://schemas.openxmlformats.org/officeDocument/2006/math">
                    <m:r>
                      <a:rPr lang="en-US" sz="2400" i="1" dirty="0" smtClean="0">
                        <a:solidFill>
                          <a:srgbClr val="0070C0"/>
                        </a:solidFill>
                        <a:latin typeface="Cambria Math" panose="02040503050406030204" pitchFamily="18" charset="0"/>
                      </a:rPr>
                      <m:t>𝑥</m:t>
                    </m:r>
                  </m:oMath>
                </a14:m>
                <a:r>
                  <a:rPr lang="en-US" sz="2400" dirty="0"/>
                  <a:t> that is less than or equal to </a:t>
                </a:r>
                <a14:m>
                  <m:oMath xmlns:m="http://schemas.openxmlformats.org/officeDocument/2006/math">
                    <m:r>
                      <a:rPr lang="en-US" sz="2400" i="1" dirty="0" smtClean="0">
                        <a:solidFill>
                          <a:srgbClr val="0070C0"/>
                        </a:solidFill>
                        <a:latin typeface="Cambria Math" panose="02040503050406030204" pitchFamily="18" charset="0"/>
                      </a:rPr>
                      <m:t>𝑥</m:t>
                    </m:r>
                  </m:oMath>
                </a14:m>
                <a:r>
                  <a:rPr lang="en-US" sz="2400" dirty="0"/>
                  <a:t>, and define </a:t>
                </a:r>
                <a14:m>
                  <m:oMath xmlns:m="http://schemas.openxmlformats.org/officeDocument/2006/math">
                    <m:sSub>
                      <m:sSubPr>
                        <m:ctrlPr>
                          <a:rPr lang="en-US" sz="2400" i="1" dirty="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𝑥</m:t>
                        </m:r>
                      </m:e>
                      <m:sub>
                        <m:r>
                          <a:rPr lang="en-US" sz="2400" i="1" dirty="0">
                            <a:solidFill>
                              <a:srgbClr val="0070C0"/>
                            </a:solidFill>
                            <a:latin typeface="Cambria Math" panose="02040503050406030204" pitchFamily="18" charset="0"/>
                          </a:rPr>
                          <m:t>+</m:t>
                        </m:r>
                      </m:sub>
                    </m:sSub>
                  </m:oMath>
                </a14:m>
                <a:r>
                  <a:rPr lang="en-US" sz="2400" dirty="0"/>
                  <a:t> to be the floating point number closest to </a:t>
                </a:r>
                <a14:m>
                  <m:oMath xmlns:m="http://schemas.openxmlformats.org/officeDocument/2006/math">
                    <m:r>
                      <a:rPr lang="en-US" sz="2400" i="1" dirty="0" smtClean="0">
                        <a:solidFill>
                          <a:srgbClr val="0070C0"/>
                        </a:solidFill>
                        <a:latin typeface="Cambria Math" panose="02040503050406030204" pitchFamily="18" charset="0"/>
                      </a:rPr>
                      <m:t>𝑥</m:t>
                    </m:r>
                  </m:oMath>
                </a14:m>
                <a:r>
                  <a:rPr lang="en-US" sz="2400" dirty="0"/>
                  <a:t> that is greater than or equal to </a:t>
                </a:r>
                <a14:m>
                  <m:oMath xmlns:m="http://schemas.openxmlformats.org/officeDocument/2006/math">
                    <m:r>
                      <a:rPr lang="en-US" sz="2400" i="1" dirty="0" smtClean="0">
                        <a:solidFill>
                          <a:srgbClr val="0070C0"/>
                        </a:solidFill>
                        <a:latin typeface="Cambria Math" panose="02040503050406030204" pitchFamily="18" charset="0"/>
                      </a:rPr>
                      <m:t>𝑥</m:t>
                    </m:r>
                  </m:oMath>
                </a14:m>
                <a:r>
                  <a:rPr lang="en-US" sz="2400" dirty="0"/>
                  <a:t>.  </a:t>
                </a:r>
              </a:p>
            </p:txBody>
          </p:sp>
        </mc:Choice>
        <mc:Fallback>
          <p:sp>
            <p:nvSpPr>
              <p:cNvPr id="11" name="TextBox 10">
                <a:extLst>
                  <a:ext uri="{FF2B5EF4-FFF2-40B4-BE49-F238E27FC236}">
                    <a16:creationId xmlns:a16="http://schemas.microsoft.com/office/drawing/2014/main" id="{58836877-21CE-4D82-A14F-9177BA1C2B18}"/>
                  </a:ext>
                </a:extLst>
              </p:cNvPr>
              <p:cNvSpPr txBox="1">
                <a:spLocks noRot="1" noChangeAspect="1" noMove="1" noResize="1" noEditPoints="1" noAdjustHandles="1" noChangeArrowheads="1" noChangeShapeType="1" noTextEdit="1"/>
              </p:cNvSpPr>
              <p:nvPr/>
            </p:nvSpPr>
            <p:spPr>
              <a:xfrm>
                <a:off x="912552" y="4572793"/>
                <a:ext cx="10713647" cy="1200329"/>
              </a:xfrm>
              <a:prstGeom prst="rect">
                <a:avLst/>
              </a:prstGeom>
              <a:blipFill>
                <a:blip r:embed="rId6"/>
                <a:stretch>
                  <a:fillRect l="-911" t="-3553" r="-797" b="-111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D7B9DB7-5AAD-4FDB-8E0C-91C412DC52BF}"/>
                  </a:ext>
                </a:extLst>
              </p:cNvPr>
              <p:cNvSpPr txBox="1"/>
              <p:nvPr/>
            </p:nvSpPr>
            <p:spPr>
              <a:xfrm>
                <a:off x="175875" y="6034177"/>
                <a:ext cx="6093500" cy="646331"/>
              </a:xfrm>
              <a:prstGeom prst="rect">
                <a:avLst/>
              </a:prstGeom>
              <a:noFill/>
            </p:spPr>
            <p:txBody>
              <a:bodyPr wrap="square">
                <a:spAutoFit/>
              </a:bodyPr>
              <a:lstStyle/>
              <a:p>
                <a:pPr algn="just"/>
                <a:r>
                  <a:rPr lang="en-US" b="1" dirty="0">
                    <a:solidFill>
                      <a:srgbClr val="FF0000"/>
                    </a:solidFill>
                  </a:rPr>
                  <a:t>For example, consider the toy floating point number system again. If </a:t>
                </a:r>
                <a14:m>
                  <m:oMath xmlns:m="http://schemas.openxmlformats.org/officeDocument/2006/math">
                    <m:r>
                      <a:rPr lang="en-US" b="1" i="1" dirty="0" smtClean="0">
                        <a:solidFill>
                          <a:srgbClr val="FF0000"/>
                        </a:solidFill>
                        <a:latin typeface="Cambria Math" panose="02040503050406030204" pitchFamily="18" charset="0"/>
                      </a:rPr>
                      <m:t>𝒙</m:t>
                    </m:r>
                    <m:r>
                      <a:rPr lang="en-US" b="1" i="1" dirty="0" smtClean="0">
                        <a:solidFill>
                          <a:srgbClr val="FF0000"/>
                        </a:solidFill>
                        <a:latin typeface="Cambria Math" panose="02040503050406030204" pitchFamily="18" charset="0"/>
                      </a:rPr>
                      <m:t> = </m:t>
                    </m:r>
                    <m:r>
                      <a:rPr lang="en-US" b="1" i="1" dirty="0" smtClean="0">
                        <a:solidFill>
                          <a:srgbClr val="FF0000"/>
                        </a:solidFill>
                        <a:latin typeface="Cambria Math" panose="02040503050406030204" pitchFamily="18" charset="0"/>
                      </a:rPr>
                      <m:t>𝟏</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𝟕</m:t>
                    </m:r>
                    <m:r>
                      <a:rPr lang="en-US" b="1" i="1" dirty="0" smtClean="0">
                        <a:solidFill>
                          <a:srgbClr val="FF0000"/>
                        </a:solidFill>
                        <a:latin typeface="Cambria Math" panose="02040503050406030204" pitchFamily="18" charset="0"/>
                      </a:rPr>
                      <m:t>, </m:t>
                    </m:r>
                    <m:r>
                      <a:rPr lang="en-US" b="1" i="1" dirty="0" smtClean="0">
                        <a:solidFill>
                          <a:srgbClr val="FF0000"/>
                        </a:solidFill>
                        <a:latin typeface="Cambria Math" panose="02040503050406030204" pitchFamily="18" charset="0"/>
                      </a:rPr>
                      <m:t>𝒕𝒉𝒆𝒏</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𝒙</m:t>
                        </m:r>
                      </m:e>
                      <m:sub>
                        <m:r>
                          <a:rPr lang="en-US" b="1" i="1" dirty="0">
                            <a:solidFill>
                              <a:srgbClr val="FF0000"/>
                            </a:solidFill>
                            <a:latin typeface="Cambria Math" panose="02040503050406030204" pitchFamily="18" charset="0"/>
                          </a:rPr>
                          <m:t>−</m:t>
                        </m:r>
                      </m:sub>
                    </m:sSub>
                    <m:r>
                      <a:rPr lang="en-US" b="1" i="1" dirty="0">
                        <a:solidFill>
                          <a:srgbClr val="FF0000"/>
                        </a:solidFill>
                        <a:latin typeface="Cambria Math" panose="02040503050406030204" pitchFamily="18" charset="0"/>
                      </a:rPr>
                      <m:t>= </m:t>
                    </m:r>
                    <m:r>
                      <a:rPr lang="en-US" b="1" i="1" dirty="0">
                        <a:solidFill>
                          <a:srgbClr val="FF0000"/>
                        </a:solidFill>
                        <a:latin typeface="Cambria Math" panose="02040503050406030204" pitchFamily="18" charset="0"/>
                      </a:rPr>
                      <m:t>𝟏</m:t>
                    </m:r>
                    <m:r>
                      <a:rPr lang="en-US" b="1" i="1" dirty="0">
                        <a:solidFill>
                          <a:srgbClr val="FF0000"/>
                        </a:solidFill>
                        <a:latin typeface="Cambria Math" panose="02040503050406030204" pitchFamily="18" charset="0"/>
                      </a:rPr>
                      <m:t>.</m:t>
                    </m:r>
                    <m:r>
                      <a:rPr lang="en-US" b="1" i="1" dirty="0">
                        <a:solidFill>
                          <a:srgbClr val="FF0000"/>
                        </a:solidFill>
                        <a:latin typeface="Cambria Math" panose="02040503050406030204" pitchFamily="18" charset="0"/>
                      </a:rPr>
                      <m:t>𝟓</m:t>
                    </m:r>
                    <m:r>
                      <a:rPr lang="en-US" b="1" i="1" dirty="0">
                        <a:solidFill>
                          <a:srgbClr val="FF0000"/>
                        </a:solidFill>
                        <a:latin typeface="Cambria Math" panose="02040503050406030204" pitchFamily="18" charset="0"/>
                      </a:rPr>
                      <m:t> </m:t>
                    </m:r>
                    <m:r>
                      <a:rPr lang="en-US" b="1" i="1" dirty="0">
                        <a:solidFill>
                          <a:srgbClr val="FF0000"/>
                        </a:solidFill>
                        <a:latin typeface="Cambria Math" panose="02040503050406030204" pitchFamily="18" charset="0"/>
                      </a:rPr>
                      <m:t>𝒂𝒏𝒅</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𝒙</m:t>
                        </m:r>
                      </m:e>
                      <m:sub>
                        <m:r>
                          <a:rPr lang="en-US" b="1" i="1" dirty="0">
                            <a:solidFill>
                              <a:srgbClr val="FF0000"/>
                            </a:solidFill>
                            <a:latin typeface="Cambria Math" panose="02040503050406030204" pitchFamily="18" charset="0"/>
                          </a:rPr>
                          <m:t>+</m:t>
                        </m:r>
                      </m:sub>
                    </m:sSub>
                    <m:r>
                      <a:rPr lang="en-US" b="1" i="1" dirty="0">
                        <a:solidFill>
                          <a:srgbClr val="FF0000"/>
                        </a:solidFill>
                        <a:latin typeface="Cambria Math" panose="02040503050406030204" pitchFamily="18" charset="0"/>
                      </a:rPr>
                      <m:t>= </m:t>
                    </m:r>
                    <m:r>
                      <a:rPr lang="en-US" b="1" i="1" dirty="0">
                        <a:solidFill>
                          <a:srgbClr val="FF0000"/>
                        </a:solidFill>
                        <a:latin typeface="Cambria Math" panose="02040503050406030204" pitchFamily="18" charset="0"/>
                      </a:rPr>
                      <m:t>𝟏</m:t>
                    </m:r>
                    <m:r>
                      <a:rPr lang="en-US" b="1" i="1" dirty="0">
                        <a:solidFill>
                          <a:srgbClr val="FF0000"/>
                        </a:solidFill>
                        <a:latin typeface="Cambria Math" panose="02040503050406030204" pitchFamily="18" charset="0"/>
                      </a:rPr>
                      <m:t>.</m:t>
                    </m:r>
                    <m:r>
                      <a:rPr lang="en-US" b="1" i="1" dirty="0">
                        <a:solidFill>
                          <a:srgbClr val="FF0000"/>
                        </a:solidFill>
                        <a:latin typeface="Cambria Math" panose="02040503050406030204" pitchFamily="18" charset="0"/>
                      </a:rPr>
                      <m:t>𝟕𝟓</m:t>
                    </m:r>
                  </m:oMath>
                </a14:m>
                <a:endParaRPr lang="en-US" b="1" dirty="0">
                  <a:solidFill>
                    <a:srgbClr val="FF0000"/>
                  </a:solidFill>
                </a:endParaRPr>
              </a:p>
            </p:txBody>
          </p:sp>
        </mc:Choice>
        <mc:Fallback>
          <p:sp>
            <p:nvSpPr>
              <p:cNvPr id="13" name="TextBox 12">
                <a:extLst>
                  <a:ext uri="{FF2B5EF4-FFF2-40B4-BE49-F238E27FC236}">
                    <a16:creationId xmlns:a16="http://schemas.microsoft.com/office/drawing/2014/main" id="{ED7B9DB7-5AAD-4FDB-8E0C-91C412DC52BF}"/>
                  </a:ext>
                </a:extLst>
              </p:cNvPr>
              <p:cNvSpPr txBox="1">
                <a:spLocks noRot="1" noChangeAspect="1" noMove="1" noResize="1" noEditPoints="1" noAdjustHandles="1" noChangeArrowheads="1" noChangeShapeType="1" noTextEdit="1"/>
              </p:cNvSpPr>
              <p:nvPr/>
            </p:nvSpPr>
            <p:spPr>
              <a:xfrm>
                <a:off x="175875" y="6034177"/>
                <a:ext cx="6093500" cy="646331"/>
              </a:xfrm>
              <a:prstGeom prst="rect">
                <a:avLst/>
              </a:prstGeom>
              <a:blipFill>
                <a:blip r:embed="rId7"/>
                <a:stretch>
                  <a:fillRect l="-901" t="-5660" r="-901" b="-14151"/>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90096422-CF30-4B37-A2C5-C6E2ECEB5701}"/>
              </a:ext>
            </a:extLst>
          </p:cNvPr>
          <p:cNvPicPr>
            <a:picLocks noChangeAspect="1"/>
          </p:cNvPicPr>
          <p:nvPr/>
        </p:nvPicPr>
        <p:blipFill>
          <a:blip r:embed="rId8"/>
          <a:stretch>
            <a:fillRect/>
          </a:stretch>
        </p:blipFill>
        <p:spPr>
          <a:xfrm>
            <a:off x="6533211" y="5561649"/>
            <a:ext cx="5492469" cy="1200329"/>
          </a:xfrm>
          <a:prstGeom prst="rect">
            <a:avLst/>
          </a:prstGeom>
        </p:spPr>
      </p:pic>
    </p:spTree>
    <p:extLst>
      <p:ext uri="{BB962C8B-B14F-4D97-AF65-F5344CB8AC3E}">
        <p14:creationId xmlns:p14="http://schemas.microsoft.com/office/powerpoint/2010/main" val="165978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D42FE649-E3C5-4E91-BE5D-686A35B151A2}"/>
              </a:ext>
            </a:extLst>
          </p:cNvPr>
          <p:cNvSpPr>
            <a:spLocks noGrp="1"/>
          </p:cNvSpPr>
          <p:nvPr>
            <p:ph type="body" sz="quarter" idx="10"/>
          </p:nvPr>
        </p:nvSpPr>
        <p:spPr>
          <a:xfrm>
            <a:off x="641350" y="504825"/>
            <a:ext cx="11255375" cy="723900"/>
          </a:xfrm>
        </p:spPr>
        <p:txBody>
          <a:bodyPr/>
          <a:lstStyle/>
          <a:p>
            <a:pPr algn="ctr"/>
            <a:r>
              <a:rPr lang="en-US" sz="5400" dirty="0">
                <a:solidFill>
                  <a:srgbClr val="FF0000"/>
                </a:solidFill>
              </a:rPr>
              <a:t>(IEEE Rounding)</a:t>
            </a:r>
          </a:p>
        </p:txBody>
      </p:sp>
      <p:sp>
        <p:nvSpPr>
          <p:cNvPr id="5" name="TextBox 4">
            <a:extLst>
              <a:ext uri="{FF2B5EF4-FFF2-40B4-BE49-F238E27FC236}">
                <a16:creationId xmlns:a16="http://schemas.microsoft.com/office/drawing/2014/main" id="{C29A52F7-1354-4D0D-87A4-3D272CB908DE}"/>
              </a:ext>
            </a:extLst>
          </p:cNvPr>
          <p:cNvSpPr txBox="1"/>
          <p:nvPr/>
        </p:nvSpPr>
        <p:spPr>
          <a:xfrm>
            <a:off x="434716" y="1593284"/>
            <a:ext cx="11062740" cy="769441"/>
          </a:xfrm>
          <a:prstGeom prst="rect">
            <a:avLst/>
          </a:prstGeom>
          <a:noFill/>
        </p:spPr>
        <p:txBody>
          <a:bodyPr wrap="square">
            <a:spAutoFit/>
          </a:bodyPr>
          <a:lstStyle/>
          <a:p>
            <a:pPr marL="342900" indent="-342900">
              <a:buFont typeface="Arial" panose="020B0604020202020204" pitchFamily="34" charset="0"/>
              <a:buChar char="•"/>
            </a:pPr>
            <a:r>
              <a:rPr lang="en-US" sz="2200" dirty="0"/>
              <a:t>let x be a positive number in the normalized range, and write x in the normalized form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49D6635-F4CA-4EAC-B41C-641DF817F8D0}"/>
                  </a:ext>
                </a:extLst>
              </p:cNvPr>
              <p:cNvSpPr txBox="1"/>
              <p:nvPr/>
            </p:nvSpPr>
            <p:spPr>
              <a:xfrm>
                <a:off x="2457034" y="2340638"/>
                <a:ext cx="6093500" cy="5342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u="none" strike="noStrike" dirty="0" smtClean="0">
                          <a:solidFill>
                            <a:srgbClr val="0070C0"/>
                          </a:solidFill>
                          <a:effectLst/>
                          <a:latin typeface="Cambria Math" panose="02040503050406030204" pitchFamily="18" charset="0"/>
                        </a:rPr>
                        <m:t>𝑥</m:t>
                      </m:r>
                      <m:r>
                        <a:rPr lang="en-US" sz="2500" b="0" i="1" u="none" strike="noStrike" dirty="0" smtClean="0">
                          <a:solidFill>
                            <a:srgbClr val="0070C0"/>
                          </a:solidFill>
                          <a:effectLst/>
                          <a:latin typeface="Cambria Math" panose="02040503050406030204" pitchFamily="18" charset="0"/>
                        </a:rPr>
                        <m:t>=</m:t>
                      </m:r>
                      <m:d>
                        <m:dPr>
                          <m:ctrlPr>
                            <a:rPr lang="en-US" sz="2500" b="0" i="1" u="none" strike="noStrike" dirty="0" smtClean="0">
                              <a:solidFill>
                                <a:srgbClr val="0070C0"/>
                              </a:solidFill>
                              <a:effectLst/>
                              <a:latin typeface="Cambria Math" panose="02040503050406030204" pitchFamily="18" charset="0"/>
                            </a:rPr>
                          </m:ctrlPr>
                        </m:dPr>
                        <m:e>
                          <m:r>
                            <a:rPr lang="en-US" sz="2500" b="0" i="1" u="none" strike="noStrike" dirty="0" smtClean="0">
                              <a:solidFill>
                                <a:srgbClr val="0070C0"/>
                              </a:solidFill>
                              <a:effectLst/>
                              <a:latin typeface="Cambria Math" panose="02040503050406030204" pitchFamily="18" charset="0"/>
                            </a:rPr>
                            <m:t>1.</m:t>
                          </m:r>
                          <m:sSub>
                            <m:sSubPr>
                              <m:ctrlPr>
                                <a:rPr lang="en-US" sz="2500" b="0" i="1" u="none" strike="noStrike" dirty="0" smtClean="0">
                                  <a:solidFill>
                                    <a:srgbClr val="0070C0"/>
                                  </a:solidFill>
                                  <a:effectLst/>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1</m:t>
                              </m:r>
                            </m:sub>
                          </m:sSub>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2 </m:t>
                              </m:r>
                            </m:sub>
                          </m:sSub>
                          <m:r>
                            <a:rPr lang="en-US" sz="2500" b="0" i="1" dirty="0" smtClean="0">
                              <a:solidFill>
                                <a:srgbClr val="0070C0"/>
                              </a:solidFill>
                              <a:latin typeface="Cambria Math" panose="02040503050406030204" pitchFamily="18" charset="0"/>
                            </a:rPr>
                            <m:t> …</m:t>
                          </m:r>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𝑝</m:t>
                              </m:r>
                              <m:r>
                                <a:rPr lang="en-US" sz="2500" b="0" i="1" dirty="0" smtClean="0">
                                  <a:solidFill>
                                    <a:srgbClr val="0070C0"/>
                                  </a:solidFill>
                                  <a:latin typeface="Cambria Math" panose="02040503050406030204" pitchFamily="18" charset="0"/>
                                </a:rPr>
                                <m:t>−1</m:t>
                              </m:r>
                            </m:sub>
                          </m:sSub>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𝑝</m:t>
                              </m:r>
                              <m:r>
                                <a:rPr lang="en-US" sz="2500" b="0" i="1" dirty="0" smtClean="0">
                                  <a:solidFill>
                                    <a:srgbClr val="0070C0"/>
                                  </a:solidFill>
                                  <a:latin typeface="Cambria Math" panose="02040503050406030204" pitchFamily="18" charset="0"/>
                                </a:rPr>
                                <m:t> </m:t>
                              </m:r>
                            </m:sub>
                          </m:sSub>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𝑝</m:t>
                              </m:r>
                              <m:r>
                                <a:rPr lang="en-US" sz="2500" b="0" i="1" dirty="0" smtClean="0">
                                  <a:solidFill>
                                    <a:srgbClr val="0070C0"/>
                                  </a:solidFill>
                                  <a:latin typeface="Cambria Math" panose="02040503050406030204" pitchFamily="18" charset="0"/>
                                </a:rPr>
                                <m:t>+1</m:t>
                              </m:r>
                            </m:sub>
                          </m:sSub>
                          <m:r>
                            <a:rPr lang="en-US" sz="2500" b="0" i="1" dirty="0" smtClean="0">
                              <a:solidFill>
                                <a:srgbClr val="0070C0"/>
                              </a:solidFill>
                              <a:latin typeface="Cambria Math" panose="02040503050406030204" pitchFamily="18" charset="0"/>
                            </a:rPr>
                            <m:t>  . ..</m:t>
                          </m:r>
                        </m:e>
                      </m:d>
                      <m:sSub>
                        <m:sSubPr>
                          <m:ctrlPr>
                            <a:rPr lang="en-US" sz="2500" b="0" i="1" u="none" strike="noStrike" dirty="0" smtClean="0">
                              <a:solidFill>
                                <a:srgbClr val="0070C0"/>
                              </a:solidFill>
                              <a:effectLst/>
                              <a:latin typeface="Cambria Math" panose="02040503050406030204" pitchFamily="18" charset="0"/>
                            </a:rPr>
                          </m:ctrlPr>
                        </m:sSubPr>
                        <m:e>
                          <m:r>
                            <a:rPr lang="en-US" sz="2500" b="0" i="1" u="none" strike="noStrike" dirty="0" smtClean="0">
                              <a:solidFill>
                                <a:srgbClr val="0070C0"/>
                              </a:solidFill>
                              <a:effectLst/>
                              <a:latin typeface="Cambria Math" panose="02040503050406030204" pitchFamily="18" charset="0"/>
                            </a:rPr>
                            <m:t> </m:t>
                          </m:r>
                        </m:e>
                        <m:sub>
                          <m:r>
                            <a:rPr lang="en-US" sz="2500" b="0" i="1" u="none" strike="noStrike" dirty="0" smtClean="0">
                              <a:solidFill>
                                <a:srgbClr val="0070C0"/>
                              </a:solidFill>
                              <a:effectLst/>
                              <a:latin typeface="Cambria Math" panose="02040503050406030204" pitchFamily="18" charset="0"/>
                            </a:rPr>
                            <m:t>2</m:t>
                          </m:r>
                        </m:sub>
                      </m:sSub>
                      <m:r>
                        <a:rPr lang="en-US" sz="2500" b="0" i="1" u="none" strike="noStrike" dirty="0" smtClean="0">
                          <a:solidFill>
                            <a:srgbClr val="0070C0"/>
                          </a:solidFill>
                          <a:effectLst/>
                          <a:latin typeface="Cambria Math" panose="02040503050406030204" pitchFamily="18" charset="0"/>
                        </a:rPr>
                        <m:t> </m:t>
                      </m:r>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m:t>
                      </m:r>
                      <m:sSup>
                        <m:sSupPr>
                          <m:ctrlPr>
                            <a:rPr lang="en-US" sz="2500" b="0" i="1" u="none" strike="noStrike" dirty="0" smtClean="0">
                              <a:solidFill>
                                <a:srgbClr val="0070C0"/>
                              </a:solidFill>
                              <a:effectLst/>
                              <a:latin typeface="Cambria Math" panose="02040503050406030204" pitchFamily="18" charset="0"/>
                              <a:ea typeface="Cambria Math" panose="02040503050406030204" pitchFamily="18" charset="0"/>
                            </a:rPr>
                          </m:ctrlPr>
                        </m:sSupPr>
                        <m:e>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2</m:t>
                          </m:r>
                        </m:e>
                        <m:sup>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𝐸</m:t>
                          </m:r>
                        </m:sup>
                      </m:sSup>
                    </m:oMath>
                  </m:oMathPara>
                </a14:m>
                <a:endParaRPr lang="en-US" sz="2500" dirty="0">
                  <a:solidFill>
                    <a:srgbClr val="0070C0"/>
                  </a:solidFill>
                </a:endParaRPr>
              </a:p>
            </p:txBody>
          </p:sp>
        </mc:Choice>
        <mc:Fallback>
          <p:sp>
            <p:nvSpPr>
              <p:cNvPr id="7" name="TextBox 6">
                <a:extLst>
                  <a:ext uri="{FF2B5EF4-FFF2-40B4-BE49-F238E27FC236}">
                    <a16:creationId xmlns:a16="http://schemas.microsoft.com/office/drawing/2014/main" id="{349D6635-F4CA-4EAC-B41C-641DF817F8D0}"/>
                  </a:ext>
                </a:extLst>
              </p:cNvPr>
              <p:cNvSpPr txBox="1">
                <a:spLocks noRot="1" noChangeAspect="1" noMove="1" noResize="1" noEditPoints="1" noAdjustHandles="1" noChangeArrowheads="1" noChangeShapeType="1" noTextEdit="1"/>
              </p:cNvSpPr>
              <p:nvPr/>
            </p:nvSpPr>
            <p:spPr>
              <a:xfrm>
                <a:off x="2457034" y="2340638"/>
                <a:ext cx="6093500" cy="5342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8A61C39-7358-4AB2-9932-2C987C58AA52}"/>
                  </a:ext>
                </a:extLst>
              </p:cNvPr>
              <p:cNvSpPr txBox="1"/>
              <p:nvPr/>
            </p:nvSpPr>
            <p:spPr>
              <a:xfrm>
                <a:off x="806242" y="3099274"/>
                <a:ext cx="9724869" cy="400110"/>
              </a:xfrm>
              <a:prstGeom prst="rect">
                <a:avLst/>
              </a:prstGeom>
              <a:noFill/>
            </p:spPr>
            <p:txBody>
              <a:bodyPr wrap="square">
                <a:spAutoFit/>
              </a:bodyPr>
              <a:lstStyle/>
              <a:p>
                <a:r>
                  <a:rPr lang="en-US" sz="2000" dirty="0"/>
                  <a:t>It follows that the closest floating point number less than or equal to </a:t>
                </a:r>
                <a14:m>
                  <m:oMath xmlns:m="http://schemas.openxmlformats.org/officeDocument/2006/math">
                    <m:r>
                      <a:rPr lang="en-US" sz="2000" i="1" dirty="0" smtClean="0">
                        <a:solidFill>
                          <a:srgbClr val="0070C0"/>
                        </a:solidFill>
                        <a:latin typeface="Cambria Math" panose="02040503050406030204" pitchFamily="18" charset="0"/>
                      </a:rPr>
                      <m:t>𝑥</m:t>
                    </m:r>
                  </m:oMath>
                </a14:m>
                <a:r>
                  <a:rPr lang="en-US" sz="2000" dirty="0"/>
                  <a:t> is</a:t>
                </a:r>
              </a:p>
            </p:txBody>
          </p:sp>
        </mc:Choice>
        <mc:Fallback>
          <p:sp>
            <p:nvSpPr>
              <p:cNvPr id="9" name="TextBox 8">
                <a:extLst>
                  <a:ext uri="{FF2B5EF4-FFF2-40B4-BE49-F238E27FC236}">
                    <a16:creationId xmlns:a16="http://schemas.microsoft.com/office/drawing/2014/main" id="{58A61C39-7358-4AB2-9932-2C987C58AA52}"/>
                  </a:ext>
                </a:extLst>
              </p:cNvPr>
              <p:cNvSpPr txBox="1">
                <a:spLocks noRot="1" noChangeAspect="1" noMove="1" noResize="1" noEditPoints="1" noAdjustHandles="1" noChangeArrowheads="1" noChangeShapeType="1" noTextEdit="1"/>
              </p:cNvSpPr>
              <p:nvPr/>
            </p:nvSpPr>
            <p:spPr>
              <a:xfrm>
                <a:off x="806242" y="3099274"/>
                <a:ext cx="9724869" cy="400110"/>
              </a:xfrm>
              <a:prstGeom prst="rect">
                <a:avLst/>
              </a:prstGeom>
              <a:blipFill>
                <a:blip r:embed="rId3"/>
                <a:stretch>
                  <a:fillRect l="-627" t="-6061"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362552A-E6DB-4AA5-9C1B-34B8310C83D3}"/>
                  </a:ext>
                </a:extLst>
              </p:cNvPr>
              <p:cNvSpPr txBox="1"/>
              <p:nvPr/>
            </p:nvSpPr>
            <p:spPr>
              <a:xfrm>
                <a:off x="2086652" y="4413739"/>
                <a:ext cx="7164048" cy="558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m:t>
                          </m:r>
                        </m:sub>
                      </m:sSub>
                      <m:r>
                        <a:rPr lang="en-US" sz="2500" b="0" i="1" u="none" strike="noStrike" dirty="0" smtClean="0">
                          <a:solidFill>
                            <a:srgbClr val="0070C0"/>
                          </a:solidFill>
                          <a:effectLst/>
                          <a:latin typeface="Cambria Math" panose="02040503050406030204" pitchFamily="18" charset="0"/>
                        </a:rPr>
                        <m:t>=</m:t>
                      </m:r>
                      <m:d>
                        <m:dPr>
                          <m:ctrlPr>
                            <a:rPr lang="en-US" sz="2500" b="0" i="1" u="none" strike="noStrike" dirty="0" smtClean="0">
                              <a:solidFill>
                                <a:srgbClr val="0070C0"/>
                              </a:solidFill>
                              <a:effectLst/>
                              <a:latin typeface="Cambria Math" panose="02040503050406030204" pitchFamily="18" charset="0"/>
                            </a:rPr>
                          </m:ctrlPr>
                        </m:dPr>
                        <m:e>
                          <m:sSub>
                            <m:sSubPr>
                              <m:ctrlPr>
                                <a:rPr lang="en-US" sz="2500" i="1" dirty="0">
                                  <a:solidFill>
                                    <a:srgbClr val="0070C0"/>
                                  </a:solidFill>
                                  <a:latin typeface="Cambria Math" panose="02040503050406030204" pitchFamily="18" charset="0"/>
                                </a:rPr>
                              </m:ctrlPr>
                            </m:sSubPr>
                            <m:e>
                              <m:r>
                                <a:rPr lang="en-US" sz="2500" i="1" dirty="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0</m:t>
                              </m:r>
                            </m:sub>
                          </m:sSub>
                          <m:r>
                            <a:rPr lang="en-US" sz="2500" b="0" i="1" u="none" strike="noStrike" dirty="0" smtClean="0">
                              <a:solidFill>
                                <a:srgbClr val="0070C0"/>
                              </a:solidFill>
                              <a:effectLst/>
                              <a:latin typeface="Cambria Math" panose="02040503050406030204" pitchFamily="18" charset="0"/>
                            </a:rPr>
                            <m:t>.</m:t>
                          </m:r>
                          <m:sSub>
                            <m:sSubPr>
                              <m:ctrlPr>
                                <a:rPr lang="en-US" sz="2500" b="0" i="1" u="none" strike="noStrike" dirty="0" smtClean="0">
                                  <a:solidFill>
                                    <a:srgbClr val="0070C0"/>
                                  </a:solidFill>
                                  <a:effectLst/>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1</m:t>
                              </m:r>
                            </m:sub>
                          </m:sSub>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2 </m:t>
                              </m:r>
                            </m:sub>
                          </m:sSub>
                          <m:r>
                            <a:rPr lang="en-US" sz="2500" b="0" i="1" dirty="0" smtClean="0">
                              <a:solidFill>
                                <a:srgbClr val="0070C0"/>
                              </a:solidFill>
                              <a:latin typeface="Cambria Math" panose="02040503050406030204" pitchFamily="18" charset="0"/>
                            </a:rPr>
                            <m:t> …</m:t>
                          </m:r>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𝑝</m:t>
                              </m:r>
                              <m:r>
                                <a:rPr lang="en-US" sz="2500" b="0" i="1" dirty="0" smtClean="0">
                                  <a:solidFill>
                                    <a:srgbClr val="0070C0"/>
                                  </a:solidFill>
                                  <a:latin typeface="Cambria Math" panose="02040503050406030204" pitchFamily="18" charset="0"/>
                                </a:rPr>
                                <m:t>−1</m:t>
                              </m:r>
                            </m:sub>
                          </m:sSub>
                        </m:e>
                      </m:d>
                      <m:sSub>
                        <m:sSubPr>
                          <m:ctrlPr>
                            <a:rPr lang="en-US" sz="2500" b="0" i="1" u="none" strike="noStrike" dirty="0" smtClean="0">
                              <a:solidFill>
                                <a:srgbClr val="0070C0"/>
                              </a:solidFill>
                              <a:effectLst/>
                              <a:latin typeface="Cambria Math" panose="02040503050406030204" pitchFamily="18" charset="0"/>
                            </a:rPr>
                          </m:ctrlPr>
                        </m:sSubPr>
                        <m:e>
                          <m:r>
                            <a:rPr lang="en-US" sz="2500" b="0" i="1" u="none" strike="noStrike" dirty="0" smtClean="0">
                              <a:solidFill>
                                <a:srgbClr val="0070C0"/>
                              </a:solidFill>
                              <a:effectLst/>
                              <a:latin typeface="Cambria Math" panose="02040503050406030204" pitchFamily="18" charset="0"/>
                            </a:rPr>
                            <m:t> </m:t>
                          </m:r>
                        </m:e>
                        <m:sub>
                          <m:r>
                            <a:rPr lang="en-US" sz="2500" b="0" i="1" u="none" strike="noStrike" dirty="0" smtClean="0">
                              <a:solidFill>
                                <a:srgbClr val="0070C0"/>
                              </a:solidFill>
                              <a:effectLst/>
                              <a:latin typeface="Cambria Math" panose="02040503050406030204" pitchFamily="18" charset="0"/>
                            </a:rPr>
                            <m:t>2</m:t>
                          </m:r>
                        </m:sub>
                      </m:sSub>
                      <m:r>
                        <a:rPr lang="en-US" sz="2500" b="0" i="1" u="none" strike="noStrike" dirty="0" smtClean="0">
                          <a:solidFill>
                            <a:srgbClr val="0070C0"/>
                          </a:solidFill>
                          <a:effectLst/>
                          <a:latin typeface="Cambria Math" panose="02040503050406030204" pitchFamily="18" charset="0"/>
                        </a:rPr>
                        <m:t>+</m:t>
                      </m:r>
                      <m:sSub>
                        <m:sSubPr>
                          <m:ctrlPr>
                            <a:rPr lang="en-US" sz="2500" b="0" i="1" u="none" strike="noStrike" dirty="0" smtClean="0">
                              <a:solidFill>
                                <a:srgbClr val="0070C0"/>
                              </a:solidFill>
                              <a:effectLst/>
                              <a:latin typeface="Cambria Math" panose="02040503050406030204" pitchFamily="18" charset="0"/>
                            </a:rPr>
                          </m:ctrlPr>
                        </m:sSubPr>
                        <m:e>
                          <m:r>
                            <a:rPr lang="en-US" sz="2500" b="0" i="1" u="none" strike="noStrike" dirty="0" smtClean="0">
                              <a:solidFill>
                                <a:srgbClr val="0070C0"/>
                              </a:solidFill>
                              <a:effectLst/>
                              <a:latin typeface="Cambria Math" panose="02040503050406030204" pitchFamily="18" charset="0"/>
                            </a:rPr>
                            <m:t>(0.00 …01)</m:t>
                          </m:r>
                        </m:e>
                        <m:sub>
                          <m:r>
                            <a:rPr lang="en-US" sz="2500" b="0" i="1" u="none" strike="noStrike" dirty="0" smtClean="0">
                              <a:solidFill>
                                <a:srgbClr val="0070C0"/>
                              </a:solidFill>
                              <a:effectLst/>
                              <a:latin typeface="Cambria Math" panose="02040503050406030204" pitchFamily="18" charset="0"/>
                            </a:rPr>
                            <m:t>2</m:t>
                          </m:r>
                        </m:sub>
                      </m:sSub>
                      <m:r>
                        <a:rPr lang="en-US" sz="2500" b="0" i="1" u="none" strike="noStrike" dirty="0" smtClean="0">
                          <a:solidFill>
                            <a:srgbClr val="0070C0"/>
                          </a:solidFill>
                          <a:effectLst/>
                          <a:latin typeface="Cambria Math" panose="02040503050406030204" pitchFamily="18" charset="0"/>
                        </a:rPr>
                        <m:t> </m:t>
                      </m:r>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m:t>
                      </m:r>
                      <m:sSup>
                        <m:sSupPr>
                          <m:ctrlPr>
                            <a:rPr lang="en-US" sz="2500" b="0" i="1" u="none" strike="noStrike" dirty="0" smtClean="0">
                              <a:solidFill>
                                <a:srgbClr val="0070C0"/>
                              </a:solidFill>
                              <a:effectLst/>
                              <a:latin typeface="Cambria Math" panose="02040503050406030204" pitchFamily="18" charset="0"/>
                              <a:ea typeface="Cambria Math" panose="02040503050406030204" pitchFamily="18" charset="0"/>
                            </a:rPr>
                          </m:ctrlPr>
                        </m:sSupPr>
                        <m:e>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2</m:t>
                          </m:r>
                        </m:e>
                        <m:sup>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𝐸</m:t>
                          </m:r>
                        </m:sup>
                      </m:sSup>
                    </m:oMath>
                  </m:oMathPara>
                </a14:m>
                <a:endParaRPr lang="en-US" sz="2500" dirty="0">
                  <a:solidFill>
                    <a:srgbClr val="0070C0"/>
                  </a:solidFill>
                </a:endParaRPr>
              </a:p>
            </p:txBody>
          </p:sp>
        </mc:Choice>
        <mc:Fallback>
          <p:sp>
            <p:nvSpPr>
              <p:cNvPr id="10" name="TextBox 9">
                <a:extLst>
                  <a:ext uri="{FF2B5EF4-FFF2-40B4-BE49-F238E27FC236}">
                    <a16:creationId xmlns:a16="http://schemas.microsoft.com/office/drawing/2014/main" id="{B362552A-E6DB-4AA5-9C1B-34B8310C83D3}"/>
                  </a:ext>
                </a:extLst>
              </p:cNvPr>
              <p:cNvSpPr txBox="1">
                <a:spLocks noRot="1" noChangeAspect="1" noMove="1" noResize="1" noEditPoints="1" noAdjustHandles="1" noChangeArrowheads="1" noChangeShapeType="1" noTextEdit="1"/>
              </p:cNvSpPr>
              <p:nvPr/>
            </p:nvSpPr>
            <p:spPr>
              <a:xfrm>
                <a:off x="2086652" y="4413739"/>
                <a:ext cx="7164048" cy="5587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FD63A44-0695-4753-8106-3998F61401D5}"/>
                  </a:ext>
                </a:extLst>
              </p:cNvPr>
              <p:cNvSpPr txBox="1"/>
              <p:nvPr/>
            </p:nvSpPr>
            <p:spPr>
              <a:xfrm>
                <a:off x="2269761" y="3677190"/>
                <a:ext cx="6093500" cy="558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i="1" dirty="0">
                              <a:solidFill>
                                <a:srgbClr val="0070C0"/>
                              </a:solidFill>
                              <a:latin typeface="Cambria Math" panose="02040503050406030204" pitchFamily="18" charset="0"/>
                            </a:rPr>
                            <m:t>−</m:t>
                          </m:r>
                        </m:sub>
                      </m:sSub>
                      <m:r>
                        <a:rPr lang="en-US" sz="2500" b="0" i="1" u="none" strike="noStrike" dirty="0" smtClean="0">
                          <a:solidFill>
                            <a:srgbClr val="0070C0"/>
                          </a:solidFill>
                          <a:effectLst/>
                          <a:latin typeface="Cambria Math" panose="02040503050406030204" pitchFamily="18" charset="0"/>
                        </a:rPr>
                        <m:t>=</m:t>
                      </m:r>
                      <m:d>
                        <m:dPr>
                          <m:ctrlPr>
                            <a:rPr lang="en-US" sz="2500" b="0" i="1" u="none" strike="noStrike" dirty="0" smtClean="0">
                              <a:solidFill>
                                <a:srgbClr val="0070C0"/>
                              </a:solidFill>
                              <a:effectLst/>
                              <a:latin typeface="Cambria Math" panose="02040503050406030204" pitchFamily="18" charset="0"/>
                            </a:rPr>
                          </m:ctrlPr>
                        </m:dPr>
                        <m:e>
                          <m:sSub>
                            <m:sSubPr>
                              <m:ctrlPr>
                                <a:rPr lang="en-US" sz="2500" i="1" dirty="0">
                                  <a:solidFill>
                                    <a:srgbClr val="0070C0"/>
                                  </a:solidFill>
                                  <a:latin typeface="Cambria Math" panose="02040503050406030204" pitchFamily="18" charset="0"/>
                                </a:rPr>
                              </m:ctrlPr>
                            </m:sSubPr>
                            <m:e>
                              <m:r>
                                <a:rPr lang="en-US" sz="2500" i="1" dirty="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0</m:t>
                              </m:r>
                            </m:sub>
                          </m:sSub>
                          <m:r>
                            <a:rPr lang="en-US" sz="2500" b="0" i="1" u="none" strike="noStrike" dirty="0" smtClean="0">
                              <a:solidFill>
                                <a:srgbClr val="0070C0"/>
                              </a:solidFill>
                              <a:effectLst/>
                              <a:latin typeface="Cambria Math" panose="02040503050406030204" pitchFamily="18" charset="0"/>
                            </a:rPr>
                            <m:t>.</m:t>
                          </m:r>
                          <m:sSub>
                            <m:sSubPr>
                              <m:ctrlPr>
                                <a:rPr lang="en-US" sz="2500" b="0" i="1" u="none" strike="noStrike" dirty="0" smtClean="0">
                                  <a:solidFill>
                                    <a:srgbClr val="0070C0"/>
                                  </a:solidFill>
                                  <a:effectLst/>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1</m:t>
                              </m:r>
                            </m:sub>
                          </m:sSub>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2 </m:t>
                              </m:r>
                            </m:sub>
                          </m:sSub>
                          <m:r>
                            <a:rPr lang="en-US" sz="2500" b="0" i="1" dirty="0" smtClean="0">
                              <a:solidFill>
                                <a:srgbClr val="0070C0"/>
                              </a:solidFill>
                              <a:latin typeface="Cambria Math" panose="02040503050406030204" pitchFamily="18" charset="0"/>
                            </a:rPr>
                            <m:t> …</m:t>
                          </m:r>
                          <m:sSub>
                            <m:sSubPr>
                              <m:ctrlPr>
                                <a:rPr lang="en-US" sz="2500" i="1" dirty="0">
                                  <a:solidFill>
                                    <a:srgbClr val="0070C0"/>
                                  </a:solidFill>
                                  <a:latin typeface="Cambria Math" panose="02040503050406030204" pitchFamily="18" charset="0"/>
                                </a:rPr>
                              </m:ctrlPr>
                            </m:sSubPr>
                            <m:e>
                              <m:r>
                                <a:rPr lang="en-US" sz="2500" b="0" i="1" dirty="0" smtClean="0">
                                  <a:solidFill>
                                    <a:srgbClr val="0070C0"/>
                                  </a:solidFill>
                                  <a:latin typeface="Cambria Math" panose="02040503050406030204" pitchFamily="18" charset="0"/>
                                </a:rPr>
                                <m:t>𝑏</m:t>
                              </m:r>
                            </m:e>
                            <m:sub>
                              <m:r>
                                <a:rPr lang="en-US" sz="2500" b="0" i="1" dirty="0" smtClean="0">
                                  <a:solidFill>
                                    <a:srgbClr val="0070C0"/>
                                  </a:solidFill>
                                  <a:latin typeface="Cambria Math" panose="02040503050406030204" pitchFamily="18" charset="0"/>
                                </a:rPr>
                                <m:t>𝑝</m:t>
                              </m:r>
                              <m:r>
                                <a:rPr lang="en-US" sz="2500" b="0" i="1" dirty="0" smtClean="0">
                                  <a:solidFill>
                                    <a:srgbClr val="0070C0"/>
                                  </a:solidFill>
                                  <a:latin typeface="Cambria Math" panose="02040503050406030204" pitchFamily="18" charset="0"/>
                                </a:rPr>
                                <m:t>−1</m:t>
                              </m:r>
                            </m:sub>
                          </m:sSub>
                        </m:e>
                      </m:d>
                      <m:sSub>
                        <m:sSubPr>
                          <m:ctrlPr>
                            <a:rPr lang="en-US" sz="2500" b="0" i="1" u="none" strike="noStrike" dirty="0" smtClean="0">
                              <a:solidFill>
                                <a:srgbClr val="0070C0"/>
                              </a:solidFill>
                              <a:effectLst/>
                              <a:latin typeface="Cambria Math" panose="02040503050406030204" pitchFamily="18" charset="0"/>
                            </a:rPr>
                          </m:ctrlPr>
                        </m:sSubPr>
                        <m:e>
                          <m:r>
                            <a:rPr lang="en-US" sz="2500" b="0" i="1" u="none" strike="noStrike" dirty="0" smtClean="0">
                              <a:solidFill>
                                <a:srgbClr val="0070C0"/>
                              </a:solidFill>
                              <a:effectLst/>
                              <a:latin typeface="Cambria Math" panose="02040503050406030204" pitchFamily="18" charset="0"/>
                            </a:rPr>
                            <m:t> </m:t>
                          </m:r>
                        </m:e>
                        <m:sub>
                          <m:r>
                            <a:rPr lang="en-US" sz="2500" b="0" i="1" u="none" strike="noStrike" dirty="0" smtClean="0">
                              <a:solidFill>
                                <a:srgbClr val="0070C0"/>
                              </a:solidFill>
                              <a:effectLst/>
                              <a:latin typeface="Cambria Math" panose="02040503050406030204" pitchFamily="18" charset="0"/>
                            </a:rPr>
                            <m:t>2</m:t>
                          </m:r>
                        </m:sub>
                      </m:sSub>
                      <m:r>
                        <a:rPr lang="en-US" sz="2500" b="0" i="1" u="none" strike="noStrike" dirty="0" smtClean="0">
                          <a:solidFill>
                            <a:srgbClr val="0070C0"/>
                          </a:solidFill>
                          <a:effectLst/>
                          <a:latin typeface="Cambria Math" panose="02040503050406030204" pitchFamily="18" charset="0"/>
                        </a:rPr>
                        <m:t> </m:t>
                      </m:r>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m:t>
                      </m:r>
                      <m:sSup>
                        <m:sSupPr>
                          <m:ctrlPr>
                            <a:rPr lang="en-US" sz="2500" b="0" i="1" u="none" strike="noStrike" dirty="0" smtClean="0">
                              <a:solidFill>
                                <a:srgbClr val="0070C0"/>
                              </a:solidFill>
                              <a:effectLst/>
                              <a:latin typeface="Cambria Math" panose="02040503050406030204" pitchFamily="18" charset="0"/>
                              <a:ea typeface="Cambria Math" panose="02040503050406030204" pitchFamily="18" charset="0"/>
                            </a:rPr>
                          </m:ctrlPr>
                        </m:sSupPr>
                        <m:e>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2</m:t>
                          </m:r>
                        </m:e>
                        <m:sup>
                          <m:r>
                            <a:rPr lang="en-US" sz="2500" b="0" i="1" u="none" strike="noStrike" dirty="0" smtClean="0">
                              <a:solidFill>
                                <a:srgbClr val="0070C0"/>
                              </a:solidFill>
                              <a:effectLst/>
                              <a:latin typeface="Cambria Math" panose="02040503050406030204" pitchFamily="18" charset="0"/>
                              <a:ea typeface="Cambria Math" panose="02040503050406030204" pitchFamily="18" charset="0"/>
                            </a:rPr>
                            <m:t>𝐸</m:t>
                          </m:r>
                        </m:sup>
                      </m:sSup>
                    </m:oMath>
                  </m:oMathPara>
                </a14:m>
                <a:endParaRPr lang="en-US" sz="2500" dirty="0">
                  <a:solidFill>
                    <a:srgbClr val="0070C0"/>
                  </a:solidFill>
                </a:endParaRPr>
              </a:p>
            </p:txBody>
          </p:sp>
        </mc:Choice>
        <mc:Fallback>
          <p:sp>
            <p:nvSpPr>
              <p:cNvPr id="11" name="TextBox 10">
                <a:extLst>
                  <a:ext uri="{FF2B5EF4-FFF2-40B4-BE49-F238E27FC236}">
                    <a16:creationId xmlns:a16="http://schemas.microsoft.com/office/drawing/2014/main" id="{CFD63A44-0695-4753-8106-3998F61401D5}"/>
                  </a:ext>
                </a:extLst>
              </p:cNvPr>
              <p:cNvSpPr txBox="1">
                <a:spLocks noRot="1" noChangeAspect="1" noMove="1" noResize="1" noEditPoints="1" noAdjustHandles="1" noChangeArrowheads="1" noChangeShapeType="1" noTextEdit="1"/>
              </p:cNvSpPr>
              <p:nvPr/>
            </p:nvSpPr>
            <p:spPr>
              <a:xfrm>
                <a:off x="2269761" y="3677190"/>
                <a:ext cx="6093500" cy="558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68AC897-C8CC-4BBD-87A7-7D4721AB857F}"/>
                  </a:ext>
                </a:extLst>
              </p:cNvPr>
              <p:cNvSpPr txBox="1"/>
              <p:nvPr/>
            </p:nvSpPr>
            <p:spPr>
              <a:xfrm>
                <a:off x="793645" y="5150288"/>
                <a:ext cx="10913673" cy="1169551"/>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en-US" sz="2200" i="1" dirty="0" smtClean="0"/>
                        <m:t>𝑡h𝑒𝑟𝑒𝑓𝑜𝑟𝑒</m:t>
                      </m:r>
                      <m:r>
                        <a:rPr lang="en-US" sz="2200" i="1" dirty="0"/>
                        <m:t> </m:t>
                      </m:r>
                      <m:r>
                        <a:rPr lang="en-US" sz="2200" i="1" dirty="0"/>
                        <m:t>𝑎𝑙𝑠𝑜</m:t>
                      </m:r>
                      <m:r>
                        <a:rPr lang="en-US" sz="2200" i="1" dirty="0"/>
                        <m:t> </m:t>
                      </m:r>
                      <m:r>
                        <a:rPr lang="en-US" sz="2200" i="1" dirty="0"/>
                        <m:t>𝑡h𝑒</m:t>
                      </m:r>
                      <m:r>
                        <a:rPr lang="en-US" sz="2200" i="1" dirty="0"/>
                        <m:t> </m:t>
                      </m:r>
                      <m:r>
                        <a:rPr lang="en-US" sz="2200" i="1" dirty="0"/>
                        <m:t>𝑛𝑒𝑥𝑡</m:t>
                      </m:r>
                      <m:r>
                        <a:rPr lang="en-US" sz="2200" i="1" dirty="0"/>
                        <m:t> </m:t>
                      </m:r>
                      <m:r>
                        <a:rPr lang="en-US" sz="2200" i="1" dirty="0"/>
                        <m:t>𝑜𝑛𝑒</m:t>
                      </m:r>
                      <m:r>
                        <a:rPr lang="en-US" sz="2200" i="1" dirty="0"/>
                        <m:t> </m:t>
                      </m:r>
                      <m:r>
                        <a:rPr lang="en-US" sz="2200" i="1" dirty="0"/>
                        <m:t>𝑡h𝑎𝑡</m:t>
                      </m:r>
                      <m:r>
                        <a:rPr lang="en-US" sz="2200" i="1" dirty="0"/>
                        <m:t> </m:t>
                      </m:r>
                      <m:r>
                        <a:rPr lang="en-US" sz="2200" i="1" dirty="0"/>
                        <m:t>𝑖𝑠</m:t>
                      </m:r>
                      <m:r>
                        <a:rPr lang="en-US" sz="2200" i="1" dirty="0"/>
                        <m:t> </m:t>
                      </m:r>
                      <m:r>
                        <a:rPr lang="en-US" sz="2200" i="1" dirty="0"/>
                        <m:t>𝑏𝑖𝑔𝑔𝑒𝑟</m:t>
                      </m:r>
                      <m:r>
                        <a:rPr lang="en-US" sz="2200" i="1" dirty="0"/>
                        <m:t> </m:t>
                      </m:r>
                      <m:r>
                        <a:rPr lang="en-US" sz="2200" i="1" dirty="0"/>
                        <m:t>𝑡h𝑎𝑛</m:t>
                      </m:r>
                      <m:r>
                        <a:rPr lang="en-US" sz="2200" i="1" dirty="0"/>
                        <m:t> </m:t>
                      </m:r>
                      <m:r>
                        <a:rPr lang="en-US" sz="2200" b="1" i="1" dirty="0" smtClean="0">
                          <a:solidFill>
                            <a:srgbClr val="FF0000"/>
                          </a:solidFill>
                        </a:rPr>
                        <m:t>𝒙</m:t>
                      </m:r>
                      <m:r>
                        <a:rPr lang="en-US" sz="2200" b="1" i="1" dirty="0" smtClean="0">
                          <a:solidFill>
                            <a:srgbClr val="FF0000"/>
                          </a:solidFill>
                        </a:rPr>
                        <m:t> </m:t>
                      </m:r>
                      <m:d>
                        <m:dPr>
                          <m:ctrlPr>
                            <a:rPr lang="en-US" sz="2200" b="1" i="1" dirty="0">
                              <a:solidFill>
                                <a:srgbClr val="FF0000"/>
                              </a:solidFill>
                            </a:rPr>
                          </m:ctrlPr>
                        </m:dPr>
                        <m:e>
                          <m:r>
                            <a:rPr lang="en-US" sz="2200" b="1" i="1" dirty="0">
                              <a:solidFill>
                                <a:srgbClr val="FF0000"/>
                              </a:solidFill>
                            </a:rPr>
                            <m:t>𝒘𝒉𝒊𝒄𝒉</m:t>
                          </m:r>
                          <m:r>
                            <a:rPr lang="en-US" sz="2200" b="1" i="1" dirty="0">
                              <a:solidFill>
                                <a:srgbClr val="FF0000"/>
                              </a:solidFill>
                            </a:rPr>
                            <m:t> </m:t>
                          </m:r>
                          <m:r>
                            <a:rPr lang="en-US" sz="2200" b="1" i="1" dirty="0">
                              <a:solidFill>
                                <a:srgbClr val="FF0000"/>
                              </a:solidFill>
                            </a:rPr>
                            <m:t>𝒎𝒖𝒔𝒕</m:t>
                          </m:r>
                          <m:r>
                            <a:rPr lang="en-US" sz="2200" b="1" i="1" dirty="0">
                              <a:solidFill>
                                <a:srgbClr val="FF0000"/>
                              </a:solidFill>
                            </a:rPr>
                            <m:t> </m:t>
                          </m:r>
                          <m:r>
                            <a:rPr lang="en-US" sz="2200" b="1" i="1" dirty="0">
                              <a:solidFill>
                                <a:srgbClr val="FF0000"/>
                              </a:solidFill>
                            </a:rPr>
                            <m:t>𝒍𝒊𝒆</m:t>
                          </m:r>
                          <m:r>
                            <a:rPr lang="en-US" sz="2200" b="1" i="1" dirty="0">
                              <a:solidFill>
                                <a:srgbClr val="FF0000"/>
                              </a:solidFill>
                            </a:rPr>
                            <m:t> </m:t>
                          </m:r>
                          <m:r>
                            <a:rPr lang="en-US" sz="2200" b="1" i="1" dirty="0">
                              <a:solidFill>
                                <a:srgbClr val="FF0000"/>
                              </a:solidFill>
                            </a:rPr>
                            <m:t>𝒃𝒆𝒕𝒘𝒆𝒆𝒏</m:t>
                          </m:r>
                          <m:r>
                            <a:rPr lang="en-US" sz="2200" b="1" i="1" dirty="0">
                              <a:solidFill>
                                <a:srgbClr val="FF0000"/>
                              </a:solidFill>
                            </a:rPr>
                            <m:t> </m:t>
                          </m:r>
                          <m:sSub>
                            <m:sSubPr>
                              <m:ctrlPr>
                                <a:rPr lang="en-US" sz="2200" b="1" i="1" dirty="0">
                                  <a:solidFill>
                                    <a:srgbClr val="FF0000"/>
                                  </a:solidFill>
                                </a:rPr>
                              </m:ctrlPr>
                            </m:sSubPr>
                            <m:e>
                              <m:r>
                                <a:rPr lang="en-US" sz="2200" b="1" i="1" dirty="0">
                                  <a:solidFill>
                                    <a:srgbClr val="FF0000"/>
                                  </a:solidFill>
                                </a:rPr>
                                <m:t>𝒙</m:t>
                              </m:r>
                            </m:e>
                            <m:sub>
                              <m:r>
                                <a:rPr lang="en-US" sz="2200" b="1" i="1" dirty="0">
                                  <a:solidFill>
                                    <a:srgbClr val="FF0000"/>
                                  </a:solidFill>
                                </a:rPr>
                                <m:t>−</m:t>
                              </m:r>
                            </m:sub>
                          </m:sSub>
                          <m:r>
                            <a:rPr lang="en-US" sz="2200" b="1" i="1" dirty="0">
                              <a:solidFill>
                                <a:srgbClr val="FF0000"/>
                              </a:solidFill>
                            </a:rPr>
                            <m:t>𝒂𝒏𝒅</m:t>
                          </m:r>
                          <m:r>
                            <a:rPr lang="en-US" sz="2200" b="1" i="1" dirty="0">
                              <a:solidFill>
                                <a:srgbClr val="FF0000"/>
                              </a:solidFill>
                            </a:rPr>
                            <m:t> </m:t>
                          </m:r>
                          <m:sSub>
                            <m:sSubPr>
                              <m:ctrlPr>
                                <a:rPr lang="en-US" sz="2200" b="1" i="1" dirty="0">
                                  <a:solidFill>
                                    <a:srgbClr val="FF0000"/>
                                  </a:solidFill>
                                </a:rPr>
                              </m:ctrlPr>
                            </m:sSubPr>
                            <m:e>
                              <m:r>
                                <a:rPr lang="en-US" sz="2200" b="1" i="1" dirty="0">
                                  <a:solidFill>
                                    <a:srgbClr val="FF0000"/>
                                  </a:solidFill>
                                </a:rPr>
                                <m:t>𝒙</m:t>
                              </m:r>
                            </m:e>
                            <m:sub>
                              <m:r>
                                <a:rPr lang="en-US" sz="2200" b="1" i="1" dirty="0">
                                  <a:solidFill>
                                    <a:srgbClr val="FF0000"/>
                                  </a:solidFill>
                                </a:rPr>
                                <m:t>+</m:t>
                              </m:r>
                            </m:sub>
                          </m:sSub>
                        </m:e>
                      </m:d>
                      <m:r>
                        <a:rPr lang="en-US" sz="2200" i="1" dirty="0"/>
                        <m:t>. </m:t>
                      </m:r>
                    </m:oMath>
                  </m:oMathPara>
                </a14:m>
                <a:endParaRPr lang="en-US" sz="2200" i="1" dirty="0"/>
              </a:p>
              <a:p>
                <a:pPr algn="just"/>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𝐻𝑒𝑟𝑒</m:t>
                      </m:r>
                      <m:r>
                        <a:rPr lang="en-US" sz="2400" i="1" dirty="0">
                          <a:latin typeface="Cambria Math" panose="02040503050406030204" pitchFamily="18" charset="0"/>
                        </a:rPr>
                        <m:t> </m:t>
                      </m:r>
                      <m:r>
                        <a:rPr lang="en-US" sz="2400" i="1" dirty="0">
                          <a:latin typeface="Cambria Math" panose="02040503050406030204" pitchFamily="18" charset="0"/>
                        </a:rPr>
                        <m:t>𝑡h𝑒</m:t>
                      </m:r>
                      <m:r>
                        <a:rPr lang="en-US" sz="2400" i="1" dirty="0">
                          <a:latin typeface="Cambria Math" panose="02040503050406030204" pitchFamily="18" charset="0"/>
                        </a:rPr>
                        <m:t> </m:t>
                      </m:r>
                      <m:r>
                        <m:rPr>
                          <m:nor/>
                        </m:rPr>
                        <a:rPr lang="en-US" sz="2400" i="1" dirty="0">
                          <a:latin typeface="Cambria Math" panose="02040503050406030204" pitchFamily="18" charset="0"/>
                        </a:rPr>
                        <m:t>1</m:t>
                      </m:r>
                      <m:r>
                        <a:rPr lang="en-US" sz="2400" i="1" dirty="0">
                          <a:latin typeface="Cambria Math" panose="02040503050406030204" pitchFamily="18" charset="0"/>
                        </a:rPr>
                        <m:t>𝑖𝑛</m:t>
                      </m:r>
                      <m:r>
                        <a:rPr lang="en-US" sz="2400" i="1" dirty="0">
                          <a:latin typeface="Cambria Math" panose="02040503050406030204" pitchFamily="18" charset="0"/>
                        </a:rPr>
                        <m:t> </m:t>
                      </m:r>
                      <m:r>
                        <a:rPr lang="en-US" sz="2400" i="1" dirty="0">
                          <a:latin typeface="Cambria Math" panose="02040503050406030204" pitchFamily="18" charset="0"/>
                        </a:rPr>
                        <m:t>𝑡h𝑒</m:t>
                      </m:r>
                      <m:r>
                        <a:rPr lang="en-US" sz="2400" i="1" dirty="0">
                          <a:latin typeface="Cambria Math" panose="02040503050406030204" pitchFamily="18" charset="0"/>
                        </a:rPr>
                        <m:t> </m:t>
                      </m:r>
                      <m:r>
                        <a:rPr lang="en-US" sz="2400" i="1" dirty="0" smtClean="0">
                          <a:latin typeface="Cambria Math" panose="02040503050406030204" pitchFamily="18" charset="0"/>
                        </a:rPr>
                        <m:t>𝑖𝑛𝑐𝑟𝑒𝑚𝑒𝑛𝑡</m:t>
                      </m:r>
                      <m:r>
                        <a:rPr lang="en-US" sz="2400" i="1" dirty="0" smtClean="0">
                          <a:latin typeface="Cambria Math" panose="02040503050406030204" pitchFamily="18" charset="0"/>
                        </a:rPr>
                        <m:t> </m:t>
                      </m:r>
                      <m:r>
                        <a:rPr lang="en-US" sz="2400" i="1" dirty="0" smtClean="0">
                          <a:latin typeface="Cambria Math" panose="02040503050406030204" pitchFamily="18" charset="0"/>
                        </a:rPr>
                        <m:t>𝑖𝑠</m:t>
                      </m:r>
                      <m:r>
                        <a:rPr lang="en-US" sz="2400" i="1" dirty="0" smtClean="0">
                          <a:latin typeface="Cambria Math" panose="02040503050406030204" pitchFamily="18" charset="0"/>
                        </a:rPr>
                        <m:t> </m:t>
                      </m:r>
                      <m:r>
                        <a:rPr lang="en-US" sz="2400" i="1" dirty="0">
                          <a:latin typeface="Cambria Math" panose="02040503050406030204" pitchFamily="18" charset="0"/>
                        </a:rPr>
                        <m:t>𝑖𝑛</m:t>
                      </m:r>
                      <m:r>
                        <a:rPr lang="en-US" sz="2400" i="1" dirty="0">
                          <a:latin typeface="Cambria Math" panose="02040503050406030204" pitchFamily="18" charset="0"/>
                        </a:rPr>
                        <m:t> </m:t>
                      </m:r>
                      <m:r>
                        <a:rPr lang="en-US" sz="2400" i="1" dirty="0">
                          <a:latin typeface="Cambria Math" panose="02040503050406030204" pitchFamily="18" charset="0"/>
                        </a:rPr>
                        <m:t>𝑡h𝑒</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latin typeface="Cambria Math" panose="02040503050406030204" pitchFamily="18" charset="0"/>
                            </a:rPr>
                            <m:t>𝑝</m:t>
                          </m:r>
                          <m:r>
                            <a:rPr lang="en-US" sz="2400" i="1" dirty="0">
                              <a:latin typeface="Cambria Math" panose="02040503050406030204" pitchFamily="18" charset="0"/>
                            </a:rPr>
                            <m:t> — </m:t>
                          </m:r>
                          <m:r>
                            <a:rPr lang="en-US" sz="2400" i="1" dirty="0">
                              <a:latin typeface="Cambria Math" panose="02040503050406030204" pitchFamily="18" charset="0"/>
                            </a:rPr>
                            <m:t>𝑙</m:t>
                          </m:r>
                        </m:e>
                      </m:d>
                      <m:r>
                        <a:rPr lang="en-US" sz="2400" i="1" dirty="0" err="1">
                          <a:latin typeface="Cambria Math" panose="02040503050406030204" pitchFamily="18" charset="0"/>
                        </a:rPr>
                        <m:t>𝑡h</m:t>
                      </m:r>
                      <m:r>
                        <a:rPr lang="en-US" sz="2400" i="1" dirty="0">
                          <a:latin typeface="Cambria Math" panose="02040503050406030204" pitchFamily="18" charset="0"/>
                        </a:rPr>
                        <m:t> </m:t>
                      </m:r>
                      <m:r>
                        <a:rPr lang="en-US" sz="2400" i="1" dirty="0">
                          <a:latin typeface="Cambria Math" panose="02040503050406030204" pitchFamily="18" charset="0"/>
                        </a:rPr>
                        <m:t>𝑝𝑙𝑎𝑐𝑒</m:t>
                      </m:r>
                      <m:r>
                        <a:rPr lang="en-US" sz="2400" i="1" dirty="0">
                          <a:latin typeface="Cambria Math" panose="02040503050406030204" pitchFamily="18" charset="0"/>
                        </a:rPr>
                        <m:t> </m:t>
                      </m:r>
                      <m:r>
                        <a:rPr lang="en-US" sz="2400" i="1" dirty="0">
                          <a:latin typeface="Cambria Math" panose="02040503050406030204" pitchFamily="18" charset="0"/>
                        </a:rPr>
                        <m:t>𝑎𝑓𝑡𝑒𝑟</m:t>
                      </m:r>
                    </m:oMath>
                  </m:oMathPara>
                </a14:m>
                <a:endParaRPr lang="en-US" sz="2400"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 </m:t>
                      </m:r>
                      <m:r>
                        <a:rPr lang="en-US" sz="2400" i="1" dirty="0">
                          <a:latin typeface="Cambria Math" panose="02040503050406030204" pitchFamily="18" charset="0"/>
                        </a:rPr>
                        <m:t>𝑡h𝑒</m:t>
                      </m:r>
                      <m:r>
                        <a:rPr lang="en-US" sz="2400" i="1" dirty="0">
                          <a:latin typeface="Cambria Math" panose="02040503050406030204" pitchFamily="18" charset="0"/>
                        </a:rPr>
                        <m:t> </m:t>
                      </m:r>
                      <m:r>
                        <a:rPr lang="en-US" sz="2400" i="1" dirty="0">
                          <a:latin typeface="Cambria Math" panose="02040503050406030204" pitchFamily="18" charset="0"/>
                        </a:rPr>
                        <m:t>𝑏𝑖𝑛𝑎𝑟𝑦</m:t>
                      </m:r>
                      <m:r>
                        <a:rPr lang="en-US" sz="2400" i="1" dirty="0">
                          <a:latin typeface="Cambria Math" panose="02040503050406030204" pitchFamily="18" charset="0"/>
                        </a:rPr>
                        <m:t> </m:t>
                      </m:r>
                      <m:r>
                        <a:rPr lang="en-US" sz="2400" i="1" dirty="0">
                          <a:latin typeface="Cambria Math" panose="02040503050406030204" pitchFamily="18" charset="0"/>
                        </a:rPr>
                        <m:t>𝑝𝑜𝑖𝑛𝑡</m:t>
                      </m:r>
                      <m:r>
                        <a:rPr lang="en-US" sz="2400" i="1" dirty="0">
                          <a:latin typeface="Cambria Math" panose="02040503050406030204" pitchFamily="18" charset="0"/>
                        </a:rPr>
                        <m:t>, </m:t>
                      </m:r>
                      <m:r>
                        <a:rPr lang="en-US" sz="2400" i="1" dirty="0">
                          <a:latin typeface="Cambria Math" panose="02040503050406030204" pitchFamily="18" charset="0"/>
                        </a:rPr>
                        <m:t>𝑠𝑜</m:t>
                      </m:r>
                      <m:r>
                        <a:rPr lang="en-US" sz="2400" i="1" dirty="0">
                          <a:latin typeface="Cambria Math" panose="02040503050406030204" pitchFamily="18" charset="0"/>
                        </a:rPr>
                        <m:t> </m:t>
                      </m:r>
                      <m:r>
                        <a:rPr lang="en-US" sz="2400" i="1" dirty="0">
                          <a:latin typeface="Cambria Math" panose="02040503050406030204" pitchFamily="18" charset="0"/>
                        </a:rPr>
                        <m:t>𝑡h𝑒</m:t>
                      </m:r>
                      <m:r>
                        <a:rPr lang="en-US" sz="2400" i="1" dirty="0">
                          <a:latin typeface="Cambria Math" panose="02040503050406030204" pitchFamily="18" charset="0"/>
                        </a:rPr>
                        <m:t> </m:t>
                      </m:r>
                      <m:r>
                        <a:rPr lang="en-US" sz="2400" i="1" dirty="0">
                          <a:latin typeface="Cambria Math" panose="02040503050406030204" pitchFamily="18" charset="0"/>
                        </a:rPr>
                        <m:t>𝑔𝑎𝑝</m:t>
                      </m:r>
                      <m:r>
                        <a:rPr lang="en-US" sz="2400" i="1" dirty="0">
                          <a:latin typeface="Cambria Math" panose="02040503050406030204" pitchFamily="18" charset="0"/>
                        </a:rPr>
                        <m:t> </m:t>
                      </m:r>
                      <m:r>
                        <a:rPr lang="en-US" sz="2400" i="1" dirty="0">
                          <a:latin typeface="Cambria Math" panose="02040503050406030204" pitchFamily="18" charset="0"/>
                        </a:rPr>
                        <m:t>𝑏𝑒𝑡𝑤𝑒𝑒𝑛</m:t>
                      </m:r>
                      <m:r>
                        <a:rPr lang="en-US" sz="2400" b="0" i="1" dirty="0" smtClean="0">
                          <a:latin typeface="Cambria Math" panose="02040503050406030204" pitchFamily="18" charset="0"/>
                        </a:rPr>
                        <m:t> </m:t>
                      </m:r>
                      <m:sSub>
                        <m:sSubPr>
                          <m:ctrlPr>
                            <a:rPr lang="en-US" sz="2400" i="1" dirty="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𝑥</m:t>
                          </m:r>
                        </m:e>
                        <m:sub>
                          <m:r>
                            <a:rPr lang="en-US" sz="2400" i="1" dirty="0">
                              <a:solidFill>
                                <a:srgbClr val="0070C0"/>
                              </a:solidFill>
                              <a:latin typeface="Cambria Math" panose="02040503050406030204" pitchFamily="18" charset="0"/>
                            </a:rPr>
                            <m:t>−</m:t>
                          </m:r>
                        </m:sub>
                      </m:sSub>
                      <m:r>
                        <a:rPr lang="en-US" sz="2400" i="1" dirty="0">
                          <a:latin typeface="Cambria Math" panose="02040503050406030204" pitchFamily="18" charset="0"/>
                        </a:rPr>
                        <m:t>𝑎𝑛𝑑</m:t>
                      </m:r>
                      <m:sSub>
                        <m:sSubPr>
                          <m:ctrlPr>
                            <a:rPr lang="en-US" sz="2400" i="1" dirty="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 </m:t>
                          </m:r>
                          <m:r>
                            <a:rPr lang="en-US" sz="2400" i="1" dirty="0">
                              <a:solidFill>
                                <a:srgbClr val="0070C0"/>
                              </a:solidFill>
                              <a:latin typeface="Cambria Math" panose="02040503050406030204" pitchFamily="18" charset="0"/>
                            </a:rPr>
                            <m:t>𝑥</m:t>
                          </m:r>
                        </m:e>
                        <m:sub>
                          <m:r>
                            <a:rPr lang="en-US" sz="2400" i="1" dirty="0">
                              <a:solidFill>
                                <a:srgbClr val="0070C0"/>
                              </a:solidFill>
                              <a:latin typeface="Cambria Math" panose="02040503050406030204" pitchFamily="18" charset="0"/>
                            </a:rPr>
                            <m:t>+</m:t>
                          </m:r>
                        </m:sub>
                      </m:sSub>
                      <m:r>
                        <a:rPr lang="en-US" sz="2400" b="0" i="1" dirty="0" smtClean="0">
                          <a:solidFill>
                            <a:srgbClr val="0070C0"/>
                          </a:solidFill>
                          <a:latin typeface="Cambria Math" panose="02040503050406030204" pitchFamily="18" charset="0"/>
                        </a:rPr>
                        <m:t>  </m:t>
                      </m:r>
                      <m:r>
                        <a:rPr lang="en-US" sz="2400" i="1" dirty="0">
                          <a:latin typeface="Cambria Math" panose="02040503050406030204" pitchFamily="18" charset="0"/>
                        </a:rPr>
                        <m:t>𝑖𝑠</m:t>
                      </m:r>
                    </m:oMath>
                  </m:oMathPara>
                </a14:m>
                <a:endParaRPr lang="en-US" sz="2400" i="1" dirty="0"/>
              </a:p>
            </p:txBody>
          </p:sp>
        </mc:Choice>
        <mc:Fallback>
          <p:sp>
            <p:nvSpPr>
              <p:cNvPr id="13" name="TextBox 12">
                <a:extLst>
                  <a:ext uri="{FF2B5EF4-FFF2-40B4-BE49-F238E27FC236}">
                    <a16:creationId xmlns:a16="http://schemas.microsoft.com/office/drawing/2014/main" id="{068AC897-C8CC-4BBD-87A7-7D4721AB857F}"/>
                  </a:ext>
                </a:extLst>
              </p:cNvPr>
              <p:cNvSpPr txBox="1">
                <a:spLocks noRot="1" noChangeAspect="1" noMove="1" noResize="1" noEditPoints="1" noAdjustHandles="1" noChangeArrowheads="1" noChangeShapeType="1" noTextEdit="1"/>
              </p:cNvSpPr>
              <p:nvPr/>
            </p:nvSpPr>
            <p:spPr>
              <a:xfrm>
                <a:off x="793645" y="5150288"/>
                <a:ext cx="10913673" cy="1169551"/>
              </a:xfrm>
              <a:prstGeom prst="rect">
                <a:avLst/>
              </a:prstGeom>
              <a:blipFill>
                <a:blip r:embed="rId6"/>
                <a:stretch>
                  <a:fillRect l="-335" r="-2346" b="-72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96D65F5-1E59-4600-A180-EA79A4F28617}"/>
                  </a:ext>
                </a:extLst>
              </p:cNvPr>
              <p:cNvSpPr txBox="1"/>
              <p:nvPr/>
            </p:nvSpPr>
            <p:spPr>
              <a:xfrm>
                <a:off x="74223" y="6300775"/>
                <a:ext cx="4024857" cy="4930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500" i="1" dirty="0" smtClean="0">
                              <a:latin typeface="Cambria Math" panose="02040503050406030204" pitchFamily="18" charset="0"/>
                              <a:ea typeface="Cambria Math" panose="02040503050406030204" pitchFamily="18" charset="0"/>
                            </a:rPr>
                          </m:ctrlPr>
                        </m:sSupPr>
                        <m:e>
                          <m:r>
                            <a:rPr lang="en-US" sz="2500" i="1" dirty="0">
                              <a:latin typeface="Cambria Math" panose="02040503050406030204" pitchFamily="18" charset="0"/>
                              <a:ea typeface="Cambria Math" panose="02040503050406030204" pitchFamily="18" charset="0"/>
                            </a:rPr>
                            <m:t>2</m:t>
                          </m:r>
                        </m:e>
                        <m:sup>
                          <m:r>
                            <a:rPr lang="en-US" sz="2500" i="1" dirty="0">
                              <a:latin typeface="Cambria Math" panose="02040503050406030204" pitchFamily="18" charset="0"/>
                              <a:ea typeface="Cambria Math" panose="02040503050406030204" pitchFamily="18" charset="0"/>
                            </a:rPr>
                            <m:t>−(</m:t>
                          </m:r>
                          <m:r>
                            <a:rPr lang="en-US" sz="2500" i="1" dirty="0">
                              <a:latin typeface="Cambria Math" panose="02040503050406030204" pitchFamily="18" charset="0"/>
                              <a:ea typeface="Cambria Math" panose="02040503050406030204" pitchFamily="18" charset="0"/>
                            </a:rPr>
                            <m:t>𝑝</m:t>
                          </m:r>
                          <m:r>
                            <a:rPr lang="en-US" sz="2500" i="1" dirty="0">
                              <a:latin typeface="Cambria Math" panose="02040503050406030204" pitchFamily="18" charset="0"/>
                              <a:ea typeface="Cambria Math" panose="02040503050406030204" pitchFamily="18" charset="0"/>
                            </a:rPr>
                            <m:t>−1)</m:t>
                          </m:r>
                        </m:sup>
                      </m:sSup>
                      <m:r>
                        <a:rPr lang="en-US" sz="2500" i="1" dirty="0">
                          <a:solidFill>
                            <a:srgbClr val="0070C0"/>
                          </a:solidFill>
                          <a:latin typeface="Cambria Math" panose="02040503050406030204" pitchFamily="18" charset="0"/>
                          <a:ea typeface="Cambria Math" panose="02040503050406030204" pitchFamily="18" charset="0"/>
                        </a:rPr>
                        <m:t>×</m:t>
                      </m:r>
                      <m:sSup>
                        <m:sSupPr>
                          <m:ctrlPr>
                            <a:rPr lang="en-US" sz="2500" i="1" dirty="0">
                              <a:solidFill>
                                <a:srgbClr val="0070C0"/>
                              </a:solidFill>
                              <a:latin typeface="Cambria Math" panose="02040503050406030204" pitchFamily="18" charset="0"/>
                              <a:ea typeface="Cambria Math" panose="02040503050406030204" pitchFamily="18" charset="0"/>
                            </a:rPr>
                          </m:ctrlPr>
                        </m:sSupPr>
                        <m:e>
                          <m:r>
                            <a:rPr lang="en-US" sz="2500" i="1" dirty="0">
                              <a:solidFill>
                                <a:srgbClr val="0070C0"/>
                              </a:solidFill>
                              <a:latin typeface="Cambria Math" panose="02040503050406030204" pitchFamily="18" charset="0"/>
                              <a:ea typeface="Cambria Math" panose="02040503050406030204" pitchFamily="18" charset="0"/>
                            </a:rPr>
                            <m:t>2</m:t>
                          </m:r>
                        </m:e>
                        <m:sup>
                          <m:r>
                            <a:rPr lang="en-US" sz="2500" i="1" dirty="0">
                              <a:solidFill>
                                <a:srgbClr val="0070C0"/>
                              </a:solidFill>
                              <a:latin typeface="Cambria Math" panose="02040503050406030204" pitchFamily="18" charset="0"/>
                              <a:ea typeface="Cambria Math" panose="02040503050406030204" pitchFamily="18" charset="0"/>
                            </a:rPr>
                            <m:t>𝐸</m:t>
                          </m:r>
                        </m:sup>
                      </m:sSup>
                    </m:oMath>
                  </m:oMathPara>
                </a14:m>
                <a:endParaRPr lang="en-US" sz="2500" dirty="0"/>
              </a:p>
            </p:txBody>
          </p:sp>
        </mc:Choice>
        <mc:Fallback>
          <p:sp>
            <p:nvSpPr>
              <p:cNvPr id="15" name="TextBox 14">
                <a:extLst>
                  <a:ext uri="{FF2B5EF4-FFF2-40B4-BE49-F238E27FC236}">
                    <a16:creationId xmlns:a16="http://schemas.microsoft.com/office/drawing/2014/main" id="{396D65F5-1E59-4600-A180-EA79A4F28617}"/>
                  </a:ext>
                </a:extLst>
              </p:cNvPr>
              <p:cNvSpPr txBox="1">
                <a:spLocks noRot="1" noChangeAspect="1" noMove="1" noResize="1" noEditPoints="1" noAdjustHandles="1" noChangeArrowheads="1" noChangeShapeType="1" noTextEdit="1"/>
              </p:cNvSpPr>
              <p:nvPr/>
            </p:nvSpPr>
            <p:spPr>
              <a:xfrm>
                <a:off x="74223" y="6300775"/>
                <a:ext cx="4024857" cy="4930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E08070D-6B40-4742-A2A7-B1FD4FFD6001}"/>
                  </a:ext>
                </a:extLst>
              </p:cNvPr>
              <p:cNvSpPr txBox="1"/>
              <p:nvPr/>
            </p:nvSpPr>
            <p:spPr>
              <a:xfrm>
                <a:off x="4377649" y="6396340"/>
                <a:ext cx="6153462" cy="400110"/>
              </a:xfrm>
              <a:prstGeom prst="rect">
                <a:avLst/>
              </a:prstGeom>
              <a:noFill/>
            </p:spPr>
            <p:txBody>
              <a:bodyPr wrap="square">
                <a:spAutoFit/>
              </a:bodyPr>
              <a:lstStyle/>
              <a:p>
                <a:r>
                  <a:rPr lang="en-US" sz="2000" b="1" dirty="0">
                    <a:solidFill>
                      <a:srgbClr val="FF0000"/>
                    </a:solidFill>
                  </a:rPr>
                  <a:t>Note that this quantity is the same as </a:t>
                </a:r>
                <a:r>
                  <a:rPr lang="en-US" sz="2000" b="1" dirty="0" err="1">
                    <a:solidFill>
                      <a:srgbClr val="FF0000"/>
                    </a:solidFill>
                  </a:rPr>
                  <a:t>ulp</a:t>
                </a:r>
                <a:r>
                  <a:rPr lang="en-US" sz="2000" b="1" dirty="0">
                    <a:solidFill>
                      <a:srgbClr val="FF0000"/>
                    </a:solidFill>
                  </a:rPr>
                  <a:t>(</a:t>
                </a:r>
                <a14:m>
                  <m:oMath xmlns:m="http://schemas.openxmlformats.org/officeDocument/2006/math">
                    <m:sSub>
                      <m:sSubPr>
                        <m:ctrlPr>
                          <a:rPr lang="en-US" sz="2000" i="1" dirty="0" smtClean="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rPr>
                          <m:t>𝑥</m:t>
                        </m:r>
                      </m:e>
                      <m:sub>
                        <m:r>
                          <a:rPr lang="en-US" sz="2000" i="1" dirty="0">
                            <a:solidFill>
                              <a:srgbClr val="0070C0"/>
                            </a:solidFill>
                            <a:latin typeface="Cambria Math" panose="02040503050406030204" pitchFamily="18" charset="0"/>
                          </a:rPr>
                          <m:t>−</m:t>
                        </m:r>
                      </m:sub>
                    </m:sSub>
                  </m:oMath>
                </a14:m>
                <a:r>
                  <a:rPr lang="en-US" sz="2000" b="1" dirty="0">
                    <a:solidFill>
                      <a:srgbClr val="FF0000"/>
                    </a:solidFill>
                  </a:rPr>
                  <a:t>)</a:t>
                </a:r>
              </a:p>
            </p:txBody>
          </p:sp>
        </mc:Choice>
        <mc:Fallback>
          <p:sp>
            <p:nvSpPr>
              <p:cNvPr id="17" name="TextBox 16">
                <a:extLst>
                  <a:ext uri="{FF2B5EF4-FFF2-40B4-BE49-F238E27FC236}">
                    <a16:creationId xmlns:a16="http://schemas.microsoft.com/office/drawing/2014/main" id="{EE08070D-6B40-4742-A2A7-B1FD4FFD6001}"/>
                  </a:ext>
                </a:extLst>
              </p:cNvPr>
              <p:cNvSpPr txBox="1">
                <a:spLocks noRot="1" noChangeAspect="1" noMove="1" noResize="1" noEditPoints="1" noAdjustHandles="1" noChangeArrowheads="1" noChangeShapeType="1" noTextEdit="1"/>
              </p:cNvSpPr>
              <p:nvPr/>
            </p:nvSpPr>
            <p:spPr>
              <a:xfrm>
                <a:off x="4377649" y="6396340"/>
                <a:ext cx="6153462" cy="400110"/>
              </a:xfrm>
              <a:prstGeom prst="rect">
                <a:avLst/>
              </a:prstGeom>
              <a:blipFill>
                <a:blip r:embed="rId8"/>
                <a:stretch>
                  <a:fillRect l="-990" t="-6061" b="-27273"/>
                </a:stretch>
              </a:blipFill>
            </p:spPr>
            <p:txBody>
              <a:bodyPr/>
              <a:lstStyle/>
              <a:p>
                <a:r>
                  <a:rPr lang="en-US">
                    <a:noFill/>
                  </a:rPr>
                  <a:t> </a:t>
                </a:r>
              </a:p>
            </p:txBody>
          </p:sp>
        </mc:Fallback>
      </mc:AlternateContent>
    </p:spTree>
    <p:extLst>
      <p:ext uri="{BB962C8B-B14F-4D97-AF65-F5344CB8AC3E}">
        <p14:creationId xmlns:p14="http://schemas.microsoft.com/office/powerpoint/2010/main" val="401284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3699D0-278F-4DD6-8488-5073E73EE3D1}"/>
              </a:ext>
            </a:extLst>
          </p:cNvPr>
          <p:cNvSpPr txBox="1"/>
          <p:nvPr/>
        </p:nvSpPr>
        <p:spPr>
          <a:xfrm>
            <a:off x="647076" y="2187688"/>
            <a:ext cx="10897848" cy="2169825"/>
          </a:xfrm>
          <a:prstGeom prst="rect">
            <a:avLst/>
          </a:prstGeom>
          <a:noFill/>
        </p:spPr>
        <p:txBody>
          <a:bodyPr wrap="square">
            <a:spAutoFit/>
          </a:bodyPr>
          <a:lstStyle/>
          <a:p>
            <a:pPr algn="ctr"/>
            <a:r>
              <a:rPr lang="en-US" sz="4500" b="1" dirty="0">
                <a:solidFill>
                  <a:srgbClr val="000000"/>
                </a:solidFill>
                <a:effectLst>
                  <a:outerShdw blurRad="38100" dist="38100" dir="2700000" algn="tl">
                    <a:srgbClr val="000000">
                      <a:alpha val="43137"/>
                    </a:srgbClr>
                  </a:outerShdw>
                </a:effectLst>
                <a:latin typeface="Courier New" panose="02070309020205020404" pitchFamily="49" charset="0"/>
              </a:rPr>
              <a:t>We need to understand how these numbers are represented inside our computers !</a:t>
            </a:r>
          </a:p>
        </p:txBody>
      </p:sp>
    </p:spTree>
    <p:extLst>
      <p:ext uri="{BB962C8B-B14F-4D97-AF65-F5344CB8AC3E}">
        <p14:creationId xmlns:p14="http://schemas.microsoft.com/office/powerpoint/2010/main" val="3291402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1A3E38-36B2-44C1-8926-C597B70BDF9A}"/>
              </a:ext>
            </a:extLst>
          </p:cNvPr>
          <p:cNvSpPr>
            <a:spLocks noGrp="1"/>
          </p:cNvSpPr>
          <p:nvPr>
            <p:ph type="body" sz="quarter" idx="10"/>
          </p:nvPr>
        </p:nvSpPr>
        <p:spPr>
          <a:xfrm>
            <a:off x="657016" y="235062"/>
            <a:ext cx="11254700" cy="724247"/>
          </a:xfrm>
        </p:spPr>
        <p:txBody>
          <a:bodyPr/>
          <a:lstStyle/>
          <a:p>
            <a:pPr algn="ctr"/>
            <a:r>
              <a:rPr lang="en-US" sz="4200" dirty="0"/>
              <a:t>Floating point operations</a:t>
            </a:r>
          </a:p>
          <a:p>
            <a:pPr algn="ctr"/>
            <a:r>
              <a:rPr lang="en-US" sz="4200" dirty="0">
                <a:solidFill>
                  <a:srgbClr val="FF0000"/>
                </a:solidFill>
              </a:rPr>
              <a:t>(IEEE Rounding)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59C829-FDA8-461B-A53B-9596FCFC5EB4}"/>
                  </a:ext>
                </a:extLst>
              </p:cNvPr>
              <p:cNvSpPr txBox="1"/>
              <p:nvPr/>
            </p:nvSpPr>
            <p:spPr>
              <a:xfrm>
                <a:off x="394117" y="1458352"/>
                <a:ext cx="11403766" cy="4216539"/>
              </a:xfrm>
              <a:prstGeom prst="rect">
                <a:avLst/>
              </a:prstGeom>
              <a:noFill/>
            </p:spPr>
            <p:txBody>
              <a:bodyPr wrap="square">
                <a:spAutoFit/>
              </a:bodyPr>
              <a:lstStyle/>
              <a:p>
                <a:pPr algn="just"/>
                <a:r>
                  <a:rPr lang="en-US" sz="3500" dirty="0">
                    <a:solidFill>
                      <a:srgbClr val="FF0000"/>
                    </a:solidFill>
                  </a:rPr>
                  <a:t>(IEEE Rounding)</a:t>
                </a:r>
              </a:p>
              <a:p>
                <a:pPr algn="just"/>
                <a:endParaRPr lang="en-US" sz="3500" dirty="0">
                  <a:solidFill>
                    <a:srgbClr val="FF0000"/>
                  </a:solidFill>
                </a:endParaRPr>
              </a:p>
              <a:p>
                <a:pPr marL="457200" indent="-457200" algn="just">
                  <a:buFont typeface="+mj-lt"/>
                  <a:buAutoNum type="arabicPeriod"/>
                </a:pPr>
                <a:r>
                  <a:rPr lang="en-US" sz="2200" dirty="0">
                    <a:solidFill>
                      <a:srgbClr val="0070C0"/>
                    </a:solidFill>
                  </a:rPr>
                  <a:t>Round down (sometimes called round towards </a:t>
                </a:r>
                <a14:m>
                  <m:oMath xmlns:m="http://schemas.openxmlformats.org/officeDocument/2006/math">
                    <m:r>
                      <a:rPr lang="en-US" sz="2200" b="0" i="1" dirty="0" smtClean="0">
                        <a:solidFill>
                          <a:srgbClr val="0070C0"/>
                        </a:solidFill>
                        <a:latin typeface="Cambria Math" panose="02040503050406030204" pitchFamily="18" charset="0"/>
                      </a:rPr>
                      <m:t>−</m:t>
                    </m:r>
                    <m:r>
                      <a:rPr lang="en-US" sz="2200" b="0" i="1" dirty="0" smtClean="0">
                        <a:solidFill>
                          <a:srgbClr val="0070C0"/>
                        </a:solidFill>
                        <a:latin typeface="Cambria Math" panose="02040503050406030204" pitchFamily="18" charset="0"/>
                        <a:ea typeface="Cambria Math" panose="02040503050406030204" pitchFamily="18" charset="0"/>
                      </a:rPr>
                      <m:t>∞</m:t>
                    </m:r>
                  </m:oMath>
                </a14:m>
                <a:r>
                  <a:rPr lang="en-US" sz="2200" dirty="0">
                    <a:solidFill>
                      <a:srgbClr val="0070C0"/>
                    </a:solidFill>
                  </a:rPr>
                  <a:t>) : </a:t>
                </a:r>
                <a14:m>
                  <m:oMath xmlns:m="http://schemas.openxmlformats.org/officeDocument/2006/math">
                    <m:r>
                      <a:rPr lang="en-US" sz="2200" i="1" dirty="0" smtClean="0">
                        <a:solidFill>
                          <a:srgbClr val="0070C0"/>
                        </a:solidFill>
                        <a:latin typeface="Cambria Math" panose="02040503050406030204" pitchFamily="18" charset="0"/>
                      </a:rPr>
                      <m:t>𝑟𝑜𝑢𝑛𝑑</m:t>
                    </m:r>
                    <m:d>
                      <m:dPr>
                        <m:ctrlPr>
                          <a:rPr lang="en-US" sz="2200" i="1" dirty="0" smtClean="0">
                            <a:solidFill>
                              <a:srgbClr val="0070C0"/>
                            </a:solidFill>
                            <a:latin typeface="Cambria Math" panose="02040503050406030204" pitchFamily="18" charset="0"/>
                          </a:rPr>
                        </m:ctrlPr>
                      </m:dPr>
                      <m:e>
                        <m:r>
                          <a:rPr lang="en-US" sz="2200" i="1" dirty="0" smtClean="0">
                            <a:solidFill>
                              <a:srgbClr val="0070C0"/>
                            </a:solidFill>
                            <a:latin typeface="Cambria Math" panose="02040503050406030204" pitchFamily="18" charset="0"/>
                          </a:rPr>
                          <m:t>𝑥</m:t>
                        </m:r>
                      </m:e>
                    </m:d>
                    <m:r>
                      <a:rPr lang="en-US" sz="2200" i="1" dirty="0" smtClean="0">
                        <a:solidFill>
                          <a:srgbClr val="0070C0"/>
                        </a:solidFill>
                        <a:latin typeface="Cambria Math" panose="02040503050406030204" pitchFamily="18" charset="0"/>
                      </a:rPr>
                      <m:t>=</m:t>
                    </m:r>
                    <m:sSub>
                      <m:sSubPr>
                        <m:ctrlPr>
                          <a:rPr lang="en-US" sz="2200" i="1" dirty="0" smtClean="0">
                            <a:solidFill>
                              <a:srgbClr val="0070C0"/>
                            </a:solidFill>
                            <a:latin typeface="Cambria Math" panose="02040503050406030204" pitchFamily="18" charset="0"/>
                          </a:rPr>
                        </m:ctrlPr>
                      </m:sSubPr>
                      <m:e>
                        <m:r>
                          <a:rPr lang="en-US" sz="2200" b="0" i="1" dirty="0" smtClean="0">
                            <a:solidFill>
                              <a:srgbClr val="0070C0"/>
                            </a:solidFill>
                            <a:latin typeface="Cambria Math" panose="02040503050406030204" pitchFamily="18" charset="0"/>
                          </a:rPr>
                          <m:t>𝑥</m:t>
                        </m:r>
                      </m:e>
                      <m:sub>
                        <m:r>
                          <a:rPr lang="en-US" sz="2200" b="0" i="1" dirty="0" smtClean="0">
                            <a:solidFill>
                              <a:srgbClr val="0070C0"/>
                            </a:solidFill>
                            <a:latin typeface="Cambria Math" panose="02040503050406030204" pitchFamily="18" charset="0"/>
                          </a:rPr>
                          <m:t>−</m:t>
                        </m:r>
                      </m:sub>
                    </m:sSub>
                    <m:r>
                      <a:rPr lang="en-US" sz="2200" i="1" dirty="0" smtClean="0">
                        <a:solidFill>
                          <a:srgbClr val="0070C0"/>
                        </a:solidFill>
                        <a:latin typeface="Cambria Math" panose="02040503050406030204" pitchFamily="18" charset="0"/>
                      </a:rPr>
                      <m:t> </m:t>
                    </m:r>
                  </m:oMath>
                </a14:m>
                <a:endParaRPr lang="en-US" sz="2200" dirty="0">
                  <a:solidFill>
                    <a:srgbClr val="0070C0"/>
                  </a:solidFill>
                </a:endParaRPr>
              </a:p>
              <a:p>
                <a:pPr marL="457200" indent="-457200" algn="just">
                  <a:buFont typeface="+mj-lt"/>
                  <a:buAutoNum type="arabicPeriod"/>
                </a:pPr>
                <a:endParaRPr lang="en-US" sz="2200" dirty="0">
                  <a:solidFill>
                    <a:srgbClr val="0070C0"/>
                  </a:solidFill>
                </a:endParaRPr>
              </a:p>
              <a:p>
                <a:pPr marL="457200" indent="-457200" algn="just">
                  <a:buFont typeface="+mj-lt"/>
                  <a:buAutoNum type="arabicPeriod"/>
                </a:pPr>
                <a:r>
                  <a:rPr lang="en-US" sz="2200" dirty="0">
                    <a:solidFill>
                      <a:srgbClr val="0070C0"/>
                    </a:solidFill>
                  </a:rPr>
                  <a:t>Round up (sometimes called round towards </a:t>
                </a:r>
                <a14:m>
                  <m:oMath xmlns:m="http://schemas.openxmlformats.org/officeDocument/2006/math">
                    <m:r>
                      <a:rPr lang="en-US" sz="2200" b="0" i="1" dirty="0" smtClean="0">
                        <a:solidFill>
                          <a:srgbClr val="0070C0"/>
                        </a:solidFill>
                        <a:latin typeface="Cambria Math" panose="02040503050406030204" pitchFamily="18" charset="0"/>
                        <a:ea typeface="Cambria Math" panose="02040503050406030204" pitchFamily="18" charset="0"/>
                      </a:rPr>
                      <m:t>∞</m:t>
                    </m:r>
                  </m:oMath>
                </a14:m>
                <a:r>
                  <a:rPr lang="en-US" sz="2200" dirty="0">
                    <a:solidFill>
                      <a:srgbClr val="0070C0"/>
                    </a:solidFill>
                  </a:rPr>
                  <a:t>) : </a:t>
                </a:r>
                <a14:m>
                  <m:oMath xmlns:m="http://schemas.openxmlformats.org/officeDocument/2006/math">
                    <m:r>
                      <a:rPr lang="en-US" sz="2200" i="1" dirty="0" smtClean="0">
                        <a:solidFill>
                          <a:srgbClr val="0070C0"/>
                        </a:solidFill>
                        <a:latin typeface="Cambria Math" panose="02040503050406030204" pitchFamily="18" charset="0"/>
                      </a:rPr>
                      <m:t>𝑟𝑜𝑢𝑛𝑑</m:t>
                    </m:r>
                    <m:d>
                      <m:dPr>
                        <m:ctrlPr>
                          <a:rPr lang="en-US" sz="2200" i="1" dirty="0" smtClean="0">
                            <a:solidFill>
                              <a:srgbClr val="0070C0"/>
                            </a:solidFill>
                            <a:latin typeface="Cambria Math" panose="02040503050406030204" pitchFamily="18" charset="0"/>
                          </a:rPr>
                        </m:ctrlPr>
                      </m:dPr>
                      <m:e>
                        <m:r>
                          <a:rPr lang="en-US" sz="2200" i="1" dirty="0" smtClean="0">
                            <a:solidFill>
                              <a:srgbClr val="0070C0"/>
                            </a:solidFill>
                            <a:latin typeface="Cambria Math" panose="02040503050406030204" pitchFamily="18" charset="0"/>
                          </a:rPr>
                          <m:t>𝑥</m:t>
                        </m:r>
                      </m:e>
                    </m:d>
                    <m:r>
                      <a:rPr lang="en-US" sz="2200" i="1" dirty="0" smtClean="0">
                        <a:solidFill>
                          <a:srgbClr val="0070C0"/>
                        </a:solidFill>
                        <a:latin typeface="Cambria Math" panose="02040503050406030204" pitchFamily="18" charset="0"/>
                      </a:rPr>
                      <m:t>=</m:t>
                    </m:r>
                    <m:sSub>
                      <m:sSubPr>
                        <m:ctrlPr>
                          <a:rPr lang="en-US" sz="2200" i="1" dirty="0" smtClean="0">
                            <a:solidFill>
                              <a:srgbClr val="0070C0"/>
                            </a:solidFill>
                            <a:latin typeface="Cambria Math" panose="02040503050406030204" pitchFamily="18" charset="0"/>
                          </a:rPr>
                        </m:ctrlPr>
                      </m:sSubPr>
                      <m:e>
                        <m:r>
                          <a:rPr lang="en-US" sz="2200" b="0" i="1" dirty="0" smtClean="0">
                            <a:solidFill>
                              <a:srgbClr val="0070C0"/>
                            </a:solidFill>
                            <a:latin typeface="Cambria Math" panose="02040503050406030204" pitchFamily="18" charset="0"/>
                          </a:rPr>
                          <m:t>𝑥</m:t>
                        </m:r>
                      </m:e>
                      <m:sub>
                        <m:r>
                          <a:rPr lang="en-US" sz="2200" b="0" i="1" dirty="0" smtClean="0">
                            <a:solidFill>
                              <a:srgbClr val="0070C0"/>
                            </a:solidFill>
                            <a:latin typeface="Cambria Math" panose="02040503050406030204" pitchFamily="18" charset="0"/>
                          </a:rPr>
                          <m:t>+</m:t>
                        </m:r>
                      </m:sub>
                    </m:sSub>
                    <m:r>
                      <a:rPr lang="en-US" sz="2200" i="1" dirty="0" smtClean="0">
                        <a:solidFill>
                          <a:srgbClr val="0070C0"/>
                        </a:solidFill>
                        <a:latin typeface="Cambria Math" panose="02040503050406030204" pitchFamily="18" charset="0"/>
                      </a:rPr>
                      <m:t> </m:t>
                    </m:r>
                  </m:oMath>
                </a14:m>
                <a:endParaRPr lang="en-US" sz="2200" dirty="0">
                  <a:solidFill>
                    <a:srgbClr val="0070C0"/>
                  </a:solidFill>
                </a:endParaRPr>
              </a:p>
              <a:p>
                <a:pPr marL="457200" indent="-457200" algn="just">
                  <a:buFont typeface="+mj-lt"/>
                  <a:buAutoNum type="arabicPeriod"/>
                </a:pPr>
                <a:endParaRPr lang="en-US" sz="2200" dirty="0">
                  <a:solidFill>
                    <a:srgbClr val="0070C0"/>
                  </a:solidFill>
                </a:endParaRPr>
              </a:p>
              <a:p>
                <a:pPr marL="457200" indent="-457200" algn="just">
                  <a:buFont typeface="+mj-lt"/>
                  <a:buAutoNum type="arabicPeriod"/>
                </a:pPr>
                <a:r>
                  <a:rPr lang="en-US" sz="2200" dirty="0">
                    <a:solidFill>
                      <a:srgbClr val="0070C0"/>
                    </a:solidFill>
                  </a:rPr>
                  <a:t>Round towards zero: </a:t>
                </a:r>
                <a14:m>
                  <m:oMath xmlns:m="http://schemas.openxmlformats.org/officeDocument/2006/math">
                    <m:r>
                      <a:rPr lang="en-US" sz="2200" i="1" dirty="0" smtClean="0">
                        <a:solidFill>
                          <a:srgbClr val="0070C0"/>
                        </a:solidFill>
                        <a:latin typeface="Cambria Math" panose="02040503050406030204" pitchFamily="18" charset="0"/>
                      </a:rPr>
                      <m:t>𝑟𝑜𝑢𝑛𝑑</m:t>
                    </m:r>
                    <m:d>
                      <m:dPr>
                        <m:ctrlPr>
                          <a:rPr lang="en-US" sz="2200" i="1" dirty="0" smtClean="0">
                            <a:solidFill>
                              <a:srgbClr val="0070C0"/>
                            </a:solidFill>
                            <a:latin typeface="Cambria Math" panose="02040503050406030204" pitchFamily="18" charset="0"/>
                          </a:rPr>
                        </m:ctrlPr>
                      </m:dPr>
                      <m:e>
                        <m:r>
                          <a:rPr lang="en-US" sz="2200" i="1" dirty="0" smtClean="0">
                            <a:solidFill>
                              <a:srgbClr val="0070C0"/>
                            </a:solidFill>
                            <a:latin typeface="Cambria Math" panose="02040503050406030204" pitchFamily="18" charset="0"/>
                          </a:rPr>
                          <m:t>𝑥</m:t>
                        </m:r>
                      </m:e>
                    </m:d>
                    <m:r>
                      <a:rPr lang="en-US" sz="2200" i="1" dirty="0" smtClean="0">
                        <a:solidFill>
                          <a:srgbClr val="0070C0"/>
                        </a:solidFill>
                        <a:latin typeface="Cambria Math" panose="02040503050406030204" pitchFamily="18" charset="0"/>
                      </a:rPr>
                      <m:t>=</m:t>
                    </m:r>
                    <m:sSub>
                      <m:sSubPr>
                        <m:ctrlPr>
                          <a:rPr lang="en-US" sz="2200" i="1" dirty="0" smtClean="0">
                            <a:solidFill>
                              <a:srgbClr val="0070C0"/>
                            </a:solidFill>
                            <a:latin typeface="Cambria Math" panose="02040503050406030204" pitchFamily="18" charset="0"/>
                          </a:rPr>
                        </m:ctrlPr>
                      </m:sSubPr>
                      <m:e>
                        <m:r>
                          <a:rPr lang="en-US" sz="2200" b="0" i="1" dirty="0" smtClean="0">
                            <a:solidFill>
                              <a:srgbClr val="0070C0"/>
                            </a:solidFill>
                            <a:latin typeface="Cambria Math" panose="02040503050406030204" pitchFamily="18" charset="0"/>
                          </a:rPr>
                          <m:t>𝑥</m:t>
                        </m:r>
                      </m:e>
                      <m:sub>
                        <m:r>
                          <a:rPr lang="en-US" sz="2200" b="0" i="1" dirty="0" smtClean="0">
                            <a:solidFill>
                              <a:srgbClr val="0070C0"/>
                            </a:solidFill>
                            <a:latin typeface="Cambria Math" panose="02040503050406030204" pitchFamily="18" charset="0"/>
                          </a:rPr>
                          <m:t>−</m:t>
                        </m:r>
                      </m:sub>
                    </m:sSub>
                    <m:r>
                      <a:rPr lang="en-US" sz="2200" i="1" dirty="0" smtClean="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𝑖𝑓</m:t>
                    </m:r>
                    <m:r>
                      <a:rPr lang="en-US" sz="2200" b="0" i="1" dirty="0" smtClean="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𝑥</m:t>
                    </m:r>
                    <m:r>
                      <a:rPr lang="en-US" sz="2200" b="0" i="1" dirty="0" smtClean="0">
                        <a:solidFill>
                          <a:srgbClr val="0070C0"/>
                        </a:solidFill>
                        <a:latin typeface="Cambria Math" panose="02040503050406030204" pitchFamily="18" charset="0"/>
                      </a:rPr>
                      <m:t>&gt;0;</m:t>
                    </m:r>
                    <m:r>
                      <a:rPr lang="en-US" sz="2200" b="0" i="1" dirty="0" smtClean="0">
                        <a:solidFill>
                          <a:srgbClr val="0070C0"/>
                        </a:solidFill>
                        <a:latin typeface="Cambria Math" panose="02040503050406030204" pitchFamily="18" charset="0"/>
                      </a:rPr>
                      <m:t>𝑟𝑜𝑢𝑛𝑑</m:t>
                    </m:r>
                    <m:d>
                      <m:dPr>
                        <m:ctrlPr>
                          <a:rPr lang="en-US" sz="2200" b="0" i="1" dirty="0" smtClean="0">
                            <a:solidFill>
                              <a:srgbClr val="0070C0"/>
                            </a:solidFill>
                            <a:latin typeface="Cambria Math" panose="02040503050406030204" pitchFamily="18" charset="0"/>
                          </a:rPr>
                        </m:ctrlPr>
                      </m:dPr>
                      <m:e>
                        <m:r>
                          <a:rPr lang="en-US" sz="2200" b="0" i="1" dirty="0" smtClean="0">
                            <a:solidFill>
                              <a:srgbClr val="0070C0"/>
                            </a:solidFill>
                            <a:latin typeface="Cambria Math" panose="02040503050406030204" pitchFamily="18" charset="0"/>
                          </a:rPr>
                          <m:t>𝑥</m:t>
                        </m:r>
                      </m:e>
                    </m:d>
                    <m:r>
                      <a:rPr lang="en-US" sz="2200" b="0" i="1" dirty="0" smtClean="0">
                        <a:solidFill>
                          <a:srgbClr val="0070C0"/>
                        </a:solidFill>
                        <a:latin typeface="Cambria Math" panose="02040503050406030204" pitchFamily="18" charset="0"/>
                      </a:rPr>
                      <m:t>=</m:t>
                    </m:r>
                    <m:sSub>
                      <m:sSubPr>
                        <m:ctrlPr>
                          <a:rPr lang="en-US" sz="2200" i="1" dirty="0">
                            <a:solidFill>
                              <a:srgbClr val="0070C0"/>
                            </a:solidFill>
                            <a:latin typeface="Cambria Math" panose="02040503050406030204" pitchFamily="18" charset="0"/>
                          </a:rPr>
                        </m:ctrlPr>
                      </m:sSubPr>
                      <m:e>
                        <m:r>
                          <a:rPr lang="en-US" sz="2200" i="1" dirty="0">
                            <a:solidFill>
                              <a:srgbClr val="0070C0"/>
                            </a:solidFill>
                            <a:latin typeface="Cambria Math" panose="02040503050406030204" pitchFamily="18" charset="0"/>
                          </a:rPr>
                          <m:t>𝑥</m:t>
                        </m:r>
                      </m:e>
                      <m:sub>
                        <m:r>
                          <a:rPr lang="en-US" sz="2200" i="1" dirty="0">
                            <a:solidFill>
                              <a:srgbClr val="0070C0"/>
                            </a:solidFill>
                            <a:latin typeface="Cambria Math" panose="02040503050406030204" pitchFamily="18" charset="0"/>
                          </a:rPr>
                          <m:t>+</m:t>
                        </m:r>
                      </m:sub>
                    </m:sSub>
                    <m:r>
                      <a:rPr lang="en-US" sz="2200" b="0" i="1" dirty="0" smtClean="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𝑖𝑓</m:t>
                    </m:r>
                    <m:r>
                      <a:rPr lang="en-US" sz="2200" b="0" i="1" dirty="0" smtClean="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𝑥</m:t>
                    </m:r>
                    <m:r>
                      <a:rPr lang="en-US" sz="2200" b="0" i="1" dirty="0" smtClean="0">
                        <a:solidFill>
                          <a:srgbClr val="0070C0"/>
                        </a:solidFill>
                        <a:latin typeface="Cambria Math" panose="02040503050406030204" pitchFamily="18" charset="0"/>
                      </a:rPr>
                      <m:t>&lt;0</m:t>
                    </m:r>
                  </m:oMath>
                </a14:m>
                <a:endParaRPr lang="en-US" sz="2200" b="0" dirty="0">
                  <a:solidFill>
                    <a:srgbClr val="0070C0"/>
                  </a:solidFill>
                </a:endParaRPr>
              </a:p>
              <a:p>
                <a:pPr marL="457200" indent="-457200" algn="just">
                  <a:buFont typeface="+mj-lt"/>
                  <a:buAutoNum type="arabicPeriod"/>
                </a:pPr>
                <a:endParaRPr lang="en-US" sz="2200" dirty="0">
                  <a:solidFill>
                    <a:srgbClr val="0070C0"/>
                  </a:solidFill>
                </a:endParaRPr>
              </a:p>
              <a:p>
                <a:pPr marL="457200" indent="-457200" algn="just">
                  <a:buFont typeface="+mj-lt"/>
                  <a:buAutoNum type="arabicPeriod"/>
                </a:pPr>
                <a:r>
                  <a:rPr lang="en-US" sz="2200" dirty="0">
                    <a:solidFill>
                      <a:srgbClr val="0070C0"/>
                    </a:solidFill>
                  </a:rPr>
                  <a:t>Round to nearest: </a:t>
                </a:r>
                <a14:m>
                  <m:oMath xmlns:m="http://schemas.openxmlformats.org/officeDocument/2006/math">
                    <m:r>
                      <a:rPr lang="en-US" sz="2200" i="1" dirty="0" smtClean="0">
                        <a:solidFill>
                          <a:srgbClr val="0070C0"/>
                        </a:solidFill>
                        <a:latin typeface="Cambria Math" panose="02040503050406030204" pitchFamily="18" charset="0"/>
                      </a:rPr>
                      <m:t>𝑟𝑜𝑢𝑛𝑑</m:t>
                    </m:r>
                    <m:d>
                      <m:dPr>
                        <m:ctrlPr>
                          <a:rPr lang="en-US" sz="2200" i="1" dirty="0" smtClean="0">
                            <a:solidFill>
                              <a:srgbClr val="0070C0"/>
                            </a:solidFill>
                            <a:latin typeface="Cambria Math" panose="02040503050406030204" pitchFamily="18" charset="0"/>
                          </a:rPr>
                        </m:ctrlPr>
                      </m:dPr>
                      <m:e>
                        <m:r>
                          <a:rPr lang="en-US" sz="2200" i="1" dirty="0" smtClean="0">
                            <a:solidFill>
                              <a:srgbClr val="0070C0"/>
                            </a:solidFill>
                            <a:latin typeface="Cambria Math" panose="02040503050406030204" pitchFamily="18" charset="0"/>
                          </a:rPr>
                          <m:t>𝑥</m:t>
                        </m:r>
                      </m:e>
                    </m:d>
                    <m:r>
                      <a:rPr lang="en-US" sz="2200" i="1" dirty="0" smtClean="0">
                        <a:solidFill>
                          <a:srgbClr val="0070C0"/>
                        </a:solidFill>
                        <a:latin typeface="Cambria Math" panose="02040503050406030204" pitchFamily="18" charset="0"/>
                      </a:rPr>
                      <m:t>=</m:t>
                    </m:r>
                    <m:sSub>
                      <m:sSubPr>
                        <m:ctrlPr>
                          <a:rPr lang="en-US" sz="2200" i="1" dirty="0" smtClean="0">
                            <a:solidFill>
                              <a:srgbClr val="0070C0"/>
                            </a:solidFill>
                            <a:latin typeface="Cambria Math" panose="02040503050406030204" pitchFamily="18" charset="0"/>
                          </a:rPr>
                        </m:ctrlPr>
                      </m:sSubPr>
                      <m:e>
                        <m:r>
                          <a:rPr lang="en-US" sz="2200" b="0" i="1" dirty="0" smtClean="0">
                            <a:solidFill>
                              <a:srgbClr val="0070C0"/>
                            </a:solidFill>
                            <a:latin typeface="Cambria Math" panose="02040503050406030204" pitchFamily="18" charset="0"/>
                          </a:rPr>
                          <m:t>𝑥</m:t>
                        </m:r>
                      </m:e>
                      <m:sub>
                        <m:r>
                          <a:rPr lang="en-US" sz="2200" b="0" i="1" dirty="0" smtClean="0">
                            <a:solidFill>
                              <a:srgbClr val="0070C0"/>
                            </a:solidFill>
                            <a:latin typeface="Cambria Math" panose="02040503050406030204" pitchFamily="18" charset="0"/>
                          </a:rPr>
                          <m:t>−</m:t>
                        </m:r>
                      </m:sub>
                    </m:sSub>
                    <m:r>
                      <a:rPr lang="en-US" sz="2200" i="1" dirty="0" smtClean="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𝑜𝑟</m:t>
                    </m:r>
                    <m:r>
                      <a:rPr lang="en-US" sz="2200" b="0" i="1" dirty="0" smtClean="0">
                        <a:solidFill>
                          <a:srgbClr val="0070C0"/>
                        </a:solidFill>
                        <a:latin typeface="Cambria Math" panose="02040503050406030204" pitchFamily="18" charset="0"/>
                      </a:rPr>
                      <m:t>   </m:t>
                    </m:r>
                    <m:sSub>
                      <m:sSubPr>
                        <m:ctrlPr>
                          <a:rPr lang="en-US" sz="2200" i="1" dirty="0">
                            <a:solidFill>
                              <a:srgbClr val="0070C0"/>
                            </a:solidFill>
                            <a:latin typeface="Cambria Math" panose="02040503050406030204" pitchFamily="18" charset="0"/>
                          </a:rPr>
                        </m:ctrlPr>
                      </m:sSubPr>
                      <m:e>
                        <m:r>
                          <a:rPr lang="en-US" sz="2200" i="1" dirty="0">
                            <a:solidFill>
                              <a:srgbClr val="0070C0"/>
                            </a:solidFill>
                            <a:latin typeface="Cambria Math" panose="02040503050406030204" pitchFamily="18" charset="0"/>
                          </a:rPr>
                          <m:t>𝑥</m:t>
                        </m:r>
                      </m:e>
                      <m:sub>
                        <m:r>
                          <a:rPr lang="en-US" sz="2200" i="1" dirty="0">
                            <a:solidFill>
                              <a:srgbClr val="0070C0"/>
                            </a:solidFill>
                            <a:latin typeface="Cambria Math" panose="02040503050406030204" pitchFamily="18" charset="0"/>
                          </a:rPr>
                          <m:t>+</m:t>
                        </m:r>
                      </m:sub>
                    </m:sSub>
                  </m:oMath>
                </a14:m>
                <a:r>
                  <a:rPr lang="en-US" sz="2200" dirty="0">
                    <a:solidFill>
                      <a:srgbClr val="0070C0"/>
                    </a:solidFill>
                  </a:rPr>
                  <a:t>  whichever is nearer to </a:t>
                </a:r>
                <a14:m>
                  <m:oMath xmlns:m="http://schemas.openxmlformats.org/officeDocument/2006/math">
                    <m:r>
                      <a:rPr lang="en-US" sz="2200" i="1" dirty="0" smtClean="0">
                        <a:solidFill>
                          <a:srgbClr val="0070C0"/>
                        </a:solidFill>
                        <a:latin typeface="Cambria Math" panose="02040503050406030204" pitchFamily="18" charset="0"/>
                      </a:rPr>
                      <m:t>𝑥</m:t>
                    </m:r>
                  </m:oMath>
                </a14:m>
                <a:r>
                  <a:rPr lang="en-US" sz="2200" dirty="0">
                    <a:solidFill>
                      <a:srgbClr val="0070C0"/>
                    </a:solidFill>
                  </a:rPr>
                  <a:t> (unless </a:t>
                </a:r>
                <a14:m>
                  <m:oMath xmlns:m="http://schemas.openxmlformats.org/officeDocument/2006/math">
                    <m:r>
                      <a:rPr lang="en-US" sz="2200" i="1" dirty="0" smtClean="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𝑥</m:t>
                    </m:r>
                    <m:r>
                      <a:rPr lang="en-US" sz="2200" i="1" dirty="0" smtClean="0">
                        <a:solidFill>
                          <a:srgbClr val="0070C0"/>
                        </a:solidFill>
                        <a:latin typeface="Cambria Math" panose="02040503050406030204" pitchFamily="18" charset="0"/>
                      </a:rPr>
                      <m:t>| &gt; </m:t>
                    </m:r>
                    <m:sSub>
                      <m:sSubPr>
                        <m:ctrlPr>
                          <a:rPr lang="en-US" sz="2200" i="1" dirty="0" smtClean="0">
                            <a:solidFill>
                              <a:srgbClr val="0070C0"/>
                            </a:solidFill>
                            <a:latin typeface="Cambria Math" panose="02040503050406030204" pitchFamily="18" charset="0"/>
                          </a:rPr>
                        </m:ctrlPr>
                      </m:sSubPr>
                      <m:e>
                        <m:r>
                          <a:rPr lang="en-US" sz="2200" b="0" i="1" dirty="0" smtClean="0">
                            <a:solidFill>
                              <a:srgbClr val="0070C0"/>
                            </a:solidFill>
                            <a:latin typeface="Cambria Math" panose="02040503050406030204" pitchFamily="18" charset="0"/>
                          </a:rPr>
                          <m:t>𝑁</m:t>
                        </m:r>
                      </m:e>
                      <m:sub>
                        <m:r>
                          <a:rPr lang="en-US" sz="2200" b="0" i="1" dirty="0" smtClean="0">
                            <a:solidFill>
                              <a:srgbClr val="0070C0"/>
                            </a:solidFill>
                            <a:latin typeface="Cambria Math" panose="02040503050406030204" pitchFamily="18" charset="0"/>
                          </a:rPr>
                          <m:t>𝑚𝑎𝑥</m:t>
                        </m:r>
                      </m:sub>
                    </m:sSub>
                  </m:oMath>
                </a14:m>
                <a:r>
                  <a:rPr lang="en-US" sz="2200" dirty="0">
                    <a:solidFill>
                      <a:srgbClr val="0070C0"/>
                    </a:solidFill>
                  </a:rPr>
                  <a:t>).</a:t>
                </a:r>
              </a:p>
              <a:p>
                <a:pPr marL="457200" indent="-457200" algn="just">
                  <a:buFont typeface="+mj-lt"/>
                  <a:buAutoNum type="arabicPeriod"/>
                </a:pPr>
                <a:endParaRPr lang="en-US" sz="2200" dirty="0">
                  <a:solidFill>
                    <a:srgbClr val="0070C0"/>
                  </a:solidFill>
                </a:endParaRPr>
              </a:p>
            </p:txBody>
          </p:sp>
        </mc:Choice>
        <mc:Fallback xmlns="">
          <p:sp>
            <p:nvSpPr>
              <p:cNvPr id="4" name="TextBox 3">
                <a:extLst>
                  <a:ext uri="{FF2B5EF4-FFF2-40B4-BE49-F238E27FC236}">
                    <a16:creationId xmlns:a16="http://schemas.microsoft.com/office/drawing/2014/main" id="{5B59C829-FDA8-461B-A53B-9596FCFC5EB4}"/>
                  </a:ext>
                </a:extLst>
              </p:cNvPr>
              <p:cNvSpPr txBox="1">
                <a:spLocks noRot="1" noChangeAspect="1" noMove="1" noResize="1" noEditPoints="1" noAdjustHandles="1" noChangeArrowheads="1" noChangeShapeType="1" noTextEdit="1"/>
              </p:cNvSpPr>
              <p:nvPr/>
            </p:nvSpPr>
            <p:spPr>
              <a:xfrm>
                <a:off x="394117" y="1458352"/>
                <a:ext cx="11403766" cy="4216539"/>
              </a:xfrm>
              <a:prstGeom prst="rect">
                <a:avLst/>
              </a:prstGeom>
              <a:blipFill>
                <a:blip r:embed="rId2"/>
                <a:stretch>
                  <a:fillRect l="-1604" t="-23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DECCDFC-4092-4A28-8F48-62E3F05FA72C}"/>
                  </a:ext>
                </a:extLst>
              </p:cNvPr>
              <p:cNvSpPr txBox="1"/>
              <p:nvPr/>
            </p:nvSpPr>
            <p:spPr>
              <a:xfrm>
                <a:off x="169888" y="5226784"/>
                <a:ext cx="11897193" cy="1654171"/>
              </a:xfrm>
              <a:prstGeom prst="rect">
                <a:avLst/>
              </a:prstGeom>
              <a:noFill/>
            </p:spPr>
            <p:txBody>
              <a:bodyPr wrap="square">
                <a:spAutoFit/>
              </a:bodyPr>
              <a:lstStyle/>
              <a:p>
                <a:pPr algn="just"/>
                <a:r>
                  <a:rPr lang="en-US" sz="2000" dirty="0"/>
                  <a:t>If </a:t>
                </a:r>
                <a14:m>
                  <m:oMath xmlns:m="http://schemas.openxmlformats.org/officeDocument/2006/math">
                    <m:r>
                      <a:rPr lang="en-US" sz="2000" i="1" dirty="0" smtClean="0">
                        <a:solidFill>
                          <a:srgbClr val="0070C0"/>
                        </a:solidFill>
                        <a:latin typeface="Cambria Math" panose="02040503050406030204" pitchFamily="18" charset="0"/>
                      </a:rPr>
                      <m:t>𝑥</m:t>
                    </m:r>
                  </m:oMath>
                </a14:m>
                <a:r>
                  <a:rPr lang="en-US" sz="2000" dirty="0">
                    <a:solidFill>
                      <a:srgbClr val="0070C0"/>
                    </a:solidFill>
                  </a:rPr>
                  <a:t> </a:t>
                </a:r>
                <a:r>
                  <a:rPr lang="en-US" sz="2000" dirty="0"/>
                  <a:t>is positive, then </a:t>
                </a:r>
                <a14:m>
                  <m:oMath xmlns:m="http://schemas.openxmlformats.org/officeDocument/2006/math">
                    <m:sSub>
                      <m:sSubPr>
                        <m:ctrlPr>
                          <a:rPr lang="en-US" sz="2000" i="1" dirty="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rPr>
                          <m:t>𝑥</m:t>
                        </m:r>
                      </m:e>
                      <m:sub>
                        <m:r>
                          <a:rPr lang="en-US" sz="2000" i="1" dirty="0">
                            <a:solidFill>
                              <a:srgbClr val="0070C0"/>
                            </a:solidFill>
                            <a:latin typeface="Cambria Math" panose="02040503050406030204" pitchFamily="18" charset="0"/>
                          </a:rPr>
                          <m:t>−</m:t>
                        </m:r>
                      </m:sub>
                    </m:sSub>
                  </m:oMath>
                </a14:m>
                <a:r>
                  <a:rPr lang="en-US" sz="2000" dirty="0"/>
                  <a:t> is between zero and </a:t>
                </a:r>
                <a14:m>
                  <m:oMath xmlns:m="http://schemas.openxmlformats.org/officeDocument/2006/math">
                    <m:r>
                      <a:rPr lang="en-US" sz="2000" i="1" dirty="0" smtClean="0">
                        <a:latin typeface="Cambria Math" panose="02040503050406030204" pitchFamily="18" charset="0"/>
                      </a:rPr>
                      <m:t>𝑥</m:t>
                    </m:r>
                  </m:oMath>
                </a14:m>
                <a:r>
                  <a:rPr lang="en-US" sz="2000" dirty="0"/>
                  <a:t>, so </a:t>
                </a:r>
                <a:r>
                  <a:rPr lang="en-US" sz="2000" b="1" dirty="0">
                    <a:solidFill>
                      <a:srgbClr val="FF0000"/>
                    </a:solidFill>
                  </a:rPr>
                  <a:t>round down and round towards zero have the same effect</a:t>
                </a:r>
                <a:r>
                  <a:rPr lang="en-US" sz="2000" dirty="0"/>
                  <a:t>. If </a:t>
                </a:r>
                <a14:m>
                  <m:oMath xmlns:m="http://schemas.openxmlformats.org/officeDocument/2006/math">
                    <m:r>
                      <a:rPr lang="en-US" sz="2000" i="1" dirty="0" smtClean="0">
                        <a:solidFill>
                          <a:srgbClr val="0070C0"/>
                        </a:solidFill>
                        <a:latin typeface="Cambria Math" panose="02040503050406030204" pitchFamily="18" charset="0"/>
                      </a:rPr>
                      <m:t>𝑥</m:t>
                    </m:r>
                  </m:oMath>
                </a14:m>
                <a:r>
                  <a:rPr lang="en-US" sz="2000" dirty="0"/>
                  <a:t> is negative, then </a:t>
                </a:r>
                <a14:m>
                  <m:oMath xmlns:m="http://schemas.openxmlformats.org/officeDocument/2006/math">
                    <m:sSub>
                      <m:sSubPr>
                        <m:ctrlPr>
                          <a:rPr lang="en-US" sz="2000" i="1" dirty="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rPr>
                          <m:t>𝑥</m:t>
                        </m:r>
                      </m:e>
                      <m:sub>
                        <m:r>
                          <a:rPr lang="en-US" sz="2000" i="1" dirty="0">
                            <a:solidFill>
                              <a:srgbClr val="0070C0"/>
                            </a:solidFill>
                            <a:latin typeface="Cambria Math" panose="02040503050406030204" pitchFamily="18" charset="0"/>
                          </a:rPr>
                          <m:t>+</m:t>
                        </m:r>
                      </m:sub>
                    </m:sSub>
                    <m:r>
                      <a:rPr lang="en-US" sz="2000" i="1" dirty="0">
                        <a:solidFill>
                          <a:srgbClr val="0070C0"/>
                        </a:solidFill>
                        <a:latin typeface="Cambria Math" panose="02040503050406030204" pitchFamily="18" charset="0"/>
                      </a:rPr>
                      <m:t> </m:t>
                    </m:r>
                  </m:oMath>
                </a14:m>
                <a:r>
                  <a:rPr lang="en-US" sz="2000" dirty="0"/>
                  <a:t> is between zero and </a:t>
                </a:r>
                <a14:m>
                  <m:oMath xmlns:m="http://schemas.openxmlformats.org/officeDocument/2006/math">
                    <m:r>
                      <a:rPr lang="en-US" sz="2000" i="1" dirty="0" smtClean="0">
                        <a:solidFill>
                          <a:srgbClr val="0070C0"/>
                        </a:solidFill>
                        <a:latin typeface="Cambria Math" panose="02040503050406030204" pitchFamily="18" charset="0"/>
                      </a:rPr>
                      <m:t>𝑥</m:t>
                    </m:r>
                  </m:oMath>
                </a14:m>
                <a:r>
                  <a:rPr lang="en-US" sz="2000" dirty="0"/>
                  <a:t>;, so </a:t>
                </a:r>
                <a:r>
                  <a:rPr lang="en-US" sz="2000" b="1" dirty="0">
                    <a:solidFill>
                      <a:srgbClr val="FF0000"/>
                    </a:solidFill>
                  </a:rPr>
                  <a:t>round up and round towards zero have the same effect</a:t>
                </a:r>
                <a:r>
                  <a:rPr lang="en-US" sz="2000" dirty="0"/>
                  <a:t>. In both cases, round towards zero simply requires truncating the binary expansion, unless </a:t>
                </a:r>
                <a14:m>
                  <m:oMath xmlns:m="http://schemas.openxmlformats.org/officeDocument/2006/math">
                    <m:r>
                      <a:rPr lang="en-US" sz="2000" i="1" dirty="0" smtClean="0">
                        <a:solidFill>
                          <a:srgbClr val="0070C0"/>
                        </a:solidFill>
                        <a:latin typeface="Cambria Math" panose="02040503050406030204" pitchFamily="18" charset="0"/>
                      </a:rPr>
                      <m:t>𝑥</m:t>
                    </m:r>
                  </m:oMath>
                </a14:m>
                <a:r>
                  <a:rPr lang="en-US" sz="2000" dirty="0"/>
                  <a:t> is outside the normalized range. The rounding mode that is almost always used in practice is round to nearest.</a:t>
                </a:r>
              </a:p>
            </p:txBody>
          </p:sp>
        </mc:Choice>
        <mc:Fallback>
          <p:sp>
            <p:nvSpPr>
              <p:cNvPr id="6" name="TextBox 5">
                <a:extLst>
                  <a:ext uri="{FF2B5EF4-FFF2-40B4-BE49-F238E27FC236}">
                    <a16:creationId xmlns:a16="http://schemas.microsoft.com/office/drawing/2014/main" id="{0DECCDFC-4092-4A28-8F48-62E3F05FA72C}"/>
                  </a:ext>
                </a:extLst>
              </p:cNvPr>
              <p:cNvSpPr txBox="1">
                <a:spLocks noRot="1" noChangeAspect="1" noMove="1" noResize="1" noEditPoints="1" noAdjustHandles="1" noChangeArrowheads="1" noChangeShapeType="1" noTextEdit="1"/>
              </p:cNvSpPr>
              <p:nvPr/>
            </p:nvSpPr>
            <p:spPr>
              <a:xfrm>
                <a:off x="169888" y="5226784"/>
                <a:ext cx="11897193" cy="1654171"/>
              </a:xfrm>
              <a:prstGeom prst="rect">
                <a:avLst/>
              </a:prstGeom>
              <a:blipFill>
                <a:blip r:embed="rId3"/>
                <a:stretch>
                  <a:fillRect l="-564" t="-1471" r="-512" b="-4412"/>
                </a:stretch>
              </a:blipFill>
            </p:spPr>
            <p:txBody>
              <a:bodyPr/>
              <a:lstStyle/>
              <a:p>
                <a:r>
                  <a:rPr lang="en-US">
                    <a:noFill/>
                  </a:rPr>
                  <a:t> </a:t>
                </a:r>
              </a:p>
            </p:txBody>
          </p:sp>
        </mc:Fallback>
      </mc:AlternateContent>
    </p:spTree>
    <p:extLst>
      <p:ext uri="{BB962C8B-B14F-4D97-AF65-F5344CB8AC3E}">
        <p14:creationId xmlns:p14="http://schemas.microsoft.com/office/powerpoint/2010/main" val="1948413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6AF28F-88A2-4C27-AA69-F57A1F66237F}"/>
              </a:ext>
            </a:extLst>
          </p:cNvPr>
          <p:cNvSpPr>
            <a:spLocks noGrp="1"/>
          </p:cNvSpPr>
          <p:nvPr>
            <p:ph type="body" sz="quarter" idx="10"/>
          </p:nvPr>
        </p:nvSpPr>
        <p:spPr/>
        <p:txBody>
          <a:bodyPr/>
          <a:lstStyle/>
          <a:p>
            <a:r>
              <a:rPr lang="en-US" dirty="0">
                <a:solidFill>
                  <a:srgbClr val="FF0000"/>
                </a:solidFill>
              </a:rPr>
              <a:t>Cancellation</a:t>
            </a:r>
          </a:p>
        </p:txBody>
      </p:sp>
      <p:sp>
        <p:nvSpPr>
          <p:cNvPr id="4" name="TextBox 3">
            <a:extLst>
              <a:ext uri="{FF2B5EF4-FFF2-40B4-BE49-F238E27FC236}">
                <a16:creationId xmlns:a16="http://schemas.microsoft.com/office/drawing/2014/main" id="{DA4DF671-229F-46ED-8B99-C9D2B148036B}"/>
              </a:ext>
            </a:extLst>
          </p:cNvPr>
          <p:cNvSpPr txBox="1"/>
          <p:nvPr/>
        </p:nvSpPr>
        <p:spPr>
          <a:xfrm>
            <a:off x="1053059" y="1681609"/>
            <a:ext cx="6093500" cy="369332"/>
          </a:xfrm>
          <a:prstGeom prst="rect">
            <a:avLst/>
          </a:prstGeom>
          <a:noFill/>
        </p:spPr>
        <p:txBody>
          <a:bodyPr wrap="square">
            <a:spAutoFit/>
          </a:bodyPr>
          <a:lstStyle/>
          <a:p>
            <a:r>
              <a:rPr lang="en-US" dirty="0"/>
              <a:t>Consider the two numbers</a:t>
            </a:r>
          </a:p>
        </p:txBody>
      </p:sp>
      <p:pic>
        <p:nvPicPr>
          <p:cNvPr id="6" name="Picture 5">
            <a:extLst>
              <a:ext uri="{FF2B5EF4-FFF2-40B4-BE49-F238E27FC236}">
                <a16:creationId xmlns:a16="http://schemas.microsoft.com/office/drawing/2014/main" id="{1619CF48-23A8-4F07-9E00-484DFCAAD9F0}"/>
              </a:ext>
            </a:extLst>
          </p:cNvPr>
          <p:cNvPicPr>
            <a:picLocks noChangeAspect="1"/>
          </p:cNvPicPr>
          <p:nvPr/>
        </p:nvPicPr>
        <p:blipFill>
          <a:blip r:embed="rId2"/>
          <a:stretch>
            <a:fillRect/>
          </a:stretch>
        </p:blipFill>
        <p:spPr>
          <a:xfrm>
            <a:off x="4213641" y="1555641"/>
            <a:ext cx="3105150" cy="495300"/>
          </a:xfrm>
          <a:prstGeom prst="rect">
            <a:avLst/>
          </a:prstGeom>
        </p:spPr>
      </p:pic>
      <p:pic>
        <p:nvPicPr>
          <p:cNvPr id="8" name="Picture 7">
            <a:extLst>
              <a:ext uri="{FF2B5EF4-FFF2-40B4-BE49-F238E27FC236}">
                <a16:creationId xmlns:a16="http://schemas.microsoft.com/office/drawing/2014/main" id="{F1992D9C-25FB-4096-BBF6-6332AFC50D1B}"/>
              </a:ext>
            </a:extLst>
          </p:cNvPr>
          <p:cNvPicPr>
            <a:picLocks noChangeAspect="1"/>
          </p:cNvPicPr>
          <p:nvPr/>
        </p:nvPicPr>
        <p:blipFill>
          <a:blip r:embed="rId3"/>
          <a:stretch>
            <a:fillRect/>
          </a:stretch>
        </p:blipFill>
        <p:spPr>
          <a:xfrm>
            <a:off x="4289450" y="2033239"/>
            <a:ext cx="2943225" cy="361950"/>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20382D5-882A-4D9E-AF37-CC217AB2CE5A}"/>
                  </a:ext>
                </a:extLst>
              </p:cNvPr>
              <p:cNvSpPr txBox="1"/>
              <p:nvPr/>
            </p:nvSpPr>
            <p:spPr>
              <a:xfrm>
                <a:off x="119922" y="2528539"/>
                <a:ext cx="11647358" cy="769441"/>
              </a:xfrm>
              <a:prstGeom prst="rect">
                <a:avLst/>
              </a:prstGeom>
              <a:noFill/>
            </p:spPr>
            <p:txBody>
              <a:bodyPr wrap="square">
                <a:spAutoFit/>
              </a:bodyPr>
              <a:lstStyle/>
              <a:p>
                <a:r>
                  <a:rPr lang="en-US" sz="2200" dirty="0"/>
                  <a:t>The first number, </a:t>
                </a:r>
                <a14:m>
                  <m:oMath xmlns:m="http://schemas.openxmlformats.org/officeDocument/2006/math">
                    <m:r>
                      <a:rPr lang="en-US" sz="2200" i="1" dirty="0" smtClean="0">
                        <a:solidFill>
                          <a:srgbClr val="FF0000"/>
                        </a:solidFill>
                        <a:latin typeface="Cambria Math" panose="02040503050406030204" pitchFamily="18" charset="0"/>
                      </a:rPr>
                      <m:t>𝑥</m:t>
                    </m:r>
                  </m:oMath>
                </a14:m>
                <a:r>
                  <a:rPr lang="en-US" sz="2200" dirty="0"/>
                  <a:t> , is a 16-digit approximation to </a:t>
                </a:r>
                <a14:m>
                  <m:oMath xmlns:m="http://schemas.openxmlformats.org/officeDocument/2006/math">
                    <m:r>
                      <a:rPr lang="en-US" sz="2200" i="1" dirty="0" smtClean="0">
                        <a:solidFill>
                          <a:srgbClr val="FF0000"/>
                        </a:solidFill>
                        <a:latin typeface="Cambria Math" panose="02040503050406030204" pitchFamily="18" charset="0"/>
                        <a:ea typeface="Cambria Math" panose="02040503050406030204" pitchFamily="18" charset="0"/>
                      </a:rPr>
                      <m:t>𝜋</m:t>
                    </m:r>
                  </m:oMath>
                </a14:m>
                <a:r>
                  <a:rPr lang="en-US" sz="2200" dirty="0"/>
                  <a:t>, while the second number agrees with </a:t>
                </a:r>
                <a14:m>
                  <m:oMath xmlns:m="http://schemas.openxmlformats.org/officeDocument/2006/math">
                    <m:r>
                      <a:rPr lang="en-US" sz="2200" i="1" dirty="0" smtClean="0">
                        <a:solidFill>
                          <a:srgbClr val="FF0000"/>
                        </a:solidFill>
                        <a:latin typeface="Cambria Math" panose="02040503050406030204" pitchFamily="18" charset="0"/>
                        <a:ea typeface="Cambria Math" panose="02040503050406030204" pitchFamily="18" charset="0"/>
                      </a:rPr>
                      <m:t>𝜋</m:t>
                    </m:r>
                  </m:oMath>
                </a14:m>
                <a:r>
                  <a:rPr lang="en-US" sz="2200" dirty="0"/>
                  <a:t> to only 12 digits. Their difference is</a:t>
                </a:r>
              </a:p>
            </p:txBody>
          </p:sp>
        </mc:Choice>
        <mc:Fallback>
          <p:sp>
            <p:nvSpPr>
              <p:cNvPr id="10" name="TextBox 9">
                <a:extLst>
                  <a:ext uri="{FF2B5EF4-FFF2-40B4-BE49-F238E27FC236}">
                    <a16:creationId xmlns:a16="http://schemas.microsoft.com/office/drawing/2014/main" id="{920382D5-882A-4D9E-AF37-CC217AB2CE5A}"/>
                  </a:ext>
                </a:extLst>
              </p:cNvPr>
              <p:cNvSpPr txBox="1">
                <a:spLocks noRot="1" noChangeAspect="1" noMove="1" noResize="1" noEditPoints="1" noAdjustHandles="1" noChangeArrowheads="1" noChangeShapeType="1" noTextEdit="1"/>
              </p:cNvSpPr>
              <p:nvPr/>
            </p:nvSpPr>
            <p:spPr>
              <a:xfrm>
                <a:off x="119922" y="2528539"/>
                <a:ext cx="11647358" cy="769441"/>
              </a:xfrm>
              <a:prstGeom prst="rect">
                <a:avLst/>
              </a:prstGeom>
              <a:blipFill>
                <a:blip r:embed="rId4"/>
                <a:stretch>
                  <a:fillRect l="-681" t="-4762" b="-1587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A74B40-D65C-4DC3-BE99-2889F8689D07}"/>
              </a:ext>
            </a:extLst>
          </p:cNvPr>
          <p:cNvPicPr>
            <a:picLocks noChangeAspect="1"/>
          </p:cNvPicPr>
          <p:nvPr/>
        </p:nvPicPr>
        <p:blipFill>
          <a:blip r:embed="rId5"/>
          <a:stretch>
            <a:fillRect/>
          </a:stretch>
        </p:blipFill>
        <p:spPr>
          <a:xfrm>
            <a:off x="3700696" y="3294232"/>
            <a:ext cx="6019800" cy="419100"/>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4962136-F267-4C92-82B7-7202934AB4C1}"/>
                  </a:ext>
                </a:extLst>
              </p:cNvPr>
              <p:cNvSpPr txBox="1"/>
              <p:nvPr/>
            </p:nvSpPr>
            <p:spPr>
              <a:xfrm>
                <a:off x="119922" y="3851704"/>
                <a:ext cx="11932169" cy="1569660"/>
              </a:xfrm>
              <a:prstGeom prst="rect">
                <a:avLst/>
              </a:prstGeom>
              <a:noFill/>
            </p:spPr>
            <p:txBody>
              <a:bodyPr wrap="square">
                <a:spAutoFit/>
              </a:bodyPr>
              <a:lstStyle/>
              <a:p>
                <a:pPr algn="just"/>
                <a:r>
                  <a:rPr lang="en-US" dirty="0"/>
                  <a:t>This difference is in the normalized range of the IEEE single format. However, if we compute the difference</a:t>
                </a:r>
              </a:p>
              <a:p>
                <a:pPr algn="just"/>
                <a:r>
                  <a:rPr lang="en-US" sz="2400" dirty="0"/>
                  <a:t> </a:t>
                </a:r>
                <a14:m>
                  <m:oMath xmlns:m="http://schemas.openxmlformats.org/officeDocument/2006/math">
                    <m:r>
                      <a:rPr lang="en-US" sz="2400" b="1" i="1" dirty="0" smtClean="0">
                        <a:solidFill>
                          <a:srgbClr val="FF0000"/>
                        </a:solidFill>
                        <a:latin typeface="Cambria Math" panose="02040503050406030204" pitchFamily="18" charset="0"/>
                      </a:rPr>
                      <m:t>𝒛</m:t>
                    </m:r>
                    <m:r>
                      <a:rPr lang="en-US" sz="2400" b="1" i="1" dirty="0" smtClean="0">
                        <a:solidFill>
                          <a:srgbClr val="FF0000"/>
                        </a:solidFill>
                        <a:latin typeface="Cambria Math" panose="02040503050406030204" pitchFamily="18" charset="0"/>
                      </a:rPr>
                      <m:t> = </m:t>
                    </m:r>
                    <m:r>
                      <a:rPr lang="en-US" sz="2400" b="1" i="1" dirty="0" smtClean="0">
                        <a:solidFill>
                          <a:srgbClr val="FF0000"/>
                        </a:solidFill>
                        <a:latin typeface="Cambria Math" panose="02040503050406030204" pitchFamily="18" charset="0"/>
                      </a:rPr>
                      <m:t>𝒙</m:t>
                    </m:r>
                    <m:r>
                      <a:rPr lang="en-US" sz="2400" b="1" i="1" dirty="0" smtClean="0">
                        <a:solidFill>
                          <a:srgbClr val="FF0000"/>
                        </a:solidFill>
                        <a:latin typeface="Cambria Math" panose="02040503050406030204" pitchFamily="18" charset="0"/>
                      </a:rPr>
                      <m:t> — </m:t>
                    </m:r>
                    <m:r>
                      <a:rPr lang="en-US" sz="2400" b="1" i="1" dirty="0" smtClean="0">
                        <a:solidFill>
                          <a:srgbClr val="FF0000"/>
                        </a:solidFill>
                        <a:latin typeface="Cambria Math" panose="02040503050406030204" pitchFamily="18" charset="0"/>
                      </a:rPr>
                      <m:t>𝒚</m:t>
                    </m:r>
                    <m:r>
                      <a:rPr lang="en-US" sz="2400" b="1" i="1" dirty="0" smtClean="0">
                        <a:solidFill>
                          <a:srgbClr val="FF0000"/>
                        </a:solidFill>
                        <a:latin typeface="Cambria Math" panose="02040503050406030204" pitchFamily="18" charset="0"/>
                      </a:rPr>
                      <m:t> </m:t>
                    </m:r>
                  </m:oMath>
                </a14:m>
                <a:r>
                  <a:rPr lang="en-US" sz="2400" dirty="0"/>
                  <a:t> </a:t>
                </a:r>
                <a:r>
                  <a:rPr lang="en-US" dirty="0"/>
                  <a:t>in, (C, Python,…) program, using the single format to store the variables </a:t>
                </a:r>
                <a14:m>
                  <m:oMath xmlns:m="http://schemas.openxmlformats.org/officeDocument/2006/math">
                    <m:r>
                      <a:rPr lang="en-US" i="1" dirty="0" smtClean="0">
                        <a:solidFill>
                          <a:srgbClr val="FF0000"/>
                        </a:solidFill>
                        <a:latin typeface="Cambria Math" panose="02040503050406030204" pitchFamily="18" charset="0"/>
                      </a:rPr>
                      <m:t>𝑥</m:t>
                    </m:r>
                  </m:oMath>
                </a14:m>
                <a:r>
                  <a:rPr lang="en-US" dirty="0"/>
                  <a:t> and y before doing the subtraction, and display the result to single precision, </a:t>
                </a:r>
              </a:p>
              <a:p>
                <a:pPr algn="just"/>
                <a:endParaRPr lang="en-US" dirty="0"/>
              </a:p>
              <a:p>
                <a:pPr algn="just"/>
                <a:r>
                  <a:rPr lang="en-US" dirty="0"/>
                  <a:t>we find that the result displayed for </a:t>
                </a:r>
                <a14:m>
                  <m:oMath xmlns:m="http://schemas.openxmlformats.org/officeDocument/2006/math">
                    <m:r>
                      <a:rPr lang="en-US" i="1" dirty="0" smtClean="0">
                        <a:solidFill>
                          <a:srgbClr val="FF0000"/>
                        </a:solidFill>
                        <a:latin typeface="Cambria Math" panose="02040503050406030204" pitchFamily="18" charset="0"/>
                      </a:rPr>
                      <m:t>𝑧</m:t>
                    </m:r>
                  </m:oMath>
                </a14:m>
                <a:r>
                  <a:rPr lang="en-US" dirty="0"/>
                  <a:t> is</a:t>
                </a:r>
              </a:p>
            </p:txBody>
          </p:sp>
        </mc:Choice>
        <mc:Fallback>
          <p:sp>
            <p:nvSpPr>
              <p:cNvPr id="14" name="TextBox 13">
                <a:extLst>
                  <a:ext uri="{FF2B5EF4-FFF2-40B4-BE49-F238E27FC236}">
                    <a16:creationId xmlns:a16="http://schemas.microsoft.com/office/drawing/2014/main" id="{94962136-F267-4C92-82B7-7202934AB4C1}"/>
                  </a:ext>
                </a:extLst>
              </p:cNvPr>
              <p:cNvSpPr txBox="1">
                <a:spLocks noRot="1" noChangeAspect="1" noMove="1" noResize="1" noEditPoints="1" noAdjustHandles="1" noChangeArrowheads="1" noChangeShapeType="1" noTextEdit="1"/>
              </p:cNvSpPr>
              <p:nvPr/>
            </p:nvSpPr>
            <p:spPr>
              <a:xfrm>
                <a:off x="119922" y="3851704"/>
                <a:ext cx="11932169" cy="1569660"/>
              </a:xfrm>
              <a:prstGeom prst="rect">
                <a:avLst/>
              </a:prstGeom>
              <a:blipFill>
                <a:blip r:embed="rId6"/>
                <a:stretch>
                  <a:fillRect l="-460" t="-2335" r="-409" b="-5447"/>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D2A951EA-1A82-4A04-940A-8A27B1274781}"/>
              </a:ext>
            </a:extLst>
          </p:cNvPr>
          <p:cNvPicPr>
            <a:picLocks noChangeAspect="1"/>
          </p:cNvPicPr>
          <p:nvPr/>
        </p:nvPicPr>
        <p:blipFill>
          <a:blip r:embed="rId7"/>
          <a:stretch>
            <a:fillRect/>
          </a:stretch>
        </p:blipFill>
        <p:spPr>
          <a:xfrm>
            <a:off x="4631726" y="5050279"/>
            <a:ext cx="1819275" cy="381000"/>
          </a:xfrm>
          <a:prstGeom prst="rect">
            <a:avLst/>
          </a:prstGeom>
        </p:spPr>
      </p:pic>
    </p:spTree>
    <p:extLst>
      <p:ext uri="{BB962C8B-B14F-4D97-AF65-F5344CB8AC3E}">
        <p14:creationId xmlns:p14="http://schemas.microsoft.com/office/powerpoint/2010/main" val="2621618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AC567DC-7129-496A-A343-7D95224BDDCD}"/>
                  </a:ext>
                </a:extLst>
              </p:cNvPr>
              <p:cNvSpPr txBox="1"/>
              <p:nvPr/>
            </p:nvSpPr>
            <p:spPr>
              <a:xfrm>
                <a:off x="509666" y="1301594"/>
                <a:ext cx="11387059" cy="2654445"/>
              </a:xfrm>
              <a:prstGeom prst="rect">
                <a:avLst/>
              </a:prstGeom>
              <a:noFill/>
            </p:spPr>
            <p:txBody>
              <a:bodyPr wrap="square">
                <a:spAutoFit/>
              </a:bodyPr>
              <a:lstStyle/>
              <a:p>
                <a:pPr marL="285750" indent="-285750" algn="just">
                  <a:buFont typeface="Wingdings" panose="05000000000000000000" pitchFamily="2" charset="2"/>
                  <a:buChar char="Ø"/>
                </a:pPr>
                <a:r>
                  <a:rPr lang="en-US" dirty="0"/>
                  <a:t>The reason is simple enough. The input numbers x and y are first converted from decimal to the single binary format; they are not exact floating point numbers, </a:t>
                </a:r>
                <a:r>
                  <a:rPr lang="en-US" sz="2300" b="1" dirty="0">
                    <a:solidFill>
                      <a:srgbClr val="FF0000"/>
                    </a:solidFill>
                  </a:rPr>
                  <a:t>so the decimal to binary conversion requires some rounding. Because they agree to 12 digits, both x and y round to exactly the same single format number</a:t>
                </a:r>
                <a:r>
                  <a:rPr lang="en-US" dirty="0"/>
                  <a:t>. Thus, all bits in their binary representation cancel when the subtraction is done; we say that we have a complete loss of accuracy in the computation </a:t>
                </a:r>
                <a14:m>
                  <m:oMath xmlns:m="http://schemas.openxmlformats.org/officeDocument/2006/math">
                    <m:r>
                      <a:rPr lang="en-US" sz="2200" i="1" dirty="0" smtClean="0">
                        <a:solidFill>
                          <a:srgbClr val="FF0000"/>
                        </a:solidFill>
                        <a:latin typeface="Cambria Math" panose="02040503050406030204" pitchFamily="18" charset="0"/>
                      </a:rPr>
                      <m:t>𝑧</m:t>
                    </m:r>
                    <m:r>
                      <a:rPr lang="en-US" sz="2200" i="1" dirty="0" smtClean="0">
                        <a:solidFill>
                          <a:srgbClr val="FF0000"/>
                        </a:solidFill>
                        <a:latin typeface="Cambria Math" panose="02040503050406030204" pitchFamily="18" charset="0"/>
                      </a:rPr>
                      <m:t> = </m:t>
                    </m:r>
                    <m:r>
                      <a:rPr lang="en-US" sz="2200" i="1" dirty="0" smtClean="0">
                        <a:solidFill>
                          <a:srgbClr val="FF0000"/>
                        </a:solidFill>
                        <a:latin typeface="Cambria Math" panose="02040503050406030204" pitchFamily="18" charset="0"/>
                      </a:rPr>
                      <m:t>𝑥</m:t>
                    </m:r>
                    <m:r>
                      <a:rPr lang="en-US" sz="2200" i="1" dirty="0" smtClean="0">
                        <a:solidFill>
                          <a:srgbClr val="FF0000"/>
                        </a:solidFill>
                        <a:latin typeface="Cambria Math" panose="02040503050406030204" pitchFamily="18" charset="0"/>
                      </a:rPr>
                      <m:t> — </m:t>
                    </m:r>
                    <m:r>
                      <a:rPr lang="en-US" sz="2200" i="1" dirty="0" smtClean="0">
                        <a:solidFill>
                          <a:srgbClr val="FF0000"/>
                        </a:solidFill>
                        <a:latin typeface="Cambria Math" panose="02040503050406030204" pitchFamily="18" charset="0"/>
                      </a:rPr>
                      <m:t>𝑦</m:t>
                    </m:r>
                    <m:r>
                      <a:rPr lang="en-US" sz="2200" i="1" dirty="0" smtClean="0">
                        <a:solidFill>
                          <a:srgbClr val="FF0000"/>
                        </a:solidFill>
                        <a:latin typeface="Cambria Math" panose="02040503050406030204" pitchFamily="18" charset="0"/>
                      </a:rPr>
                      <m:t>. </m:t>
                    </m:r>
                  </m:oMath>
                </a14:m>
                <a:endParaRPr lang="en-US" dirty="0"/>
              </a:p>
              <a:p>
                <a:pPr marL="285750" indent="-285750" algn="just">
                  <a:buFont typeface="Wingdings" panose="05000000000000000000" pitchFamily="2" charset="2"/>
                  <a:buChar char="Ø"/>
                </a:pPr>
                <a:r>
                  <a:rPr lang="en-US" dirty="0"/>
                  <a:t>If we use the double format to store x and y and their difference z, and if we display the result to double precision, we find that z has the value</a:t>
                </a:r>
              </a:p>
            </p:txBody>
          </p:sp>
        </mc:Choice>
        <mc:Fallback>
          <p:sp>
            <p:nvSpPr>
              <p:cNvPr id="4" name="TextBox 3">
                <a:extLst>
                  <a:ext uri="{FF2B5EF4-FFF2-40B4-BE49-F238E27FC236}">
                    <a16:creationId xmlns:a16="http://schemas.microsoft.com/office/drawing/2014/main" id="{6AC567DC-7129-496A-A343-7D95224BDDCD}"/>
                  </a:ext>
                </a:extLst>
              </p:cNvPr>
              <p:cNvSpPr txBox="1">
                <a:spLocks noRot="1" noChangeAspect="1" noMove="1" noResize="1" noEditPoints="1" noAdjustHandles="1" noChangeArrowheads="1" noChangeShapeType="1" noTextEdit="1"/>
              </p:cNvSpPr>
              <p:nvPr/>
            </p:nvSpPr>
            <p:spPr>
              <a:xfrm>
                <a:off x="509666" y="1301594"/>
                <a:ext cx="11387059" cy="2654445"/>
              </a:xfrm>
              <a:prstGeom prst="rect">
                <a:avLst/>
              </a:prstGeom>
              <a:blipFill>
                <a:blip r:embed="rId2"/>
                <a:stretch>
                  <a:fillRect l="-375" t="-1379" r="-749" b="-2989"/>
                </a:stretch>
              </a:blipFill>
            </p:spPr>
            <p:txBody>
              <a:bodyPr/>
              <a:lstStyle/>
              <a:p>
                <a:r>
                  <a:rPr lang="en-US">
                    <a:noFill/>
                  </a:rPr>
                  <a:t> </a:t>
                </a:r>
              </a:p>
            </p:txBody>
          </p:sp>
        </mc:Fallback>
      </mc:AlternateContent>
      <p:sp>
        <p:nvSpPr>
          <p:cNvPr id="5" name="Text Placeholder 1">
            <a:extLst>
              <a:ext uri="{FF2B5EF4-FFF2-40B4-BE49-F238E27FC236}">
                <a16:creationId xmlns:a16="http://schemas.microsoft.com/office/drawing/2014/main" id="{18A9F675-1C7D-45D4-9994-2E55CEFD5A8B}"/>
              </a:ext>
            </a:extLst>
          </p:cNvPr>
          <p:cNvSpPr>
            <a:spLocks noGrp="1"/>
          </p:cNvSpPr>
          <p:nvPr>
            <p:ph type="body" sz="quarter" idx="10"/>
          </p:nvPr>
        </p:nvSpPr>
        <p:spPr>
          <a:xfrm>
            <a:off x="641350" y="504825"/>
            <a:ext cx="11255375" cy="723900"/>
          </a:xfrm>
        </p:spPr>
        <p:txBody>
          <a:bodyPr/>
          <a:lstStyle/>
          <a:p>
            <a:r>
              <a:rPr lang="en-US" dirty="0">
                <a:solidFill>
                  <a:srgbClr val="FF0000"/>
                </a:solidFill>
              </a:rPr>
              <a:t>Cancellation</a:t>
            </a:r>
          </a:p>
        </p:txBody>
      </p:sp>
      <p:pic>
        <p:nvPicPr>
          <p:cNvPr id="7" name="Picture 6">
            <a:extLst>
              <a:ext uri="{FF2B5EF4-FFF2-40B4-BE49-F238E27FC236}">
                <a16:creationId xmlns:a16="http://schemas.microsoft.com/office/drawing/2014/main" id="{0FCAD292-30D4-4D0D-9FC4-6B036619D527}"/>
              </a:ext>
            </a:extLst>
          </p:cNvPr>
          <p:cNvPicPr>
            <a:picLocks noChangeAspect="1"/>
          </p:cNvPicPr>
          <p:nvPr/>
        </p:nvPicPr>
        <p:blipFill>
          <a:blip r:embed="rId3"/>
          <a:stretch>
            <a:fillRect/>
          </a:stretch>
        </p:blipFill>
        <p:spPr>
          <a:xfrm>
            <a:off x="5020456" y="3698864"/>
            <a:ext cx="3200400" cy="514350"/>
          </a:xfrm>
          <a:prstGeom prst="rect">
            <a:avLst/>
          </a:prstGeom>
        </p:spPr>
      </p:pic>
      <p:sp>
        <p:nvSpPr>
          <p:cNvPr id="9" name="TextBox 8">
            <a:extLst>
              <a:ext uri="{FF2B5EF4-FFF2-40B4-BE49-F238E27FC236}">
                <a16:creationId xmlns:a16="http://schemas.microsoft.com/office/drawing/2014/main" id="{5C9830B9-C1A2-4298-A2FE-DA466AA9698F}"/>
              </a:ext>
            </a:extLst>
          </p:cNvPr>
          <p:cNvSpPr txBox="1"/>
          <p:nvPr/>
        </p:nvSpPr>
        <p:spPr>
          <a:xfrm>
            <a:off x="142731" y="4289143"/>
            <a:ext cx="11906537" cy="2339102"/>
          </a:xfrm>
          <a:prstGeom prst="rect">
            <a:avLst/>
          </a:prstGeom>
          <a:noFill/>
        </p:spPr>
        <p:txBody>
          <a:bodyPr wrap="square">
            <a:spAutoFit/>
          </a:bodyPr>
          <a:lstStyle/>
          <a:p>
            <a:pPr algn="just"/>
            <a:r>
              <a:rPr lang="en-US" dirty="0"/>
              <a:t>This agrees with the exact answer to about four digits, but what is the meaning of the other digits? The answer is that the result displayed is the correctly rounded difference of the double format representations of x and y</a:t>
            </a:r>
          </a:p>
          <a:p>
            <a:pPr algn="just"/>
            <a:endParaRPr lang="en-US" dirty="0"/>
          </a:p>
          <a:p>
            <a:pPr algn="just"/>
            <a:r>
              <a:rPr lang="en-US" dirty="0"/>
              <a:t>It is important to realize that in this case, we may ignore all but the first four or five digits of. The rest may be viewed as garbage, in the sense that they do not reflect the original data x and y. We say that we have a partial loss of accuracy in the computation z = x — y. Regardless of whether the loss of accuracy is complete or partial, the phenomenon is called </a:t>
            </a:r>
            <a:r>
              <a:rPr lang="en-US" sz="2000" b="1" dirty="0">
                <a:solidFill>
                  <a:srgbClr val="FF0000"/>
                </a:solidFill>
              </a:rPr>
              <a:t>cancellation</a:t>
            </a:r>
            <a:r>
              <a:rPr lang="en-US" dirty="0"/>
              <a:t>. It occurs when one number is subtracted from another number that is nearly equal to it. Equivalently, it occurs if two numbers with opposite sign but nearly equal magnitude are added together.</a:t>
            </a:r>
          </a:p>
        </p:txBody>
      </p:sp>
    </p:spTree>
    <p:extLst>
      <p:ext uri="{BB962C8B-B14F-4D97-AF65-F5344CB8AC3E}">
        <p14:creationId xmlns:p14="http://schemas.microsoft.com/office/powerpoint/2010/main" val="3805752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44CE05-2A82-48C0-84C7-56BFEC2C027A}"/>
              </a:ext>
            </a:extLst>
          </p:cNvPr>
          <p:cNvSpPr>
            <a:spLocks noGrp="1"/>
          </p:cNvSpPr>
          <p:nvPr>
            <p:ph type="body" sz="quarter" idx="10"/>
          </p:nvPr>
        </p:nvSpPr>
        <p:spPr/>
        <p:txBody>
          <a:bodyPr/>
          <a:lstStyle/>
          <a:p>
            <a:r>
              <a:rPr lang="en-US" dirty="0">
                <a:solidFill>
                  <a:srgbClr val="FF0000"/>
                </a:solidFill>
              </a:rPr>
              <a:t>Cancellation in Python</a:t>
            </a:r>
          </a:p>
        </p:txBody>
      </p:sp>
      <p:pic>
        <p:nvPicPr>
          <p:cNvPr id="4" name="Picture 3">
            <a:extLst>
              <a:ext uri="{FF2B5EF4-FFF2-40B4-BE49-F238E27FC236}">
                <a16:creationId xmlns:a16="http://schemas.microsoft.com/office/drawing/2014/main" id="{BABCF827-0D3B-48CA-8054-072EA3489957}"/>
              </a:ext>
            </a:extLst>
          </p:cNvPr>
          <p:cNvPicPr>
            <a:picLocks noChangeAspect="1"/>
          </p:cNvPicPr>
          <p:nvPr/>
        </p:nvPicPr>
        <p:blipFill>
          <a:blip r:embed="rId2"/>
          <a:stretch>
            <a:fillRect/>
          </a:stretch>
        </p:blipFill>
        <p:spPr>
          <a:xfrm>
            <a:off x="1541437" y="2838098"/>
            <a:ext cx="7212820" cy="1181803"/>
          </a:xfrm>
          <a:prstGeom prst="rect">
            <a:avLst/>
          </a:prstGeom>
        </p:spPr>
      </p:pic>
    </p:spTree>
    <p:extLst>
      <p:ext uri="{BB962C8B-B14F-4D97-AF65-F5344CB8AC3E}">
        <p14:creationId xmlns:p14="http://schemas.microsoft.com/office/powerpoint/2010/main" val="2228216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A28B74-EC97-4395-B58D-D0A9B55034DF}"/>
              </a:ext>
            </a:extLst>
          </p:cNvPr>
          <p:cNvSpPr>
            <a:spLocks noGrp="1"/>
          </p:cNvSpPr>
          <p:nvPr>
            <p:ph type="body" sz="quarter" idx="10"/>
          </p:nvPr>
        </p:nvSpPr>
        <p:spPr/>
        <p:txBody>
          <a:bodyPr/>
          <a:lstStyle/>
          <a:p>
            <a:pPr algn="ctr"/>
            <a:r>
              <a:rPr lang="en-US" dirty="0"/>
              <a:t>Associativity &amp; Absorption error</a:t>
            </a:r>
          </a:p>
        </p:txBody>
      </p:sp>
      <p:pic>
        <p:nvPicPr>
          <p:cNvPr id="6" name="Picture 5">
            <a:extLst>
              <a:ext uri="{FF2B5EF4-FFF2-40B4-BE49-F238E27FC236}">
                <a16:creationId xmlns:a16="http://schemas.microsoft.com/office/drawing/2014/main" id="{1D558D48-9F5C-4ACA-BE29-59E38E07F52E}"/>
              </a:ext>
            </a:extLst>
          </p:cNvPr>
          <p:cNvPicPr>
            <a:picLocks noChangeAspect="1"/>
          </p:cNvPicPr>
          <p:nvPr/>
        </p:nvPicPr>
        <p:blipFill>
          <a:blip r:embed="rId2"/>
          <a:stretch>
            <a:fillRect/>
          </a:stretch>
        </p:blipFill>
        <p:spPr>
          <a:xfrm>
            <a:off x="842937" y="1379095"/>
            <a:ext cx="10852878" cy="4839107"/>
          </a:xfrm>
          <a:prstGeom prst="rect">
            <a:avLst/>
          </a:prstGeom>
        </p:spPr>
      </p:pic>
    </p:spTree>
    <p:extLst>
      <p:ext uri="{BB962C8B-B14F-4D97-AF65-F5344CB8AC3E}">
        <p14:creationId xmlns:p14="http://schemas.microsoft.com/office/powerpoint/2010/main" val="2647849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9CBD07-3D63-445C-866A-414CEF691BE4}"/>
              </a:ext>
            </a:extLst>
          </p:cNvPr>
          <p:cNvSpPr>
            <a:spLocks noGrp="1"/>
          </p:cNvSpPr>
          <p:nvPr>
            <p:ph type="body" sz="quarter" idx="10"/>
          </p:nvPr>
        </p:nvSpPr>
        <p:spPr/>
        <p:txBody>
          <a:bodyPr/>
          <a:lstStyle/>
          <a:p>
            <a:r>
              <a:rPr lang="en-US" dirty="0"/>
              <a:t>Summing a Finite Series</a:t>
            </a:r>
          </a:p>
        </p:txBody>
      </p:sp>
      <p:pic>
        <p:nvPicPr>
          <p:cNvPr id="4" name="Picture 3">
            <a:extLst>
              <a:ext uri="{FF2B5EF4-FFF2-40B4-BE49-F238E27FC236}">
                <a16:creationId xmlns:a16="http://schemas.microsoft.com/office/drawing/2014/main" id="{534503CF-2EA5-4897-952B-0366701A2BC9}"/>
              </a:ext>
            </a:extLst>
          </p:cNvPr>
          <p:cNvPicPr>
            <a:picLocks noChangeAspect="1"/>
          </p:cNvPicPr>
          <p:nvPr/>
        </p:nvPicPr>
        <p:blipFill>
          <a:blip r:embed="rId2"/>
          <a:stretch>
            <a:fillRect/>
          </a:stretch>
        </p:blipFill>
        <p:spPr>
          <a:xfrm>
            <a:off x="749508" y="1454046"/>
            <a:ext cx="10912839" cy="5201587"/>
          </a:xfrm>
          <a:prstGeom prst="rect">
            <a:avLst/>
          </a:prstGeom>
        </p:spPr>
      </p:pic>
    </p:spTree>
    <p:extLst>
      <p:ext uri="{BB962C8B-B14F-4D97-AF65-F5344CB8AC3E}">
        <p14:creationId xmlns:p14="http://schemas.microsoft.com/office/powerpoint/2010/main" val="808628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9CBD07-3D63-445C-866A-414CEF691BE4}"/>
              </a:ext>
            </a:extLst>
          </p:cNvPr>
          <p:cNvSpPr>
            <a:spLocks noGrp="1"/>
          </p:cNvSpPr>
          <p:nvPr>
            <p:ph type="body" sz="quarter" idx="10"/>
          </p:nvPr>
        </p:nvSpPr>
        <p:spPr/>
        <p:txBody>
          <a:bodyPr/>
          <a:lstStyle/>
          <a:p>
            <a:r>
              <a:rPr lang="en-US" dirty="0"/>
              <a:t>Summing a Finite Series</a:t>
            </a:r>
          </a:p>
        </p:txBody>
      </p:sp>
      <p:pic>
        <p:nvPicPr>
          <p:cNvPr id="5" name="Picture 4">
            <a:extLst>
              <a:ext uri="{FF2B5EF4-FFF2-40B4-BE49-F238E27FC236}">
                <a16:creationId xmlns:a16="http://schemas.microsoft.com/office/drawing/2014/main" id="{D373520C-111D-4046-845F-3AEE8A9E6E8F}"/>
              </a:ext>
            </a:extLst>
          </p:cNvPr>
          <p:cNvPicPr>
            <a:picLocks noChangeAspect="1"/>
          </p:cNvPicPr>
          <p:nvPr/>
        </p:nvPicPr>
        <p:blipFill>
          <a:blip r:embed="rId2"/>
          <a:stretch>
            <a:fillRect/>
          </a:stretch>
        </p:blipFill>
        <p:spPr>
          <a:xfrm>
            <a:off x="407633" y="1448353"/>
            <a:ext cx="6400000" cy="4904762"/>
          </a:xfrm>
          <a:prstGeom prst="rect">
            <a:avLst/>
          </a:prstGeom>
        </p:spPr>
      </p:pic>
      <p:pic>
        <p:nvPicPr>
          <p:cNvPr id="7" name="Picture 6">
            <a:extLst>
              <a:ext uri="{FF2B5EF4-FFF2-40B4-BE49-F238E27FC236}">
                <a16:creationId xmlns:a16="http://schemas.microsoft.com/office/drawing/2014/main" id="{8D578F9F-930E-40F7-8BAF-88A185034C4C}"/>
              </a:ext>
            </a:extLst>
          </p:cNvPr>
          <p:cNvPicPr>
            <a:picLocks noChangeAspect="1"/>
          </p:cNvPicPr>
          <p:nvPr/>
        </p:nvPicPr>
        <p:blipFill>
          <a:blip r:embed="rId3"/>
          <a:stretch>
            <a:fillRect/>
          </a:stretch>
        </p:blipFill>
        <p:spPr>
          <a:xfrm>
            <a:off x="6096000" y="5896061"/>
            <a:ext cx="5967412" cy="676275"/>
          </a:xfrm>
          <a:prstGeom prst="rect">
            <a:avLst/>
          </a:prstGeom>
          <a:ln>
            <a:solidFill>
              <a:srgbClr val="FF0000"/>
            </a:solidFill>
          </a:ln>
        </p:spPr>
      </p:pic>
    </p:spTree>
    <p:extLst>
      <p:ext uri="{BB962C8B-B14F-4D97-AF65-F5344CB8AC3E}">
        <p14:creationId xmlns:p14="http://schemas.microsoft.com/office/powerpoint/2010/main" val="1334234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9B224D-37FF-4766-ADCF-DE727561C1D0}"/>
              </a:ext>
            </a:extLst>
          </p:cNvPr>
          <p:cNvSpPr>
            <a:spLocks noGrp="1"/>
          </p:cNvSpPr>
          <p:nvPr>
            <p:ph type="body" sz="quarter" idx="10"/>
          </p:nvPr>
        </p:nvSpPr>
        <p:spPr/>
        <p:txBody>
          <a:bodyPr/>
          <a:lstStyle/>
          <a:p>
            <a:pPr algn="ctr"/>
            <a:r>
              <a:rPr lang="en-US" sz="4200" dirty="0"/>
              <a:t>Compensated summation algorithms</a:t>
            </a:r>
          </a:p>
        </p:txBody>
      </p:sp>
      <p:pic>
        <p:nvPicPr>
          <p:cNvPr id="4" name="Picture 3">
            <a:extLst>
              <a:ext uri="{FF2B5EF4-FFF2-40B4-BE49-F238E27FC236}">
                <a16:creationId xmlns:a16="http://schemas.microsoft.com/office/drawing/2014/main" id="{D63FAD9C-FBB2-4FEE-913C-C12403B0AFBD}"/>
              </a:ext>
            </a:extLst>
          </p:cNvPr>
          <p:cNvPicPr>
            <a:picLocks noChangeAspect="1"/>
          </p:cNvPicPr>
          <p:nvPr/>
        </p:nvPicPr>
        <p:blipFill>
          <a:blip r:embed="rId2"/>
          <a:stretch>
            <a:fillRect/>
          </a:stretch>
        </p:blipFill>
        <p:spPr>
          <a:xfrm>
            <a:off x="642026" y="1334125"/>
            <a:ext cx="10120912" cy="5141626"/>
          </a:xfrm>
          <a:prstGeom prst="rect">
            <a:avLst/>
          </a:prstGeom>
        </p:spPr>
      </p:pic>
    </p:spTree>
    <p:extLst>
      <p:ext uri="{BB962C8B-B14F-4D97-AF65-F5344CB8AC3E}">
        <p14:creationId xmlns:p14="http://schemas.microsoft.com/office/powerpoint/2010/main" val="3988981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701F85-FE4C-4941-9583-73527972C044}"/>
              </a:ext>
            </a:extLst>
          </p:cNvPr>
          <p:cNvSpPr>
            <a:spLocks noGrp="1"/>
          </p:cNvSpPr>
          <p:nvPr>
            <p:ph type="body" sz="quarter" idx="10"/>
          </p:nvPr>
        </p:nvSpPr>
        <p:spPr/>
        <p:txBody>
          <a:bodyPr/>
          <a:lstStyle/>
          <a:p>
            <a:r>
              <a:rPr lang="en-US" sz="5400" b="0" i="0" dirty="0">
                <a:solidFill>
                  <a:srgbClr val="273239"/>
                </a:solidFill>
                <a:effectLst/>
                <a:latin typeface="urw-din"/>
              </a:rPr>
              <a:t>Kahan summation</a:t>
            </a:r>
            <a:endParaRPr lang="en-US" dirty="0"/>
          </a:p>
        </p:txBody>
      </p:sp>
      <p:sp>
        <p:nvSpPr>
          <p:cNvPr id="4" name="TextBox 3">
            <a:extLst>
              <a:ext uri="{FF2B5EF4-FFF2-40B4-BE49-F238E27FC236}">
                <a16:creationId xmlns:a16="http://schemas.microsoft.com/office/drawing/2014/main" id="{6B732C6A-92C8-4738-B024-9C045C2FB0F8}"/>
              </a:ext>
            </a:extLst>
          </p:cNvPr>
          <p:cNvSpPr txBox="1"/>
          <p:nvPr/>
        </p:nvSpPr>
        <p:spPr>
          <a:xfrm>
            <a:off x="273570" y="1328792"/>
            <a:ext cx="11433747" cy="1446550"/>
          </a:xfrm>
          <a:prstGeom prst="rect">
            <a:avLst/>
          </a:prstGeom>
          <a:noFill/>
        </p:spPr>
        <p:txBody>
          <a:bodyPr wrap="square">
            <a:spAutoFit/>
          </a:bodyPr>
          <a:lstStyle/>
          <a:p>
            <a:pPr algn="just"/>
            <a:r>
              <a:rPr lang="en-US" sz="2200" b="1" i="0" dirty="0">
                <a:solidFill>
                  <a:srgbClr val="FF0000"/>
                </a:solidFill>
                <a:effectLst>
                  <a:outerShdw blurRad="38100" dist="38100" dir="2700000" algn="tl">
                    <a:srgbClr val="000000">
                      <a:alpha val="43137"/>
                    </a:srgbClr>
                  </a:outerShdw>
                </a:effectLst>
                <a:latin typeface="urw-din"/>
              </a:rPr>
              <a:t>Kahan summation </a:t>
            </a:r>
            <a:r>
              <a:rPr lang="en-US" sz="2200" b="0" i="0" dirty="0">
                <a:solidFill>
                  <a:srgbClr val="273239"/>
                </a:solidFill>
                <a:effectLst/>
                <a:latin typeface="urw-din"/>
              </a:rPr>
              <a:t>algorithm, also known as compensated summation and summation with the carry algorithm, is used to </a:t>
            </a:r>
            <a:r>
              <a:rPr lang="en-US" sz="2200" b="1" i="0" dirty="0">
                <a:solidFill>
                  <a:srgbClr val="273239"/>
                </a:solidFill>
                <a:effectLst/>
                <a:latin typeface="urw-din"/>
              </a:rPr>
              <a:t>minimize the loss of significance</a:t>
            </a:r>
            <a:r>
              <a:rPr lang="en-US" sz="2200" b="0" i="0" dirty="0">
                <a:solidFill>
                  <a:srgbClr val="273239"/>
                </a:solidFill>
                <a:effectLst/>
                <a:latin typeface="urw-din"/>
              </a:rPr>
              <a:t> in the total result obtained by adding a sequence of finite-precision floating-point numbers. This is done by keeping a separate running compensation (a variable to accumulate small errors).</a:t>
            </a:r>
          </a:p>
        </p:txBody>
      </p:sp>
      <p:pic>
        <p:nvPicPr>
          <p:cNvPr id="6" name="Picture 5">
            <a:extLst>
              <a:ext uri="{FF2B5EF4-FFF2-40B4-BE49-F238E27FC236}">
                <a16:creationId xmlns:a16="http://schemas.microsoft.com/office/drawing/2014/main" id="{93399D74-D14F-4108-81ED-D22EAAF7C64C}"/>
              </a:ext>
            </a:extLst>
          </p:cNvPr>
          <p:cNvPicPr>
            <a:picLocks noChangeAspect="1"/>
          </p:cNvPicPr>
          <p:nvPr/>
        </p:nvPicPr>
        <p:blipFill>
          <a:blip r:embed="rId2"/>
          <a:stretch>
            <a:fillRect/>
          </a:stretch>
        </p:blipFill>
        <p:spPr>
          <a:xfrm>
            <a:off x="484683" y="2766660"/>
            <a:ext cx="4778115" cy="2762548"/>
          </a:xfrm>
          <a:prstGeom prst="rect">
            <a:avLst/>
          </a:prstGeom>
        </p:spPr>
      </p:pic>
      <p:pic>
        <p:nvPicPr>
          <p:cNvPr id="8" name="Picture 7">
            <a:extLst>
              <a:ext uri="{FF2B5EF4-FFF2-40B4-BE49-F238E27FC236}">
                <a16:creationId xmlns:a16="http://schemas.microsoft.com/office/drawing/2014/main" id="{2E30D2D6-20A9-43D8-BD18-770CB68E825F}"/>
              </a:ext>
            </a:extLst>
          </p:cNvPr>
          <p:cNvPicPr>
            <a:picLocks noChangeAspect="1"/>
          </p:cNvPicPr>
          <p:nvPr/>
        </p:nvPicPr>
        <p:blipFill>
          <a:blip r:embed="rId3"/>
          <a:stretch>
            <a:fillRect/>
          </a:stretch>
        </p:blipFill>
        <p:spPr>
          <a:xfrm>
            <a:off x="844991" y="5821595"/>
            <a:ext cx="2257425" cy="933450"/>
          </a:xfrm>
          <a:prstGeom prst="rect">
            <a:avLst/>
          </a:prstGeom>
        </p:spPr>
      </p:pic>
      <p:sp>
        <p:nvSpPr>
          <p:cNvPr id="10" name="TextBox 9">
            <a:extLst>
              <a:ext uri="{FF2B5EF4-FFF2-40B4-BE49-F238E27FC236}">
                <a16:creationId xmlns:a16="http://schemas.microsoft.com/office/drawing/2014/main" id="{627B3AA3-AE2F-48AC-98E5-3E88D1E2854D}"/>
              </a:ext>
            </a:extLst>
          </p:cNvPr>
          <p:cNvSpPr txBox="1"/>
          <p:nvPr/>
        </p:nvSpPr>
        <p:spPr>
          <a:xfrm>
            <a:off x="5262798" y="4125982"/>
            <a:ext cx="6093500" cy="1323439"/>
          </a:xfrm>
          <a:prstGeom prst="rect">
            <a:avLst/>
          </a:prstGeom>
          <a:noFill/>
        </p:spPr>
        <p:txBody>
          <a:bodyPr wrap="square">
            <a:spAutoFit/>
          </a:bodyPr>
          <a:lstStyle/>
          <a:p>
            <a:pPr algn="just"/>
            <a:r>
              <a:rPr lang="en-US" sz="2000" dirty="0">
                <a:solidFill>
                  <a:srgbClr val="FF0000"/>
                </a:solidFill>
                <a:latin typeface="Times New Roman" panose="02020603050405020304" pitchFamily="18" charset="0"/>
                <a:cs typeface="Times New Roman" panose="02020603050405020304" pitchFamily="18" charset="0"/>
              </a:rPr>
              <a:t>Note: The expected value for the above implementation is 1.0 but the value returned is 0.9999999999999999. Therefore, a method to reduce this error by using Kahan’s Summation algorithm is discussed. </a:t>
            </a:r>
          </a:p>
        </p:txBody>
      </p:sp>
    </p:spTree>
    <p:extLst>
      <p:ext uri="{BB962C8B-B14F-4D97-AF65-F5344CB8AC3E}">
        <p14:creationId xmlns:p14="http://schemas.microsoft.com/office/powerpoint/2010/main" val="22465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4F5F36-F0F9-4D0F-A670-06EF38903138}"/>
              </a:ext>
            </a:extLst>
          </p:cNvPr>
          <p:cNvSpPr>
            <a:spLocks noGrp="1"/>
          </p:cNvSpPr>
          <p:nvPr>
            <p:ph type="body" sz="quarter" idx="10"/>
          </p:nvPr>
        </p:nvSpPr>
        <p:spPr/>
        <p:txBody>
          <a:bodyPr/>
          <a:lstStyle/>
          <a:p>
            <a:r>
              <a:rPr lang="en-US" sz="5400" b="0" i="0" dirty="0">
                <a:solidFill>
                  <a:srgbClr val="273239"/>
                </a:solidFill>
                <a:effectLst/>
                <a:latin typeface="urw-din"/>
              </a:rPr>
              <a:t>Kahan summation</a:t>
            </a:r>
            <a:endParaRPr lang="en-US" dirty="0"/>
          </a:p>
        </p:txBody>
      </p:sp>
      <p:sp>
        <p:nvSpPr>
          <p:cNvPr id="4" name="TextBox 3">
            <a:extLst>
              <a:ext uri="{FF2B5EF4-FFF2-40B4-BE49-F238E27FC236}">
                <a16:creationId xmlns:a16="http://schemas.microsoft.com/office/drawing/2014/main" id="{BDF95280-9565-4ACA-9836-48EA64BBB6A0}"/>
              </a:ext>
            </a:extLst>
          </p:cNvPr>
          <p:cNvSpPr txBox="1"/>
          <p:nvPr/>
        </p:nvSpPr>
        <p:spPr>
          <a:xfrm>
            <a:off x="235574" y="1341063"/>
            <a:ext cx="11816517" cy="1015663"/>
          </a:xfrm>
          <a:prstGeom prst="rect">
            <a:avLst/>
          </a:prstGeom>
          <a:noFill/>
        </p:spPr>
        <p:txBody>
          <a:bodyPr wrap="square">
            <a:spAutoFit/>
          </a:bodyPr>
          <a:lstStyle/>
          <a:p>
            <a:pPr algn="just" fontAlgn="base"/>
            <a:r>
              <a:rPr lang="en-US" sz="2000" b="1" i="0" dirty="0">
                <a:solidFill>
                  <a:srgbClr val="FF0000"/>
                </a:solidFill>
                <a:effectLst>
                  <a:outerShdw blurRad="38100" dist="38100" dir="2700000" algn="tl">
                    <a:srgbClr val="000000">
                      <a:alpha val="43137"/>
                    </a:srgbClr>
                  </a:outerShdw>
                </a:effectLst>
                <a:latin typeface="urw-din"/>
              </a:rPr>
              <a:t>Kahan Summation Algorithm: </a:t>
            </a:r>
            <a:r>
              <a:rPr lang="en-US" sz="2000" b="0" i="0" dirty="0">
                <a:solidFill>
                  <a:srgbClr val="273239"/>
                </a:solidFill>
                <a:effectLst/>
                <a:latin typeface="urw-din"/>
              </a:rPr>
              <a:t>The idea of the Kahan summation algorithm is to compensate for the floating-point error by keeping a separate variable to store the running time errors as the arithmetic operations are being performed. This can be visualized by the following pseudocode: </a:t>
            </a:r>
          </a:p>
        </p:txBody>
      </p:sp>
      <p:pic>
        <p:nvPicPr>
          <p:cNvPr id="6" name="Picture 5">
            <a:extLst>
              <a:ext uri="{FF2B5EF4-FFF2-40B4-BE49-F238E27FC236}">
                <a16:creationId xmlns:a16="http://schemas.microsoft.com/office/drawing/2014/main" id="{609EC741-C1F6-45E9-8AF2-BCA951536343}"/>
              </a:ext>
            </a:extLst>
          </p:cNvPr>
          <p:cNvPicPr>
            <a:picLocks noChangeAspect="1"/>
          </p:cNvPicPr>
          <p:nvPr/>
        </p:nvPicPr>
        <p:blipFill>
          <a:blip r:embed="rId2"/>
          <a:stretch>
            <a:fillRect/>
          </a:stretch>
        </p:blipFill>
        <p:spPr>
          <a:xfrm>
            <a:off x="642026" y="2344505"/>
            <a:ext cx="4349699" cy="4457760"/>
          </a:xfrm>
          <a:prstGeom prst="rect">
            <a:avLst/>
          </a:prstGeom>
        </p:spPr>
      </p:pic>
      <p:pic>
        <p:nvPicPr>
          <p:cNvPr id="5" name="Picture 4">
            <a:extLst>
              <a:ext uri="{FF2B5EF4-FFF2-40B4-BE49-F238E27FC236}">
                <a16:creationId xmlns:a16="http://schemas.microsoft.com/office/drawing/2014/main" id="{CACD21DF-23C5-4DE7-A3B5-F30979FA79DF}"/>
              </a:ext>
            </a:extLst>
          </p:cNvPr>
          <p:cNvPicPr>
            <a:picLocks noChangeAspect="1"/>
          </p:cNvPicPr>
          <p:nvPr/>
        </p:nvPicPr>
        <p:blipFill>
          <a:blip r:embed="rId3"/>
          <a:stretch>
            <a:fillRect/>
          </a:stretch>
        </p:blipFill>
        <p:spPr>
          <a:xfrm>
            <a:off x="5186598" y="3339418"/>
            <a:ext cx="6580682" cy="2881499"/>
          </a:xfrm>
          <a:prstGeom prst="rect">
            <a:avLst/>
          </a:prstGeom>
        </p:spPr>
      </p:pic>
    </p:spTree>
    <p:extLst>
      <p:ext uri="{BB962C8B-B14F-4D97-AF65-F5344CB8AC3E}">
        <p14:creationId xmlns:p14="http://schemas.microsoft.com/office/powerpoint/2010/main" val="1737482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E04815-45C2-4328-A96F-F3633E1F3ED7}"/>
              </a:ext>
            </a:extLst>
          </p:cNvPr>
          <p:cNvSpPr>
            <a:spLocks noGrp="1"/>
          </p:cNvSpPr>
          <p:nvPr>
            <p:ph type="body" sz="quarter" idx="10"/>
          </p:nvPr>
        </p:nvSpPr>
        <p:spPr/>
        <p:txBody>
          <a:bodyPr/>
          <a:lstStyle/>
          <a:p>
            <a:pPr algn="ctr"/>
            <a:r>
              <a:rPr lang="en-US" altLang="en-US" sz="5400" b="1" i="1" dirty="0">
                <a:solidFill>
                  <a:schemeClr val="tx1"/>
                </a:solidFill>
              </a:rPr>
              <a:t>Number Representation</a:t>
            </a:r>
          </a:p>
        </p:txBody>
      </p:sp>
      <p:sp>
        <p:nvSpPr>
          <p:cNvPr id="3" name="Text Box 5">
            <a:extLst>
              <a:ext uri="{FF2B5EF4-FFF2-40B4-BE49-F238E27FC236}">
                <a16:creationId xmlns:a16="http://schemas.microsoft.com/office/drawing/2014/main" id="{D68C0697-754D-472E-BD91-29257B149FAC}"/>
              </a:ext>
            </a:extLst>
          </p:cNvPr>
          <p:cNvSpPr txBox="1">
            <a:spLocks noChangeArrowheads="1"/>
          </p:cNvSpPr>
          <p:nvPr/>
        </p:nvSpPr>
        <p:spPr bwMode="auto">
          <a:xfrm>
            <a:off x="3908282" y="1610090"/>
            <a:ext cx="2882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dirty="0">
                <a:solidFill>
                  <a:srgbClr val="000066"/>
                </a:solidFill>
              </a:rPr>
              <a:t>Decimal system</a:t>
            </a:r>
          </a:p>
        </p:txBody>
      </p:sp>
      <p:pic>
        <p:nvPicPr>
          <p:cNvPr id="4" name="Picture 8">
            <a:extLst>
              <a:ext uri="{FF2B5EF4-FFF2-40B4-BE49-F238E27FC236}">
                <a16:creationId xmlns:a16="http://schemas.microsoft.com/office/drawing/2014/main" id="{A1113DEF-380C-47F8-99AF-6F24D7C7B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626" y="2344678"/>
            <a:ext cx="5822950" cy="400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4258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4B90D-51D8-4D3A-AB8E-FE38EA1801AD}"/>
              </a:ext>
            </a:extLst>
          </p:cNvPr>
          <p:cNvSpPr>
            <a:spLocks noGrp="1"/>
          </p:cNvSpPr>
          <p:nvPr>
            <p:ph type="body" sz="quarter" idx="10"/>
          </p:nvPr>
        </p:nvSpPr>
        <p:spPr/>
        <p:txBody>
          <a:bodyPr/>
          <a:lstStyle/>
          <a:p>
            <a:pPr algn="ctr"/>
            <a:r>
              <a:rPr lang="en-US" dirty="0"/>
              <a:t>The ”Gentleman-</a:t>
            </a:r>
            <a:r>
              <a:rPr lang="en-US" dirty="0" err="1"/>
              <a:t>Marovich</a:t>
            </a:r>
            <a:r>
              <a:rPr lang="en-US" dirty="0"/>
              <a:t> Code”</a:t>
            </a:r>
          </a:p>
        </p:txBody>
      </p:sp>
      <p:pic>
        <p:nvPicPr>
          <p:cNvPr id="4" name="Picture 3">
            <a:extLst>
              <a:ext uri="{FF2B5EF4-FFF2-40B4-BE49-F238E27FC236}">
                <a16:creationId xmlns:a16="http://schemas.microsoft.com/office/drawing/2014/main" id="{A604F33C-E0AB-4183-9569-C51FF2824F14}"/>
              </a:ext>
            </a:extLst>
          </p:cNvPr>
          <p:cNvPicPr>
            <a:picLocks noChangeAspect="1"/>
          </p:cNvPicPr>
          <p:nvPr/>
        </p:nvPicPr>
        <p:blipFill>
          <a:blip r:embed="rId2"/>
          <a:stretch>
            <a:fillRect/>
          </a:stretch>
        </p:blipFill>
        <p:spPr>
          <a:xfrm>
            <a:off x="326839" y="2200275"/>
            <a:ext cx="8162925" cy="4657725"/>
          </a:xfrm>
          <a:prstGeom prst="rect">
            <a:avLst/>
          </a:prstGeom>
        </p:spPr>
      </p:pic>
      <p:pic>
        <p:nvPicPr>
          <p:cNvPr id="8" name="Picture 7">
            <a:extLst>
              <a:ext uri="{FF2B5EF4-FFF2-40B4-BE49-F238E27FC236}">
                <a16:creationId xmlns:a16="http://schemas.microsoft.com/office/drawing/2014/main" id="{2ED344A2-7D00-46E5-9EDE-89D8C80EB93F}"/>
              </a:ext>
            </a:extLst>
          </p:cNvPr>
          <p:cNvPicPr>
            <a:picLocks noChangeAspect="1"/>
          </p:cNvPicPr>
          <p:nvPr/>
        </p:nvPicPr>
        <p:blipFill>
          <a:blip r:embed="rId3"/>
          <a:stretch>
            <a:fillRect/>
          </a:stretch>
        </p:blipFill>
        <p:spPr>
          <a:xfrm>
            <a:off x="295274" y="1229132"/>
            <a:ext cx="11601450" cy="981075"/>
          </a:xfrm>
          <a:prstGeom prst="rect">
            <a:avLst/>
          </a:prstGeom>
        </p:spPr>
      </p:pic>
    </p:spTree>
    <p:extLst>
      <p:ext uri="{BB962C8B-B14F-4D97-AF65-F5344CB8AC3E}">
        <p14:creationId xmlns:p14="http://schemas.microsoft.com/office/powerpoint/2010/main" val="1959960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8E8FE-9C75-47A4-BDA1-5FE206D6C4DC}"/>
              </a:ext>
            </a:extLst>
          </p:cNvPr>
          <p:cNvSpPr>
            <a:spLocks noGrp="1"/>
          </p:cNvSpPr>
          <p:nvPr>
            <p:ph type="body" sz="quarter" idx="10"/>
          </p:nvPr>
        </p:nvSpPr>
        <p:spPr/>
        <p:txBody>
          <a:bodyPr/>
          <a:lstStyle/>
          <a:p>
            <a:r>
              <a:rPr lang="en-US" dirty="0"/>
              <a:t>The ”Gentleman-</a:t>
            </a:r>
            <a:r>
              <a:rPr lang="en-US" dirty="0" err="1"/>
              <a:t>Marovich</a:t>
            </a:r>
            <a:r>
              <a:rPr lang="en-US" dirty="0"/>
              <a:t> Code”</a:t>
            </a:r>
          </a:p>
        </p:txBody>
      </p:sp>
      <p:pic>
        <p:nvPicPr>
          <p:cNvPr id="4" name="Picture 3">
            <a:extLst>
              <a:ext uri="{FF2B5EF4-FFF2-40B4-BE49-F238E27FC236}">
                <a16:creationId xmlns:a16="http://schemas.microsoft.com/office/drawing/2014/main" id="{E2376366-2AD8-4BA8-BBF7-64508F441F50}"/>
              </a:ext>
            </a:extLst>
          </p:cNvPr>
          <p:cNvPicPr>
            <a:picLocks noChangeAspect="1"/>
          </p:cNvPicPr>
          <p:nvPr/>
        </p:nvPicPr>
        <p:blipFill>
          <a:blip r:embed="rId2"/>
          <a:stretch>
            <a:fillRect/>
          </a:stretch>
        </p:blipFill>
        <p:spPr>
          <a:xfrm>
            <a:off x="224852" y="1364962"/>
            <a:ext cx="9923490" cy="5365621"/>
          </a:xfrm>
          <a:prstGeom prst="rect">
            <a:avLst/>
          </a:prstGeom>
        </p:spPr>
      </p:pic>
    </p:spTree>
    <p:extLst>
      <p:ext uri="{BB962C8B-B14F-4D97-AF65-F5344CB8AC3E}">
        <p14:creationId xmlns:p14="http://schemas.microsoft.com/office/powerpoint/2010/main" val="14604510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C01E22-629F-4D53-993C-943E41415B8C}"/>
              </a:ext>
            </a:extLst>
          </p:cNvPr>
          <p:cNvSpPr>
            <a:spLocks noGrp="1"/>
          </p:cNvSpPr>
          <p:nvPr>
            <p:ph type="body" sz="quarter" idx="10"/>
          </p:nvPr>
        </p:nvSpPr>
        <p:spPr/>
        <p:txBody>
          <a:bodyPr/>
          <a:lstStyle/>
          <a:p>
            <a:r>
              <a:rPr lang="en-US" dirty="0"/>
              <a:t>The </a:t>
            </a:r>
            <a:r>
              <a:rPr lang="en-US" dirty="0" err="1"/>
              <a:t>Pichat’s</a:t>
            </a:r>
            <a:r>
              <a:rPr lang="en-US" dirty="0"/>
              <a:t> algorithm</a:t>
            </a:r>
          </a:p>
        </p:txBody>
      </p:sp>
      <p:pic>
        <p:nvPicPr>
          <p:cNvPr id="4" name="Picture 3">
            <a:extLst>
              <a:ext uri="{FF2B5EF4-FFF2-40B4-BE49-F238E27FC236}">
                <a16:creationId xmlns:a16="http://schemas.microsoft.com/office/drawing/2014/main" id="{5890C349-4413-4D30-B82A-61FF97965F22}"/>
              </a:ext>
            </a:extLst>
          </p:cNvPr>
          <p:cNvPicPr>
            <a:picLocks noChangeAspect="1"/>
          </p:cNvPicPr>
          <p:nvPr/>
        </p:nvPicPr>
        <p:blipFill>
          <a:blip r:embed="rId2"/>
          <a:stretch>
            <a:fillRect/>
          </a:stretch>
        </p:blipFill>
        <p:spPr>
          <a:xfrm>
            <a:off x="389901" y="1517597"/>
            <a:ext cx="7719778" cy="4973143"/>
          </a:xfrm>
          <a:prstGeom prst="rect">
            <a:avLst/>
          </a:prstGeom>
        </p:spPr>
      </p:pic>
    </p:spTree>
    <p:extLst>
      <p:ext uri="{BB962C8B-B14F-4D97-AF65-F5344CB8AC3E}">
        <p14:creationId xmlns:p14="http://schemas.microsoft.com/office/powerpoint/2010/main" val="982395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AC7E2D-B190-404C-A0CE-359E47579AA9}"/>
              </a:ext>
            </a:extLst>
          </p:cNvPr>
          <p:cNvSpPr>
            <a:spLocks noGrp="1"/>
          </p:cNvSpPr>
          <p:nvPr>
            <p:ph type="body" sz="quarter" idx="10"/>
          </p:nvPr>
        </p:nvSpPr>
        <p:spPr/>
        <p:txBody>
          <a:bodyPr/>
          <a:lstStyle/>
          <a:p>
            <a:r>
              <a:rPr lang="en-US" dirty="0"/>
              <a:t>References </a:t>
            </a:r>
          </a:p>
        </p:txBody>
      </p:sp>
      <p:pic>
        <p:nvPicPr>
          <p:cNvPr id="4" name="Picture 3">
            <a:extLst>
              <a:ext uri="{FF2B5EF4-FFF2-40B4-BE49-F238E27FC236}">
                <a16:creationId xmlns:a16="http://schemas.microsoft.com/office/drawing/2014/main" id="{8158F450-2C71-4362-BC32-B77CEB06DE7A}"/>
              </a:ext>
            </a:extLst>
          </p:cNvPr>
          <p:cNvPicPr>
            <a:picLocks noChangeAspect="1"/>
          </p:cNvPicPr>
          <p:nvPr/>
        </p:nvPicPr>
        <p:blipFill>
          <a:blip r:embed="rId2"/>
          <a:stretch>
            <a:fillRect/>
          </a:stretch>
        </p:blipFill>
        <p:spPr>
          <a:xfrm>
            <a:off x="189094" y="1358092"/>
            <a:ext cx="7156085" cy="4593003"/>
          </a:xfrm>
          <a:prstGeom prst="rect">
            <a:avLst/>
          </a:prstGeom>
        </p:spPr>
      </p:pic>
      <p:pic>
        <p:nvPicPr>
          <p:cNvPr id="6" name="Picture 5">
            <a:extLst>
              <a:ext uri="{FF2B5EF4-FFF2-40B4-BE49-F238E27FC236}">
                <a16:creationId xmlns:a16="http://schemas.microsoft.com/office/drawing/2014/main" id="{F4133437-8D1F-4D7C-B4F9-1FEE79890ED7}"/>
              </a:ext>
            </a:extLst>
          </p:cNvPr>
          <p:cNvPicPr>
            <a:picLocks noChangeAspect="1"/>
          </p:cNvPicPr>
          <p:nvPr/>
        </p:nvPicPr>
        <p:blipFill>
          <a:blip r:embed="rId3"/>
          <a:stretch>
            <a:fillRect/>
          </a:stretch>
        </p:blipFill>
        <p:spPr>
          <a:xfrm>
            <a:off x="2721235" y="2254440"/>
            <a:ext cx="7314264" cy="4150108"/>
          </a:xfrm>
          <a:prstGeom prst="rect">
            <a:avLst/>
          </a:prstGeom>
        </p:spPr>
      </p:pic>
      <p:pic>
        <p:nvPicPr>
          <p:cNvPr id="8" name="Picture 7">
            <a:extLst>
              <a:ext uri="{FF2B5EF4-FFF2-40B4-BE49-F238E27FC236}">
                <a16:creationId xmlns:a16="http://schemas.microsoft.com/office/drawing/2014/main" id="{BD2F7A69-6B31-4760-BFF5-C828D0D4C59E}"/>
              </a:ext>
            </a:extLst>
          </p:cNvPr>
          <p:cNvPicPr>
            <a:picLocks noChangeAspect="1"/>
          </p:cNvPicPr>
          <p:nvPr/>
        </p:nvPicPr>
        <p:blipFill>
          <a:blip r:embed="rId4"/>
          <a:stretch>
            <a:fillRect/>
          </a:stretch>
        </p:blipFill>
        <p:spPr>
          <a:xfrm>
            <a:off x="6513279" y="2871069"/>
            <a:ext cx="5276537" cy="3976374"/>
          </a:xfrm>
          <a:prstGeom prst="rect">
            <a:avLst/>
          </a:prstGeom>
        </p:spPr>
      </p:pic>
    </p:spTree>
    <p:extLst>
      <p:ext uri="{BB962C8B-B14F-4D97-AF65-F5344CB8AC3E}">
        <p14:creationId xmlns:p14="http://schemas.microsoft.com/office/powerpoint/2010/main" val="719832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5625D6-FE23-4613-B087-3A2E0DE20EF5}"/>
              </a:ext>
            </a:extLst>
          </p:cNvPr>
          <p:cNvSpPr>
            <a:spLocks noGrp="1"/>
          </p:cNvSpPr>
          <p:nvPr>
            <p:ph type="body" sz="quarter" idx="10"/>
          </p:nvPr>
        </p:nvSpPr>
        <p:spPr/>
        <p:txBody>
          <a:bodyPr/>
          <a:lstStyle/>
          <a:p>
            <a:pPr algn="ctr"/>
            <a:r>
              <a:rPr lang="en-US" altLang="en-US" sz="5400" b="1" i="1" dirty="0">
                <a:solidFill>
                  <a:schemeClr val="tx1"/>
                </a:solidFill>
              </a:rPr>
              <a:t>Number Representation</a:t>
            </a:r>
          </a:p>
        </p:txBody>
      </p:sp>
      <p:sp>
        <p:nvSpPr>
          <p:cNvPr id="3" name="Text Box 4">
            <a:extLst>
              <a:ext uri="{FF2B5EF4-FFF2-40B4-BE49-F238E27FC236}">
                <a16:creationId xmlns:a16="http://schemas.microsoft.com/office/drawing/2014/main" id="{269D88AA-63D5-49FE-AD67-1A60199C3FA5}"/>
              </a:ext>
            </a:extLst>
          </p:cNvPr>
          <p:cNvSpPr txBox="1">
            <a:spLocks noChangeArrowheads="1"/>
          </p:cNvSpPr>
          <p:nvPr/>
        </p:nvSpPr>
        <p:spPr bwMode="auto">
          <a:xfrm>
            <a:off x="4225167" y="1712430"/>
            <a:ext cx="2657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dirty="0">
                <a:solidFill>
                  <a:srgbClr val="000066"/>
                </a:solidFill>
              </a:rPr>
              <a:t>Binary system</a:t>
            </a:r>
          </a:p>
        </p:txBody>
      </p:sp>
      <p:pic>
        <p:nvPicPr>
          <p:cNvPr id="4" name="Picture 7">
            <a:extLst>
              <a:ext uri="{FF2B5EF4-FFF2-40B4-BE49-F238E27FC236}">
                <a16:creationId xmlns:a16="http://schemas.microsoft.com/office/drawing/2014/main" id="{EE35DF28-DCB1-42EF-A82B-9C9263C34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975" y="2694470"/>
            <a:ext cx="8875712"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2975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9A50FA0B-FC5E-40CF-B03C-C99155E8DF74}"/>
              </a:ext>
            </a:extLst>
          </p:cNvPr>
          <p:cNvSpPr>
            <a:spLocks noChangeArrowheads="1"/>
          </p:cNvSpPr>
          <p:nvPr>
            <p:custDataLst>
              <p:tags r:id="rId1"/>
            </p:custDataLst>
          </p:nvPr>
        </p:nvSpPr>
        <p:spPr bwMode="auto">
          <a:xfrm>
            <a:off x="1041459" y="1366595"/>
            <a:ext cx="8229600" cy="52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4400" dirty="0">
                <a:solidFill>
                  <a:srgbClr val="FF3300"/>
                </a:solidFill>
              </a:rPr>
              <a:t>Converting Base-2 to Base-10</a:t>
            </a:r>
          </a:p>
        </p:txBody>
      </p:sp>
      <p:grpSp>
        <p:nvGrpSpPr>
          <p:cNvPr id="43" name="Group 42">
            <a:extLst>
              <a:ext uri="{FF2B5EF4-FFF2-40B4-BE49-F238E27FC236}">
                <a16:creationId xmlns:a16="http://schemas.microsoft.com/office/drawing/2014/main" id="{C1FB5A59-766F-4013-9A98-A167B59A7CB2}"/>
              </a:ext>
            </a:extLst>
          </p:cNvPr>
          <p:cNvGrpSpPr/>
          <p:nvPr/>
        </p:nvGrpSpPr>
        <p:grpSpPr>
          <a:xfrm>
            <a:off x="1002989" y="2072936"/>
            <a:ext cx="7772400" cy="3801561"/>
            <a:chOff x="1002989" y="2072936"/>
            <a:chExt cx="7772400" cy="3801561"/>
          </a:xfrm>
        </p:grpSpPr>
        <p:grpSp>
          <p:nvGrpSpPr>
            <p:cNvPr id="5" name="Group 5">
              <a:extLst>
                <a:ext uri="{FF2B5EF4-FFF2-40B4-BE49-F238E27FC236}">
                  <a16:creationId xmlns:a16="http://schemas.microsoft.com/office/drawing/2014/main" id="{C6FBB255-444E-4F5E-AE57-CE8D9786DAF4}"/>
                </a:ext>
              </a:extLst>
            </p:cNvPr>
            <p:cNvGrpSpPr>
              <a:grpSpLocks/>
            </p:cNvGrpSpPr>
            <p:nvPr>
              <p:custDataLst>
                <p:tags r:id="rId2"/>
              </p:custDataLst>
            </p:nvPr>
          </p:nvGrpSpPr>
          <p:grpSpPr bwMode="auto">
            <a:xfrm>
              <a:off x="2623226" y="2072936"/>
              <a:ext cx="5943600" cy="1016105"/>
              <a:chOff x="1968" y="1344"/>
              <a:chExt cx="3312" cy="608"/>
            </a:xfrm>
          </p:grpSpPr>
          <p:sp>
            <p:nvSpPr>
              <p:cNvPr id="6" name="Text Box 6">
                <a:extLst>
                  <a:ext uri="{FF2B5EF4-FFF2-40B4-BE49-F238E27FC236}">
                    <a16:creationId xmlns:a16="http://schemas.microsoft.com/office/drawing/2014/main" id="{E35570D5-A56D-432C-89E4-5A573E63A387}"/>
                  </a:ext>
                </a:extLst>
              </p:cNvPr>
              <p:cNvSpPr txBox="1">
                <a:spLocks noChangeArrowheads="1"/>
              </p:cNvSpPr>
              <p:nvPr>
                <p:custDataLst>
                  <p:tags r:id="rId27"/>
                </p:custDataLst>
              </p:nvPr>
            </p:nvSpPr>
            <p:spPr bwMode="auto">
              <a:xfrm>
                <a:off x="1968" y="1344"/>
                <a:ext cx="624" cy="602"/>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6000">
                    <a:solidFill>
                      <a:srgbClr val="FF3300"/>
                    </a:solidFill>
                    <a:effectLst>
                      <a:outerShdw blurRad="38100" dist="38100" dir="2700000" algn="tl">
                        <a:srgbClr val="C0C0C0"/>
                      </a:outerShdw>
                    </a:effectLst>
                    <a:latin typeface="Tahoma" pitchFamily="34" charset="0"/>
                    <a:cs typeface="+mn-cs"/>
                  </a:rPr>
                  <a:t>(1</a:t>
                </a:r>
              </a:p>
            </p:txBody>
          </p:sp>
          <p:sp>
            <p:nvSpPr>
              <p:cNvPr id="7" name="Text Box 7">
                <a:extLst>
                  <a:ext uri="{FF2B5EF4-FFF2-40B4-BE49-F238E27FC236}">
                    <a16:creationId xmlns:a16="http://schemas.microsoft.com/office/drawing/2014/main" id="{0F235A68-4DB7-4358-A540-25A31760DD41}"/>
                  </a:ext>
                </a:extLst>
              </p:cNvPr>
              <p:cNvSpPr txBox="1">
                <a:spLocks noChangeArrowheads="1"/>
              </p:cNvSpPr>
              <p:nvPr>
                <p:custDataLst>
                  <p:tags r:id="rId28"/>
                </p:custDataLst>
              </p:nvPr>
            </p:nvSpPr>
            <p:spPr bwMode="auto">
              <a:xfrm>
                <a:off x="2640" y="1344"/>
                <a:ext cx="624" cy="602"/>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6000">
                    <a:solidFill>
                      <a:srgbClr val="FF3300"/>
                    </a:solidFill>
                    <a:effectLst>
                      <a:outerShdw blurRad="38100" dist="38100" dir="2700000" algn="tl">
                        <a:srgbClr val="C0C0C0"/>
                      </a:outerShdw>
                    </a:effectLst>
                    <a:latin typeface="Tahoma" pitchFamily="34" charset="0"/>
                    <a:cs typeface="+mn-cs"/>
                  </a:rPr>
                  <a:t>0</a:t>
                </a:r>
              </a:p>
            </p:txBody>
          </p:sp>
          <p:sp>
            <p:nvSpPr>
              <p:cNvPr id="8" name="Text Box 8">
                <a:extLst>
                  <a:ext uri="{FF2B5EF4-FFF2-40B4-BE49-F238E27FC236}">
                    <a16:creationId xmlns:a16="http://schemas.microsoft.com/office/drawing/2014/main" id="{22D20E3A-A7D3-40DC-A0FA-0EC69AABE39E}"/>
                  </a:ext>
                </a:extLst>
              </p:cNvPr>
              <p:cNvSpPr txBox="1">
                <a:spLocks noChangeArrowheads="1"/>
              </p:cNvSpPr>
              <p:nvPr>
                <p:custDataLst>
                  <p:tags r:id="rId29"/>
                </p:custDataLst>
              </p:nvPr>
            </p:nvSpPr>
            <p:spPr bwMode="auto">
              <a:xfrm>
                <a:off x="3984" y="1344"/>
                <a:ext cx="624" cy="602"/>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6000">
                    <a:solidFill>
                      <a:srgbClr val="FF3300"/>
                    </a:solidFill>
                    <a:effectLst>
                      <a:outerShdw blurRad="38100" dist="38100" dir="2700000" algn="tl">
                        <a:srgbClr val="C0C0C0"/>
                      </a:outerShdw>
                    </a:effectLst>
                    <a:latin typeface="Tahoma" pitchFamily="34" charset="0"/>
                    <a:cs typeface="+mn-cs"/>
                  </a:rPr>
                  <a:t>1</a:t>
                </a:r>
              </a:p>
            </p:txBody>
          </p:sp>
          <p:sp>
            <p:nvSpPr>
              <p:cNvPr id="9" name="Text Box 9">
                <a:extLst>
                  <a:ext uri="{FF2B5EF4-FFF2-40B4-BE49-F238E27FC236}">
                    <a16:creationId xmlns:a16="http://schemas.microsoft.com/office/drawing/2014/main" id="{206D12E0-33A6-4D83-9992-909397B4DF69}"/>
                  </a:ext>
                </a:extLst>
              </p:cNvPr>
              <p:cNvSpPr txBox="1">
                <a:spLocks noChangeArrowheads="1"/>
              </p:cNvSpPr>
              <p:nvPr>
                <p:custDataLst>
                  <p:tags r:id="rId30"/>
                </p:custDataLst>
              </p:nvPr>
            </p:nvSpPr>
            <p:spPr bwMode="auto">
              <a:xfrm>
                <a:off x="4656" y="1344"/>
                <a:ext cx="624" cy="608"/>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6000" dirty="0">
                    <a:solidFill>
                      <a:srgbClr val="FF3300"/>
                    </a:solidFill>
                    <a:effectLst>
                      <a:outerShdw blurRad="38100" dist="38100" dir="2700000" algn="tl">
                        <a:srgbClr val="C0C0C0"/>
                      </a:outerShdw>
                    </a:effectLst>
                    <a:latin typeface="Tahoma" pitchFamily="34" charset="0"/>
                    <a:cs typeface="+mn-cs"/>
                  </a:rPr>
                  <a:t>1)</a:t>
                </a:r>
                <a:endParaRPr lang="en-US" sz="6000" baseline="-25000" dirty="0">
                  <a:solidFill>
                    <a:srgbClr val="FF3300"/>
                  </a:solidFill>
                  <a:effectLst>
                    <a:outerShdw blurRad="38100" dist="38100" dir="2700000" algn="tl">
                      <a:srgbClr val="C0C0C0"/>
                    </a:outerShdw>
                  </a:effectLst>
                  <a:latin typeface="Tahoma" pitchFamily="34" charset="0"/>
                  <a:cs typeface="+mn-cs"/>
                </a:endParaRPr>
              </a:p>
            </p:txBody>
          </p:sp>
          <p:sp>
            <p:nvSpPr>
              <p:cNvPr id="10" name="Text Box 10">
                <a:extLst>
                  <a:ext uri="{FF2B5EF4-FFF2-40B4-BE49-F238E27FC236}">
                    <a16:creationId xmlns:a16="http://schemas.microsoft.com/office/drawing/2014/main" id="{30E5058D-EE7E-4905-A2C4-9F59A88FDB01}"/>
                  </a:ext>
                </a:extLst>
              </p:cNvPr>
              <p:cNvSpPr txBox="1">
                <a:spLocks noChangeArrowheads="1"/>
              </p:cNvSpPr>
              <p:nvPr>
                <p:custDataLst>
                  <p:tags r:id="rId31"/>
                </p:custDataLst>
              </p:nvPr>
            </p:nvSpPr>
            <p:spPr bwMode="auto">
              <a:xfrm>
                <a:off x="3312" y="1344"/>
                <a:ext cx="625" cy="602"/>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6000">
                    <a:solidFill>
                      <a:srgbClr val="FF3300"/>
                    </a:solidFill>
                    <a:effectLst>
                      <a:outerShdw blurRad="38100" dist="38100" dir="2700000" algn="tl">
                        <a:srgbClr val="C0C0C0"/>
                      </a:outerShdw>
                    </a:effectLst>
                    <a:latin typeface="Tahoma" pitchFamily="34" charset="0"/>
                    <a:cs typeface="+mn-cs"/>
                  </a:rPr>
                  <a:t>0</a:t>
                </a:r>
              </a:p>
            </p:txBody>
          </p:sp>
        </p:grpSp>
        <p:grpSp>
          <p:nvGrpSpPr>
            <p:cNvPr id="41" name="Group 40">
              <a:extLst>
                <a:ext uri="{FF2B5EF4-FFF2-40B4-BE49-F238E27FC236}">
                  <a16:creationId xmlns:a16="http://schemas.microsoft.com/office/drawing/2014/main" id="{81997D72-2578-4BE7-9A34-CDC241DC3410}"/>
                </a:ext>
              </a:extLst>
            </p:cNvPr>
            <p:cNvGrpSpPr/>
            <p:nvPr/>
          </p:nvGrpSpPr>
          <p:grpSpPr>
            <a:xfrm>
              <a:off x="1011189" y="3150769"/>
              <a:ext cx="7086600" cy="549275"/>
              <a:chOff x="1023026" y="4038261"/>
              <a:chExt cx="7086600" cy="549275"/>
            </a:xfrm>
          </p:grpSpPr>
          <p:sp>
            <p:nvSpPr>
              <p:cNvPr id="17" name="Text Box 17">
                <a:extLst>
                  <a:ext uri="{FF2B5EF4-FFF2-40B4-BE49-F238E27FC236}">
                    <a16:creationId xmlns:a16="http://schemas.microsoft.com/office/drawing/2014/main" id="{9ACAE3B7-E7B7-4E5C-9C82-6A84B3609533}"/>
                  </a:ext>
                </a:extLst>
              </p:cNvPr>
              <p:cNvSpPr txBox="1">
                <a:spLocks noChangeArrowheads="1"/>
              </p:cNvSpPr>
              <p:nvPr>
                <p:custDataLst>
                  <p:tags r:id="rId15"/>
                </p:custDataLst>
              </p:nvPr>
            </p:nvSpPr>
            <p:spPr bwMode="auto">
              <a:xfrm>
                <a:off x="1023026" y="4038261"/>
                <a:ext cx="20574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b="1">
                    <a:effectLst>
                      <a:outerShdw blurRad="38100" dist="38100" dir="2700000" algn="tl">
                        <a:srgbClr val="C0C0C0"/>
                      </a:outerShdw>
                    </a:effectLst>
                    <a:latin typeface="Tahoma" pitchFamily="34" charset="0"/>
                    <a:cs typeface="+mn-cs"/>
                  </a:rPr>
                  <a:t>Exponent:</a:t>
                </a:r>
              </a:p>
            </p:txBody>
          </p:sp>
          <p:sp>
            <p:nvSpPr>
              <p:cNvPr id="18" name="Text Box 18">
                <a:extLst>
                  <a:ext uri="{FF2B5EF4-FFF2-40B4-BE49-F238E27FC236}">
                    <a16:creationId xmlns:a16="http://schemas.microsoft.com/office/drawing/2014/main" id="{665EB537-31D0-42F6-8486-827AB9D840DB}"/>
                  </a:ext>
                </a:extLst>
              </p:cNvPr>
              <p:cNvSpPr txBox="1">
                <a:spLocks noChangeArrowheads="1"/>
              </p:cNvSpPr>
              <p:nvPr>
                <p:custDataLst>
                  <p:tags r:id="rId16"/>
                </p:custDataLst>
              </p:nvPr>
            </p:nvSpPr>
            <p:spPr bwMode="auto">
              <a:xfrm rot="21589427">
                <a:off x="7576226" y="4130336"/>
                <a:ext cx="5334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b="1">
                    <a:solidFill>
                      <a:srgbClr val="FF3300"/>
                    </a:solidFill>
                    <a:effectLst>
                      <a:outerShdw blurRad="38100" dist="38100" dir="2700000" algn="tl">
                        <a:srgbClr val="C0C0C0"/>
                      </a:outerShdw>
                    </a:effectLst>
                    <a:latin typeface="Tahoma" pitchFamily="34" charset="0"/>
                    <a:cs typeface="+mn-cs"/>
                  </a:rPr>
                  <a:t>2</a:t>
                </a:r>
                <a:r>
                  <a:rPr lang="en-US" sz="2400" b="1" baseline="30000">
                    <a:solidFill>
                      <a:srgbClr val="FF3300"/>
                    </a:solidFill>
                    <a:effectLst>
                      <a:outerShdw blurRad="38100" dist="38100" dir="2700000" algn="tl">
                        <a:srgbClr val="C0C0C0"/>
                      </a:outerShdw>
                    </a:effectLst>
                    <a:latin typeface="Tahoma" pitchFamily="34" charset="0"/>
                    <a:cs typeface="+mn-cs"/>
                  </a:rPr>
                  <a:t>0</a:t>
                </a:r>
              </a:p>
            </p:txBody>
          </p:sp>
          <p:sp>
            <p:nvSpPr>
              <p:cNvPr id="19" name="Text Box 19">
                <a:extLst>
                  <a:ext uri="{FF2B5EF4-FFF2-40B4-BE49-F238E27FC236}">
                    <a16:creationId xmlns:a16="http://schemas.microsoft.com/office/drawing/2014/main" id="{2B1F0FE6-FBE4-4BA2-BBF5-EEF57576226A}"/>
                  </a:ext>
                </a:extLst>
              </p:cNvPr>
              <p:cNvSpPr txBox="1">
                <a:spLocks noChangeArrowheads="1"/>
              </p:cNvSpPr>
              <p:nvPr>
                <p:custDataLst>
                  <p:tags r:id="rId17"/>
                </p:custDataLst>
              </p:nvPr>
            </p:nvSpPr>
            <p:spPr bwMode="auto">
              <a:xfrm rot="21589427">
                <a:off x="6585626" y="4054136"/>
                <a:ext cx="5334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b="1">
                    <a:solidFill>
                      <a:srgbClr val="FF3300"/>
                    </a:solidFill>
                    <a:effectLst>
                      <a:outerShdw blurRad="38100" dist="38100" dir="2700000" algn="tl">
                        <a:srgbClr val="C0C0C0"/>
                      </a:outerShdw>
                    </a:effectLst>
                    <a:latin typeface="Tahoma" pitchFamily="34" charset="0"/>
                    <a:cs typeface="+mn-cs"/>
                  </a:rPr>
                  <a:t>2</a:t>
                </a:r>
                <a:r>
                  <a:rPr lang="en-US" sz="2400" b="1" baseline="30000">
                    <a:solidFill>
                      <a:srgbClr val="FF3300"/>
                    </a:solidFill>
                    <a:effectLst>
                      <a:outerShdw blurRad="38100" dist="38100" dir="2700000" algn="tl">
                        <a:srgbClr val="C0C0C0"/>
                      </a:outerShdw>
                    </a:effectLst>
                    <a:latin typeface="Tahoma" pitchFamily="34" charset="0"/>
                    <a:cs typeface="+mn-cs"/>
                  </a:rPr>
                  <a:t>1</a:t>
                </a:r>
              </a:p>
            </p:txBody>
          </p:sp>
          <p:sp>
            <p:nvSpPr>
              <p:cNvPr id="20" name="Text Box 20">
                <a:extLst>
                  <a:ext uri="{FF2B5EF4-FFF2-40B4-BE49-F238E27FC236}">
                    <a16:creationId xmlns:a16="http://schemas.microsoft.com/office/drawing/2014/main" id="{C044BA93-32BA-4220-BB11-5F32B7D8F516}"/>
                  </a:ext>
                </a:extLst>
              </p:cNvPr>
              <p:cNvSpPr txBox="1">
                <a:spLocks noChangeArrowheads="1"/>
              </p:cNvSpPr>
              <p:nvPr>
                <p:custDataLst>
                  <p:tags r:id="rId18"/>
                </p:custDataLst>
              </p:nvPr>
            </p:nvSpPr>
            <p:spPr bwMode="auto">
              <a:xfrm rot="21589427">
                <a:off x="5214026" y="4076361"/>
                <a:ext cx="5334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b="1">
                    <a:solidFill>
                      <a:srgbClr val="FF3300"/>
                    </a:solidFill>
                    <a:effectLst>
                      <a:outerShdw blurRad="38100" dist="38100" dir="2700000" algn="tl">
                        <a:srgbClr val="C0C0C0"/>
                      </a:outerShdw>
                    </a:effectLst>
                    <a:latin typeface="Tahoma" pitchFamily="34" charset="0"/>
                    <a:cs typeface="+mn-cs"/>
                  </a:rPr>
                  <a:t>2</a:t>
                </a:r>
                <a:r>
                  <a:rPr lang="en-US" sz="2400" b="1" baseline="30000">
                    <a:solidFill>
                      <a:srgbClr val="FF3300"/>
                    </a:solidFill>
                    <a:effectLst>
                      <a:outerShdw blurRad="38100" dist="38100" dir="2700000" algn="tl">
                        <a:srgbClr val="C0C0C0"/>
                      </a:outerShdw>
                    </a:effectLst>
                    <a:latin typeface="Tahoma" pitchFamily="34" charset="0"/>
                    <a:cs typeface="+mn-cs"/>
                  </a:rPr>
                  <a:t>2</a:t>
                </a:r>
              </a:p>
            </p:txBody>
          </p:sp>
          <p:sp>
            <p:nvSpPr>
              <p:cNvPr id="21" name="Text Box 21">
                <a:extLst>
                  <a:ext uri="{FF2B5EF4-FFF2-40B4-BE49-F238E27FC236}">
                    <a16:creationId xmlns:a16="http://schemas.microsoft.com/office/drawing/2014/main" id="{535AE97D-4F5A-4F2F-B797-353049987E0E}"/>
                  </a:ext>
                </a:extLst>
              </p:cNvPr>
              <p:cNvSpPr txBox="1">
                <a:spLocks noChangeArrowheads="1"/>
              </p:cNvSpPr>
              <p:nvPr>
                <p:custDataLst>
                  <p:tags r:id="rId19"/>
                </p:custDataLst>
              </p:nvPr>
            </p:nvSpPr>
            <p:spPr bwMode="auto">
              <a:xfrm rot="21589427">
                <a:off x="4223426" y="4076361"/>
                <a:ext cx="5334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b="1">
                    <a:solidFill>
                      <a:srgbClr val="FF3300"/>
                    </a:solidFill>
                    <a:effectLst>
                      <a:outerShdw blurRad="38100" dist="38100" dir="2700000" algn="tl">
                        <a:srgbClr val="C0C0C0"/>
                      </a:outerShdw>
                    </a:effectLst>
                    <a:latin typeface="Tahoma" pitchFamily="34" charset="0"/>
                    <a:cs typeface="+mn-cs"/>
                  </a:rPr>
                  <a:t>2</a:t>
                </a:r>
                <a:r>
                  <a:rPr lang="en-US" sz="2400" b="1" baseline="30000">
                    <a:solidFill>
                      <a:srgbClr val="FF3300"/>
                    </a:solidFill>
                    <a:effectLst>
                      <a:outerShdw blurRad="38100" dist="38100" dir="2700000" algn="tl">
                        <a:srgbClr val="C0C0C0"/>
                      </a:outerShdw>
                    </a:effectLst>
                    <a:latin typeface="Tahoma" pitchFamily="34" charset="0"/>
                    <a:cs typeface="+mn-cs"/>
                  </a:rPr>
                  <a:t>3</a:t>
                </a:r>
              </a:p>
            </p:txBody>
          </p:sp>
          <p:sp>
            <p:nvSpPr>
              <p:cNvPr id="22" name="Text Box 22">
                <a:extLst>
                  <a:ext uri="{FF2B5EF4-FFF2-40B4-BE49-F238E27FC236}">
                    <a16:creationId xmlns:a16="http://schemas.microsoft.com/office/drawing/2014/main" id="{F55C71F5-6EE4-4857-9110-0C866E694BBA}"/>
                  </a:ext>
                </a:extLst>
              </p:cNvPr>
              <p:cNvSpPr txBox="1">
                <a:spLocks noChangeArrowheads="1"/>
              </p:cNvSpPr>
              <p:nvPr>
                <p:custDataLst>
                  <p:tags r:id="rId20"/>
                </p:custDataLst>
              </p:nvPr>
            </p:nvSpPr>
            <p:spPr bwMode="auto">
              <a:xfrm rot="21589427">
                <a:off x="3080426" y="4076361"/>
                <a:ext cx="5334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b="1">
                    <a:solidFill>
                      <a:srgbClr val="FF3300"/>
                    </a:solidFill>
                    <a:effectLst>
                      <a:outerShdw blurRad="38100" dist="38100" dir="2700000" algn="tl">
                        <a:srgbClr val="C0C0C0"/>
                      </a:outerShdw>
                    </a:effectLst>
                    <a:latin typeface="Tahoma" pitchFamily="34" charset="0"/>
                    <a:cs typeface="+mn-cs"/>
                  </a:rPr>
                  <a:t>2</a:t>
                </a:r>
                <a:r>
                  <a:rPr lang="en-US" sz="2400" b="1" baseline="30000">
                    <a:solidFill>
                      <a:srgbClr val="FF3300"/>
                    </a:solidFill>
                    <a:effectLst>
                      <a:outerShdw blurRad="38100" dist="38100" dir="2700000" algn="tl">
                        <a:srgbClr val="C0C0C0"/>
                      </a:outerShdw>
                    </a:effectLst>
                    <a:latin typeface="Tahoma" pitchFamily="34" charset="0"/>
                    <a:cs typeface="+mn-cs"/>
                  </a:rPr>
                  <a:t>4</a:t>
                </a:r>
              </a:p>
            </p:txBody>
          </p:sp>
          <p:grpSp>
            <p:nvGrpSpPr>
              <p:cNvPr id="23" name="Group 23">
                <a:extLst>
                  <a:ext uri="{FF2B5EF4-FFF2-40B4-BE49-F238E27FC236}">
                    <a16:creationId xmlns:a16="http://schemas.microsoft.com/office/drawing/2014/main" id="{2D544DBC-CA3A-4F1A-9C98-52C879D563DD}"/>
                  </a:ext>
                </a:extLst>
              </p:cNvPr>
              <p:cNvGrpSpPr>
                <a:grpSpLocks/>
              </p:cNvGrpSpPr>
              <p:nvPr>
                <p:custDataLst>
                  <p:tags r:id="rId21"/>
                </p:custDataLst>
              </p:nvPr>
            </p:nvGrpSpPr>
            <p:grpSpPr bwMode="auto">
              <a:xfrm>
                <a:off x="4985426" y="4130336"/>
                <a:ext cx="457200" cy="457200"/>
                <a:chOff x="384" y="3264"/>
                <a:chExt cx="288" cy="288"/>
              </a:xfrm>
            </p:grpSpPr>
            <p:sp>
              <p:nvSpPr>
                <p:cNvPr id="24" name="Line 24">
                  <a:extLst>
                    <a:ext uri="{FF2B5EF4-FFF2-40B4-BE49-F238E27FC236}">
                      <a16:creationId xmlns:a16="http://schemas.microsoft.com/office/drawing/2014/main" id="{283EDD22-9420-4B53-90F3-AB1FB580FE53}"/>
                    </a:ext>
                  </a:extLst>
                </p:cNvPr>
                <p:cNvSpPr>
                  <a:spLocks noChangeShapeType="1"/>
                </p:cNvSpPr>
                <p:nvPr>
                  <p:custDataLst>
                    <p:tags r:id="rId25"/>
                  </p:custDataLst>
                </p:nvPr>
              </p:nvSpPr>
              <p:spPr bwMode="auto">
                <a:xfrm>
                  <a:off x="384" y="3287"/>
                  <a:ext cx="288"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 name="Line 25">
                  <a:extLst>
                    <a:ext uri="{FF2B5EF4-FFF2-40B4-BE49-F238E27FC236}">
                      <a16:creationId xmlns:a16="http://schemas.microsoft.com/office/drawing/2014/main" id="{18A8EB61-78F8-4784-876A-0E525733384B}"/>
                    </a:ext>
                  </a:extLst>
                </p:cNvPr>
                <p:cNvSpPr>
                  <a:spLocks noChangeShapeType="1"/>
                </p:cNvSpPr>
                <p:nvPr>
                  <p:custDataLst>
                    <p:tags r:id="rId26"/>
                  </p:custDataLst>
                </p:nvPr>
              </p:nvSpPr>
              <p:spPr bwMode="auto">
                <a:xfrm rot="5671296">
                  <a:off x="384" y="3288"/>
                  <a:ext cx="288"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6" name="Group 26">
                <a:extLst>
                  <a:ext uri="{FF2B5EF4-FFF2-40B4-BE49-F238E27FC236}">
                    <a16:creationId xmlns:a16="http://schemas.microsoft.com/office/drawing/2014/main" id="{FC8DA4D3-1C27-4510-93B6-BB832DD086A0}"/>
                  </a:ext>
                </a:extLst>
              </p:cNvPr>
              <p:cNvGrpSpPr>
                <a:grpSpLocks/>
              </p:cNvGrpSpPr>
              <p:nvPr>
                <p:custDataLst>
                  <p:tags r:id="rId22"/>
                </p:custDataLst>
              </p:nvPr>
            </p:nvGrpSpPr>
            <p:grpSpPr bwMode="auto">
              <a:xfrm>
                <a:off x="4071026" y="4054136"/>
                <a:ext cx="457200" cy="457200"/>
                <a:chOff x="384" y="3264"/>
                <a:chExt cx="288" cy="288"/>
              </a:xfrm>
            </p:grpSpPr>
            <p:sp>
              <p:nvSpPr>
                <p:cNvPr id="27" name="Line 27">
                  <a:extLst>
                    <a:ext uri="{FF2B5EF4-FFF2-40B4-BE49-F238E27FC236}">
                      <a16:creationId xmlns:a16="http://schemas.microsoft.com/office/drawing/2014/main" id="{3AA17078-6EC8-4AAF-A7D0-8B4DE6C92C63}"/>
                    </a:ext>
                  </a:extLst>
                </p:cNvPr>
                <p:cNvSpPr>
                  <a:spLocks noChangeShapeType="1"/>
                </p:cNvSpPr>
                <p:nvPr>
                  <p:custDataLst>
                    <p:tags r:id="rId23"/>
                  </p:custDataLst>
                </p:nvPr>
              </p:nvSpPr>
              <p:spPr bwMode="auto">
                <a:xfrm>
                  <a:off x="384" y="3287"/>
                  <a:ext cx="288"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 name="Line 28">
                  <a:extLst>
                    <a:ext uri="{FF2B5EF4-FFF2-40B4-BE49-F238E27FC236}">
                      <a16:creationId xmlns:a16="http://schemas.microsoft.com/office/drawing/2014/main" id="{6042804F-14AF-4A55-8BBE-D71CDC102BF3}"/>
                    </a:ext>
                  </a:extLst>
                </p:cNvPr>
                <p:cNvSpPr>
                  <a:spLocks noChangeShapeType="1"/>
                </p:cNvSpPr>
                <p:nvPr>
                  <p:custDataLst>
                    <p:tags r:id="rId24"/>
                  </p:custDataLst>
                </p:nvPr>
              </p:nvSpPr>
              <p:spPr bwMode="auto">
                <a:xfrm rot="5671296">
                  <a:off x="384" y="3288"/>
                  <a:ext cx="288"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grpSp>
          <p:nvGrpSpPr>
            <p:cNvPr id="42" name="Group 41">
              <a:extLst>
                <a:ext uri="{FF2B5EF4-FFF2-40B4-BE49-F238E27FC236}">
                  <a16:creationId xmlns:a16="http://schemas.microsoft.com/office/drawing/2014/main" id="{030F00CE-0536-442A-BB6F-861020BA607C}"/>
                </a:ext>
              </a:extLst>
            </p:cNvPr>
            <p:cNvGrpSpPr/>
            <p:nvPr/>
          </p:nvGrpSpPr>
          <p:grpSpPr>
            <a:xfrm>
              <a:off x="1002989" y="3760952"/>
              <a:ext cx="7772400" cy="1022350"/>
              <a:chOff x="1023026" y="4647861"/>
              <a:chExt cx="7772400" cy="1022350"/>
            </a:xfrm>
          </p:grpSpPr>
          <p:sp>
            <p:nvSpPr>
              <p:cNvPr id="29" name="Text Box 29">
                <a:extLst>
                  <a:ext uri="{FF2B5EF4-FFF2-40B4-BE49-F238E27FC236}">
                    <a16:creationId xmlns:a16="http://schemas.microsoft.com/office/drawing/2014/main" id="{CF76B2C1-DCDC-4AD4-AA58-74C2F061DA7F}"/>
                  </a:ext>
                </a:extLst>
              </p:cNvPr>
              <p:cNvSpPr txBox="1">
                <a:spLocks noChangeArrowheads="1"/>
              </p:cNvSpPr>
              <p:nvPr>
                <p:custDataLst>
                  <p:tags r:id="rId4"/>
                </p:custDataLst>
              </p:nvPr>
            </p:nvSpPr>
            <p:spPr bwMode="auto">
              <a:xfrm>
                <a:off x="1023026" y="4952661"/>
                <a:ext cx="20574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b="1">
                    <a:effectLst>
                      <a:outerShdw blurRad="38100" dist="38100" dir="2700000" algn="tl">
                        <a:srgbClr val="C0C0C0"/>
                      </a:outerShdw>
                    </a:effectLst>
                    <a:latin typeface="Tahoma" pitchFamily="34" charset="0"/>
                    <a:cs typeface="+mn-cs"/>
                  </a:rPr>
                  <a:t>Calculation:</a:t>
                </a:r>
              </a:p>
            </p:txBody>
          </p:sp>
          <p:sp>
            <p:nvSpPr>
              <p:cNvPr id="30" name="Rectangle 30">
                <a:extLst>
                  <a:ext uri="{FF2B5EF4-FFF2-40B4-BE49-F238E27FC236}">
                    <a16:creationId xmlns:a16="http://schemas.microsoft.com/office/drawing/2014/main" id="{AC95460B-C5DF-4D5C-A1FB-84EF70B8B442}"/>
                  </a:ext>
                </a:extLst>
              </p:cNvPr>
              <p:cNvSpPr>
                <a:spLocks noChangeArrowheads="1"/>
              </p:cNvSpPr>
              <p:nvPr>
                <p:custDataLst>
                  <p:tags r:id="rId5"/>
                </p:custDataLst>
              </p:nvPr>
            </p:nvSpPr>
            <p:spPr bwMode="auto">
              <a:xfrm>
                <a:off x="4032926" y="4647861"/>
                <a:ext cx="600075" cy="100647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6000">
                    <a:solidFill>
                      <a:srgbClr val="FF3300"/>
                    </a:solidFill>
                    <a:effectLst>
                      <a:outerShdw blurRad="38100" dist="38100" dir="2700000" algn="tl">
                        <a:srgbClr val="C0C0C0"/>
                      </a:outerShdw>
                    </a:effectLst>
                    <a:latin typeface="Tahoma" pitchFamily="34" charset="0"/>
                    <a:cs typeface="+mn-cs"/>
                  </a:rPr>
                  <a:t>0</a:t>
                </a:r>
              </a:p>
            </p:txBody>
          </p:sp>
          <p:sp>
            <p:nvSpPr>
              <p:cNvPr id="31" name="Rectangle 31">
                <a:extLst>
                  <a:ext uri="{FF2B5EF4-FFF2-40B4-BE49-F238E27FC236}">
                    <a16:creationId xmlns:a16="http://schemas.microsoft.com/office/drawing/2014/main" id="{08D35C4D-5CBB-42E5-A700-8F9A3240697A}"/>
                  </a:ext>
                </a:extLst>
              </p:cNvPr>
              <p:cNvSpPr>
                <a:spLocks noChangeArrowheads="1"/>
              </p:cNvSpPr>
              <p:nvPr>
                <p:custDataLst>
                  <p:tags r:id="rId6"/>
                </p:custDataLst>
              </p:nvPr>
            </p:nvSpPr>
            <p:spPr bwMode="auto">
              <a:xfrm>
                <a:off x="5061626" y="4647861"/>
                <a:ext cx="600075" cy="100647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6000">
                    <a:solidFill>
                      <a:srgbClr val="FF3300"/>
                    </a:solidFill>
                    <a:effectLst>
                      <a:outerShdw blurRad="38100" dist="38100" dir="2700000" algn="tl">
                        <a:srgbClr val="C0C0C0"/>
                      </a:outerShdw>
                    </a:effectLst>
                    <a:latin typeface="Tahoma" pitchFamily="34" charset="0"/>
                    <a:cs typeface="+mn-cs"/>
                  </a:rPr>
                  <a:t>0</a:t>
                </a:r>
              </a:p>
            </p:txBody>
          </p:sp>
          <p:sp>
            <p:nvSpPr>
              <p:cNvPr id="32" name="Rectangle 32">
                <a:extLst>
                  <a:ext uri="{FF2B5EF4-FFF2-40B4-BE49-F238E27FC236}">
                    <a16:creationId xmlns:a16="http://schemas.microsoft.com/office/drawing/2014/main" id="{2E1480AB-1C4B-4092-8CB4-FDAA1ADA90E3}"/>
                  </a:ext>
                </a:extLst>
              </p:cNvPr>
              <p:cNvSpPr>
                <a:spLocks noChangeArrowheads="1"/>
              </p:cNvSpPr>
              <p:nvPr>
                <p:custDataLst>
                  <p:tags r:id="rId7"/>
                </p:custDataLst>
              </p:nvPr>
            </p:nvSpPr>
            <p:spPr bwMode="auto">
              <a:xfrm>
                <a:off x="6585626" y="4663736"/>
                <a:ext cx="600075" cy="100647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6000">
                    <a:solidFill>
                      <a:srgbClr val="FF3300"/>
                    </a:solidFill>
                    <a:effectLst>
                      <a:outerShdw blurRad="38100" dist="38100" dir="2700000" algn="tl">
                        <a:srgbClr val="C0C0C0"/>
                      </a:outerShdw>
                    </a:effectLst>
                    <a:latin typeface="Tahoma" pitchFamily="34" charset="0"/>
                    <a:cs typeface="+mn-cs"/>
                  </a:rPr>
                  <a:t>2</a:t>
                </a:r>
              </a:p>
            </p:txBody>
          </p:sp>
          <p:sp>
            <p:nvSpPr>
              <p:cNvPr id="33" name="Rectangle 33">
                <a:extLst>
                  <a:ext uri="{FF2B5EF4-FFF2-40B4-BE49-F238E27FC236}">
                    <a16:creationId xmlns:a16="http://schemas.microsoft.com/office/drawing/2014/main" id="{BBC3D528-4E45-49D1-9F1B-35216F3D44C0}"/>
                  </a:ext>
                </a:extLst>
              </p:cNvPr>
              <p:cNvSpPr>
                <a:spLocks noChangeArrowheads="1"/>
              </p:cNvSpPr>
              <p:nvPr>
                <p:custDataLst>
                  <p:tags r:id="rId8"/>
                </p:custDataLst>
              </p:nvPr>
            </p:nvSpPr>
            <p:spPr bwMode="auto">
              <a:xfrm>
                <a:off x="7652426" y="4663736"/>
                <a:ext cx="600075" cy="100647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6000">
                    <a:solidFill>
                      <a:srgbClr val="FF3300"/>
                    </a:solidFill>
                    <a:effectLst>
                      <a:outerShdw blurRad="38100" dist="38100" dir="2700000" algn="tl">
                        <a:srgbClr val="C0C0C0"/>
                      </a:outerShdw>
                    </a:effectLst>
                    <a:latin typeface="Tahoma" pitchFamily="34" charset="0"/>
                    <a:cs typeface="+mn-cs"/>
                  </a:rPr>
                  <a:t>1</a:t>
                </a:r>
              </a:p>
            </p:txBody>
          </p:sp>
          <p:sp>
            <p:nvSpPr>
              <p:cNvPr id="34" name="Rectangle 34">
                <a:extLst>
                  <a:ext uri="{FF2B5EF4-FFF2-40B4-BE49-F238E27FC236}">
                    <a16:creationId xmlns:a16="http://schemas.microsoft.com/office/drawing/2014/main" id="{F7EE3A15-CA93-4EB4-AE64-9B1F82BBEE31}"/>
                  </a:ext>
                </a:extLst>
              </p:cNvPr>
              <p:cNvSpPr>
                <a:spLocks noChangeArrowheads="1"/>
              </p:cNvSpPr>
              <p:nvPr>
                <p:custDataLst>
                  <p:tags r:id="rId9"/>
                </p:custDataLst>
              </p:nvPr>
            </p:nvSpPr>
            <p:spPr bwMode="auto">
              <a:xfrm>
                <a:off x="2775626" y="4647861"/>
                <a:ext cx="1016000" cy="100647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6000">
                    <a:solidFill>
                      <a:srgbClr val="FF3300"/>
                    </a:solidFill>
                    <a:effectLst>
                      <a:outerShdw blurRad="38100" dist="38100" dir="2700000" algn="tl">
                        <a:srgbClr val="C0C0C0"/>
                      </a:outerShdw>
                    </a:effectLst>
                    <a:latin typeface="Tahoma" pitchFamily="34" charset="0"/>
                    <a:cs typeface="+mn-cs"/>
                  </a:rPr>
                  <a:t>16</a:t>
                </a:r>
              </a:p>
            </p:txBody>
          </p:sp>
          <p:sp>
            <p:nvSpPr>
              <p:cNvPr id="35" name="Text Box 35">
                <a:extLst>
                  <a:ext uri="{FF2B5EF4-FFF2-40B4-BE49-F238E27FC236}">
                    <a16:creationId xmlns:a16="http://schemas.microsoft.com/office/drawing/2014/main" id="{8B50206C-8C9A-4D1E-9486-3CC508663B19}"/>
                  </a:ext>
                </a:extLst>
              </p:cNvPr>
              <p:cNvSpPr txBox="1">
                <a:spLocks noChangeArrowheads="1"/>
              </p:cNvSpPr>
              <p:nvPr>
                <p:custDataLst>
                  <p:tags r:id="rId10"/>
                </p:custDataLst>
              </p:nvPr>
            </p:nvSpPr>
            <p:spPr bwMode="auto">
              <a:xfrm>
                <a:off x="3690026" y="4952661"/>
                <a:ext cx="3810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a:effectLst>
                      <a:outerShdw blurRad="38100" dist="38100" dir="2700000" algn="tl">
                        <a:srgbClr val="C0C0C0"/>
                      </a:outerShdw>
                    </a:effectLst>
                    <a:latin typeface="Tahoma" pitchFamily="34" charset="0"/>
                    <a:cs typeface="+mn-cs"/>
                  </a:rPr>
                  <a:t>+</a:t>
                </a:r>
              </a:p>
            </p:txBody>
          </p:sp>
          <p:sp>
            <p:nvSpPr>
              <p:cNvPr id="36" name="Text Box 36">
                <a:extLst>
                  <a:ext uri="{FF2B5EF4-FFF2-40B4-BE49-F238E27FC236}">
                    <a16:creationId xmlns:a16="http://schemas.microsoft.com/office/drawing/2014/main" id="{3FA0EF0C-F257-46B3-9E83-2D88386F36C1}"/>
                  </a:ext>
                </a:extLst>
              </p:cNvPr>
              <p:cNvSpPr txBox="1">
                <a:spLocks noChangeArrowheads="1"/>
              </p:cNvSpPr>
              <p:nvPr>
                <p:custDataLst>
                  <p:tags r:id="rId11"/>
                </p:custDataLst>
              </p:nvPr>
            </p:nvSpPr>
            <p:spPr bwMode="auto">
              <a:xfrm>
                <a:off x="4680626" y="4952661"/>
                <a:ext cx="3810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a:effectLst>
                      <a:outerShdw blurRad="38100" dist="38100" dir="2700000" algn="tl">
                        <a:srgbClr val="C0C0C0"/>
                      </a:outerShdw>
                    </a:effectLst>
                    <a:latin typeface="Tahoma" pitchFamily="34" charset="0"/>
                    <a:cs typeface="+mn-cs"/>
                  </a:rPr>
                  <a:t>+</a:t>
                </a:r>
              </a:p>
            </p:txBody>
          </p:sp>
          <p:sp>
            <p:nvSpPr>
              <p:cNvPr id="37" name="Text Box 37">
                <a:extLst>
                  <a:ext uri="{FF2B5EF4-FFF2-40B4-BE49-F238E27FC236}">
                    <a16:creationId xmlns:a16="http://schemas.microsoft.com/office/drawing/2014/main" id="{7F2003CA-ED96-4274-9E34-14B7824FAA3A}"/>
                  </a:ext>
                </a:extLst>
              </p:cNvPr>
              <p:cNvSpPr txBox="1">
                <a:spLocks noChangeArrowheads="1"/>
              </p:cNvSpPr>
              <p:nvPr>
                <p:custDataLst>
                  <p:tags r:id="rId12"/>
                </p:custDataLst>
              </p:nvPr>
            </p:nvSpPr>
            <p:spPr bwMode="auto">
              <a:xfrm>
                <a:off x="5671226" y="4952661"/>
                <a:ext cx="3810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a:effectLst>
                      <a:outerShdw blurRad="38100" dist="38100" dir="2700000" algn="tl">
                        <a:srgbClr val="C0C0C0"/>
                      </a:outerShdw>
                    </a:effectLst>
                    <a:latin typeface="Tahoma" pitchFamily="34" charset="0"/>
                    <a:cs typeface="+mn-cs"/>
                  </a:rPr>
                  <a:t>+</a:t>
                </a:r>
              </a:p>
            </p:txBody>
          </p:sp>
          <p:sp>
            <p:nvSpPr>
              <p:cNvPr id="38" name="Text Box 38">
                <a:extLst>
                  <a:ext uri="{FF2B5EF4-FFF2-40B4-BE49-F238E27FC236}">
                    <a16:creationId xmlns:a16="http://schemas.microsoft.com/office/drawing/2014/main" id="{BCF6384F-9492-4880-8E35-D38E2529AF03}"/>
                  </a:ext>
                </a:extLst>
              </p:cNvPr>
              <p:cNvSpPr txBox="1">
                <a:spLocks noChangeArrowheads="1"/>
              </p:cNvSpPr>
              <p:nvPr>
                <p:custDataLst>
                  <p:tags r:id="rId13"/>
                </p:custDataLst>
              </p:nvPr>
            </p:nvSpPr>
            <p:spPr bwMode="auto">
              <a:xfrm>
                <a:off x="7119026" y="4968536"/>
                <a:ext cx="3810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a:effectLst>
                      <a:outerShdw blurRad="38100" dist="38100" dir="2700000" algn="tl">
                        <a:srgbClr val="C0C0C0"/>
                      </a:outerShdw>
                    </a:effectLst>
                    <a:latin typeface="Tahoma" pitchFamily="34" charset="0"/>
                    <a:cs typeface="+mn-cs"/>
                  </a:rPr>
                  <a:t>+</a:t>
                </a:r>
              </a:p>
            </p:txBody>
          </p:sp>
          <p:sp>
            <p:nvSpPr>
              <p:cNvPr id="39" name="Text Box 39">
                <a:extLst>
                  <a:ext uri="{FF2B5EF4-FFF2-40B4-BE49-F238E27FC236}">
                    <a16:creationId xmlns:a16="http://schemas.microsoft.com/office/drawing/2014/main" id="{CC92ABB1-D70A-4C1E-826F-55AF67708B47}"/>
                  </a:ext>
                </a:extLst>
              </p:cNvPr>
              <p:cNvSpPr txBox="1">
                <a:spLocks noChangeArrowheads="1"/>
              </p:cNvSpPr>
              <p:nvPr>
                <p:custDataLst>
                  <p:tags r:id="rId14"/>
                </p:custDataLst>
              </p:nvPr>
            </p:nvSpPr>
            <p:spPr bwMode="auto">
              <a:xfrm>
                <a:off x="8414426" y="4892336"/>
                <a:ext cx="3810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a:solidFill>
                      <a:srgbClr val="FF3300"/>
                    </a:solidFill>
                    <a:effectLst>
                      <a:outerShdw blurRad="38100" dist="38100" dir="2700000" algn="tl">
                        <a:srgbClr val="C0C0C0"/>
                      </a:outerShdw>
                    </a:effectLst>
                    <a:latin typeface="Tahoma" pitchFamily="34" charset="0"/>
                    <a:cs typeface="+mn-cs"/>
                  </a:rPr>
                  <a:t>=</a:t>
                </a:r>
              </a:p>
            </p:txBody>
          </p:sp>
        </p:grpSp>
        <p:sp>
          <p:nvSpPr>
            <p:cNvPr id="40" name="Rectangle 40">
              <a:extLst>
                <a:ext uri="{FF2B5EF4-FFF2-40B4-BE49-F238E27FC236}">
                  <a16:creationId xmlns:a16="http://schemas.microsoft.com/office/drawing/2014/main" id="{ECE63DB0-4943-4663-A90B-8F568700D2A6}"/>
                </a:ext>
              </a:extLst>
            </p:cNvPr>
            <p:cNvSpPr>
              <a:spLocks noChangeArrowheads="1"/>
            </p:cNvSpPr>
            <p:nvPr>
              <p:custDataLst>
                <p:tags r:id="rId3"/>
              </p:custDataLst>
            </p:nvPr>
          </p:nvSpPr>
          <p:spPr bwMode="auto">
            <a:xfrm>
              <a:off x="4440891" y="4868022"/>
              <a:ext cx="2590800" cy="1006475"/>
            </a:xfrm>
            <a:prstGeom prst="rect">
              <a:avLst/>
            </a:prstGeom>
            <a:noFill/>
            <a:ln w="9525">
              <a:noFill/>
              <a:miter lim="800000"/>
              <a:headEnd/>
              <a:tailEnd/>
            </a:ln>
            <a:effectLst/>
          </p:spPr>
          <p:txBody>
            <a:bodyPr>
              <a:spAutoFit/>
            </a:bodyPr>
            <a:lstStyle/>
            <a:p>
              <a:pPr fontAlgn="auto">
                <a:spcBef>
                  <a:spcPts val="0"/>
                </a:spcBef>
                <a:spcAft>
                  <a:spcPts val="0"/>
                </a:spcAft>
                <a:defRPr/>
              </a:pPr>
              <a:r>
                <a:rPr lang="en-US" sz="6000" b="1" dirty="0">
                  <a:solidFill>
                    <a:srgbClr val="FF3300"/>
                  </a:solidFill>
                  <a:effectLst>
                    <a:outerShdw blurRad="38100" dist="38100" dir="2700000" algn="tl">
                      <a:srgbClr val="C0C0C0"/>
                    </a:outerShdw>
                  </a:effectLst>
                  <a:latin typeface="Tahoma" pitchFamily="34" charset="0"/>
                  <a:cs typeface="+mn-cs"/>
                </a:rPr>
                <a:t>(19)</a:t>
              </a:r>
              <a:r>
                <a:rPr lang="en-US" sz="6000" b="1" baseline="-25000" dirty="0">
                  <a:solidFill>
                    <a:srgbClr val="FF3300"/>
                  </a:solidFill>
                  <a:effectLst>
                    <a:outerShdw blurRad="38100" dist="38100" dir="2700000" algn="tl">
                      <a:srgbClr val="C0C0C0"/>
                    </a:outerShdw>
                  </a:effectLst>
                  <a:latin typeface="Tahoma" pitchFamily="34" charset="0"/>
                  <a:cs typeface="+mn-cs"/>
                </a:rPr>
                <a:t>10</a:t>
              </a:r>
            </a:p>
          </p:txBody>
        </p:sp>
      </p:grpSp>
      <p:sp>
        <p:nvSpPr>
          <p:cNvPr id="44" name="Text Placeholder 1">
            <a:extLst>
              <a:ext uri="{FF2B5EF4-FFF2-40B4-BE49-F238E27FC236}">
                <a16:creationId xmlns:a16="http://schemas.microsoft.com/office/drawing/2014/main" id="{7AAC2130-C3DF-40A1-B8DF-5B8B2AC25CB9}"/>
              </a:ext>
            </a:extLst>
          </p:cNvPr>
          <p:cNvSpPr>
            <a:spLocks noGrp="1"/>
          </p:cNvSpPr>
          <p:nvPr>
            <p:ph type="body" sz="quarter" idx="10"/>
          </p:nvPr>
        </p:nvSpPr>
        <p:spPr>
          <a:xfrm>
            <a:off x="214795" y="396632"/>
            <a:ext cx="11253788" cy="725488"/>
          </a:xfrm>
        </p:spPr>
        <p:txBody>
          <a:bodyPr/>
          <a:lstStyle/>
          <a:p>
            <a:pPr algn="ctr"/>
            <a:r>
              <a:rPr lang="en-US" altLang="en-US" sz="5400" b="1" i="1" dirty="0">
                <a:solidFill>
                  <a:schemeClr val="tx1"/>
                </a:solidFill>
              </a:rPr>
              <a:t>Number Representation</a:t>
            </a:r>
          </a:p>
        </p:txBody>
      </p:sp>
    </p:spTree>
    <p:extLst>
      <p:ext uri="{BB962C8B-B14F-4D97-AF65-F5344CB8AC3E}">
        <p14:creationId xmlns:p14="http://schemas.microsoft.com/office/powerpoint/2010/main" val="835897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5E98B7-6321-4DF3-B746-8C0BF5910EE8}"/>
              </a:ext>
            </a:extLst>
          </p:cNvPr>
          <p:cNvSpPr>
            <a:spLocks noGrp="1"/>
          </p:cNvSpPr>
          <p:nvPr>
            <p:ph type="body" sz="quarter" idx="10"/>
          </p:nvPr>
        </p:nvSpPr>
        <p:spPr>
          <a:xfrm>
            <a:off x="1281219" y="433863"/>
            <a:ext cx="9842501" cy="724247"/>
          </a:xfrm>
        </p:spPr>
        <p:txBody>
          <a:bodyPr/>
          <a:lstStyle/>
          <a:p>
            <a:pPr algn="ctr"/>
            <a:r>
              <a:rPr lang="en-US" altLang="en-US" sz="5400" b="1" i="1" dirty="0">
                <a:solidFill>
                  <a:schemeClr val="tx1"/>
                </a:solidFill>
              </a:rPr>
              <a:t>Number Representation</a:t>
            </a:r>
          </a:p>
        </p:txBody>
      </p:sp>
      <p:sp>
        <p:nvSpPr>
          <p:cNvPr id="4" name="TextBox 3">
            <a:extLst>
              <a:ext uri="{FF2B5EF4-FFF2-40B4-BE49-F238E27FC236}">
                <a16:creationId xmlns:a16="http://schemas.microsoft.com/office/drawing/2014/main" id="{C0E7CCF1-5782-4B27-830F-85A9A734A516}"/>
              </a:ext>
            </a:extLst>
          </p:cNvPr>
          <p:cNvSpPr txBox="1"/>
          <p:nvPr/>
        </p:nvSpPr>
        <p:spPr>
          <a:xfrm>
            <a:off x="704572" y="1734885"/>
            <a:ext cx="9054023" cy="861774"/>
          </a:xfrm>
          <a:prstGeom prst="rect">
            <a:avLst/>
          </a:prstGeom>
          <a:noFill/>
        </p:spPr>
        <p:txBody>
          <a:bodyPr wrap="square">
            <a:spAutoFit/>
          </a:bodyPr>
          <a:lstStyle/>
          <a:p>
            <a:pPr algn="ctr"/>
            <a:r>
              <a:rPr lang="en-US" altLang="zh-TW" sz="2500" b="1" i="1" dirty="0">
                <a:ea typeface="新細明體" panose="020B0604030504040204" pitchFamily="18" charset="-120"/>
              </a:rPr>
              <a:t>Example of storing unsigned integers in</a:t>
            </a:r>
          </a:p>
          <a:p>
            <a:pPr algn="ctr"/>
            <a:r>
              <a:rPr lang="en-US" altLang="zh-TW" sz="2500" b="1" i="1" dirty="0">
                <a:ea typeface="新細明體" panose="020B0604030504040204" pitchFamily="18" charset="-120"/>
              </a:rPr>
              <a:t>two different computers </a:t>
            </a:r>
          </a:p>
        </p:txBody>
      </p:sp>
      <p:sp>
        <p:nvSpPr>
          <p:cNvPr id="8" name="Text Box 3">
            <a:extLst>
              <a:ext uri="{FF2B5EF4-FFF2-40B4-BE49-F238E27FC236}">
                <a16:creationId xmlns:a16="http://schemas.microsoft.com/office/drawing/2014/main" id="{974018AC-D06C-4829-B893-080671EFAB4B}"/>
              </a:ext>
            </a:extLst>
          </p:cNvPr>
          <p:cNvSpPr txBox="1">
            <a:spLocks noChangeArrowheads="1"/>
          </p:cNvSpPr>
          <p:nvPr/>
        </p:nvSpPr>
        <p:spPr bwMode="auto">
          <a:xfrm>
            <a:off x="1484027" y="2996091"/>
            <a:ext cx="2143594" cy="2382191"/>
          </a:xfrm>
          <a:prstGeom prst="rect">
            <a:avLst/>
          </a:prstGeom>
          <a:solidFill>
            <a:schemeClr val="tx1"/>
          </a:solidFill>
          <a:ln>
            <a:noFill/>
          </a:ln>
          <a:effectLst/>
          <a:extLs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0000"/>
              </a:lnSpc>
            </a:pPr>
            <a:r>
              <a:rPr lang="en-US" altLang="zh-TW" b="1" i="1" dirty="0">
                <a:solidFill>
                  <a:schemeClr val="bg1"/>
                </a:solidFill>
                <a:effectLst>
                  <a:outerShdw blurRad="38100" dist="38100" dir="2700000" algn="tl">
                    <a:srgbClr val="808080"/>
                  </a:outerShdw>
                </a:effectLst>
                <a:ea typeface="新細明體" panose="020B0604030504040204" pitchFamily="18" charset="-120"/>
              </a:rPr>
              <a:t>Decimal</a:t>
            </a:r>
            <a:br>
              <a:rPr lang="en-US" altLang="zh-TW" sz="2800" dirty="0">
                <a:solidFill>
                  <a:schemeClr val="bg1"/>
                </a:solidFill>
                <a:ea typeface="新細明體" panose="020B0604030504040204" pitchFamily="18" charset="-120"/>
              </a:rPr>
            </a:br>
            <a:r>
              <a:rPr lang="en-US" altLang="zh-TW" sz="2800" dirty="0">
                <a:solidFill>
                  <a:schemeClr val="bg1"/>
                </a:solidFill>
                <a:ea typeface="新細明體" panose="020B0604030504040204" pitchFamily="18" charset="-120"/>
              </a:rPr>
              <a:t>------------</a:t>
            </a:r>
          </a:p>
          <a:p>
            <a:pPr algn="ctr">
              <a:lnSpc>
                <a:spcPct val="80000"/>
              </a:lnSpc>
            </a:pPr>
            <a:r>
              <a:rPr lang="en-US" altLang="zh-TW" sz="2800" dirty="0">
                <a:solidFill>
                  <a:schemeClr val="bg1"/>
                </a:solidFill>
                <a:ea typeface="新細明體" panose="020B0604030504040204" pitchFamily="18" charset="-120"/>
              </a:rPr>
              <a:t>7</a:t>
            </a:r>
          </a:p>
          <a:p>
            <a:pPr algn="ctr">
              <a:lnSpc>
                <a:spcPct val="80000"/>
              </a:lnSpc>
            </a:pPr>
            <a:r>
              <a:rPr lang="en-US" altLang="zh-TW" sz="2800" dirty="0">
                <a:solidFill>
                  <a:schemeClr val="bg1"/>
                </a:solidFill>
                <a:ea typeface="新細明體" panose="020B0604030504040204" pitchFamily="18" charset="-120"/>
              </a:rPr>
              <a:t>234</a:t>
            </a:r>
          </a:p>
          <a:p>
            <a:pPr algn="ctr">
              <a:lnSpc>
                <a:spcPct val="80000"/>
              </a:lnSpc>
            </a:pPr>
            <a:r>
              <a:rPr lang="en-US" altLang="zh-TW" sz="2800" dirty="0">
                <a:solidFill>
                  <a:schemeClr val="bg1"/>
                </a:solidFill>
                <a:ea typeface="新細明體" panose="020B0604030504040204" pitchFamily="18" charset="-120"/>
              </a:rPr>
              <a:t>258</a:t>
            </a:r>
          </a:p>
          <a:p>
            <a:pPr algn="ctr">
              <a:lnSpc>
                <a:spcPct val="80000"/>
              </a:lnSpc>
            </a:pPr>
            <a:r>
              <a:rPr lang="en-US" altLang="zh-TW" sz="2800" dirty="0">
                <a:solidFill>
                  <a:schemeClr val="bg1"/>
                </a:solidFill>
                <a:ea typeface="新細明體" panose="020B0604030504040204" pitchFamily="18" charset="-120"/>
              </a:rPr>
              <a:t>24,760</a:t>
            </a:r>
          </a:p>
          <a:p>
            <a:pPr algn="ctr">
              <a:lnSpc>
                <a:spcPct val="80000"/>
              </a:lnSpc>
            </a:pPr>
            <a:r>
              <a:rPr lang="en-US" altLang="zh-TW" sz="2800" dirty="0">
                <a:solidFill>
                  <a:schemeClr val="bg1"/>
                </a:solidFill>
                <a:ea typeface="新細明體" panose="020B0604030504040204" pitchFamily="18" charset="-120"/>
              </a:rPr>
              <a:t>1,245,678</a:t>
            </a:r>
          </a:p>
        </p:txBody>
      </p:sp>
      <p:sp>
        <p:nvSpPr>
          <p:cNvPr id="9" name="Text Box 4">
            <a:extLst>
              <a:ext uri="{FF2B5EF4-FFF2-40B4-BE49-F238E27FC236}">
                <a16:creationId xmlns:a16="http://schemas.microsoft.com/office/drawing/2014/main" id="{BEFF0BF3-9DC6-4584-A7CB-72A30A32DFAF}"/>
              </a:ext>
            </a:extLst>
          </p:cNvPr>
          <p:cNvSpPr txBox="1">
            <a:spLocks noChangeArrowheads="1"/>
          </p:cNvSpPr>
          <p:nvPr/>
        </p:nvSpPr>
        <p:spPr bwMode="auto">
          <a:xfrm>
            <a:off x="3438617" y="2977041"/>
            <a:ext cx="2667000" cy="2470150"/>
          </a:xfrm>
          <a:prstGeom prst="rect">
            <a:avLst/>
          </a:prstGeom>
          <a:solidFill>
            <a:srgbClr val="FFFF00"/>
          </a:solidFill>
          <a:ln w="381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zh-TW" b="1" i="1" dirty="0">
                <a:effectLst>
                  <a:outerShdw blurRad="38100" dist="38100" dir="2700000" algn="tl">
                    <a:srgbClr val="FFFFFF"/>
                  </a:outerShdw>
                </a:effectLst>
                <a:ea typeface="新細明體" panose="020B0604030504040204" pitchFamily="18" charset="-120"/>
              </a:rPr>
              <a:t>8-bit allocation</a:t>
            </a:r>
            <a:endParaRPr lang="en-US" altLang="zh-TW" sz="2800" dirty="0">
              <a:ea typeface="新細明體" panose="020B0604030504040204" pitchFamily="18" charset="-120"/>
            </a:endParaRPr>
          </a:p>
          <a:p>
            <a:pPr algn="ctr">
              <a:lnSpc>
                <a:spcPct val="80000"/>
              </a:lnSpc>
            </a:pPr>
            <a:r>
              <a:rPr lang="en-US" altLang="zh-TW" sz="2800" dirty="0">
                <a:ea typeface="新細明體" panose="020B0604030504040204" pitchFamily="18" charset="-120"/>
              </a:rPr>
              <a:t>------------</a:t>
            </a:r>
          </a:p>
          <a:p>
            <a:pPr algn="ctr">
              <a:lnSpc>
                <a:spcPct val="80000"/>
              </a:lnSpc>
            </a:pPr>
            <a:r>
              <a:rPr lang="en-US" altLang="zh-TW" sz="2800" dirty="0">
                <a:ea typeface="新細明體" panose="020B0604030504040204" pitchFamily="18" charset="-120"/>
              </a:rPr>
              <a:t>00000111</a:t>
            </a:r>
          </a:p>
          <a:p>
            <a:pPr algn="ctr">
              <a:lnSpc>
                <a:spcPct val="80000"/>
              </a:lnSpc>
            </a:pPr>
            <a:r>
              <a:rPr lang="en-US" altLang="zh-TW" sz="2800" dirty="0">
                <a:ea typeface="新細明體" panose="020B0604030504040204" pitchFamily="18" charset="-120"/>
              </a:rPr>
              <a:t>11101010</a:t>
            </a:r>
          </a:p>
          <a:p>
            <a:pPr algn="ctr">
              <a:lnSpc>
                <a:spcPct val="80000"/>
              </a:lnSpc>
            </a:pPr>
            <a:r>
              <a:rPr lang="en-US" altLang="zh-TW" sz="2800" dirty="0">
                <a:solidFill>
                  <a:srgbClr val="FF0066"/>
                </a:solidFill>
                <a:ea typeface="新細明體" panose="020B0604030504040204" pitchFamily="18" charset="-120"/>
              </a:rPr>
              <a:t>overflow</a:t>
            </a:r>
          </a:p>
          <a:p>
            <a:pPr algn="ctr">
              <a:lnSpc>
                <a:spcPct val="80000"/>
              </a:lnSpc>
            </a:pPr>
            <a:r>
              <a:rPr lang="en-US" altLang="zh-TW" sz="2800" dirty="0">
                <a:solidFill>
                  <a:srgbClr val="FF0066"/>
                </a:solidFill>
                <a:ea typeface="新細明體" panose="020B0604030504040204" pitchFamily="18" charset="-120"/>
              </a:rPr>
              <a:t>overflow</a:t>
            </a:r>
          </a:p>
          <a:p>
            <a:pPr algn="ctr">
              <a:lnSpc>
                <a:spcPct val="80000"/>
              </a:lnSpc>
            </a:pPr>
            <a:r>
              <a:rPr lang="en-US" altLang="zh-TW" sz="2800" dirty="0">
                <a:solidFill>
                  <a:srgbClr val="FF0066"/>
                </a:solidFill>
                <a:ea typeface="新細明體" panose="020B0604030504040204" pitchFamily="18" charset="-120"/>
              </a:rPr>
              <a:t>overflow</a:t>
            </a:r>
          </a:p>
        </p:txBody>
      </p:sp>
      <p:sp>
        <p:nvSpPr>
          <p:cNvPr id="10" name="Text Box 5">
            <a:extLst>
              <a:ext uri="{FF2B5EF4-FFF2-40B4-BE49-F238E27FC236}">
                <a16:creationId xmlns:a16="http://schemas.microsoft.com/office/drawing/2014/main" id="{8D435ECF-CB21-4BBC-B5BB-280647B884A4}"/>
              </a:ext>
            </a:extLst>
          </p:cNvPr>
          <p:cNvSpPr txBox="1">
            <a:spLocks noChangeArrowheads="1"/>
          </p:cNvSpPr>
          <p:nvPr/>
        </p:nvSpPr>
        <p:spPr bwMode="auto">
          <a:xfrm>
            <a:off x="6029417" y="2977041"/>
            <a:ext cx="3962400" cy="2470150"/>
          </a:xfrm>
          <a:prstGeom prst="rect">
            <a:avLst/>
          </a:prstGeom>
          <a:solidFill>
            <a:srgbClr val="FFFF00"/>
          </a:solidFill>
          <a:ln w="381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zh-TW" b="1" i="1" dirty="0">
                <a:effectLst>
                  <a:outerShdw blurRad="38100" dist="38100" dir="2700000" algn="tl">
                    <a:srgbClr val="FFFFFF"/>
                  </a:outerShdw>
                </a:effectLst>
                <a:ea typeface="新細明體" panose="020B0604030504040204" pitchFamily="18" charset="-120"/>
              </a:rPr>
              <a:t>16-bit allocation</a:t>
            </a:r>
            <a:endParaRPr lang="en-US" altLang="zh-TW" sz="2800" dirty="0">
              <a:ea typeface="新細明體" panose="020B0604030504040204" pitchFamily="18" charset="-120"/>
            </a:endParaRPr>
          </a:p>
          <a:p>
            <a:pPr algn="ctr">
              <a:lnSpc>
                <a:spcPct val="80000"/>
              </a:lnSpc>
            </a:pPr>
            <a:r>
              <a:rPr lang="en-US" altLang="zh-TW" sz="2800" dirty="0">
                <a:ea typeface="新細明體" panose="020B0604030504040204" pitchFamily="18" charset="-120"/>
              </a:rPr>
              <a:t>------------------------------</a:t>
            </a:r>
          </a:p>
          <a:p>
            <a:pPr algn="ctr">
              <a:lnSpc>
                <a:spcPct val="80000"/>
              </a:lnSpc>
            </a:pPr>
            <a:r>
              <a:rPr lang="en-US" altLang="zh-TW" sz="2800" dirty="0">
                <a:ea typeface="新細明體" panose="020B0604030504040204" pitchFamily="18" charset="-120"/>
              </a:rPr>
              <a:t>0000000000000111</a:t>
            </a:r>
          </a:p>
          <a:p>
            <a:pPr algn="ctr">
              <a:lnSpc>
                <a:spcPct val="80000"/>
              </a:lnSpc>
            </a:pPr>
            <a:r>
              <a:rPr lang="en-US" altLang="zh-TW" sz="2800" dirty="0">
                <a:ea typeface="新細明體" panose="020B0604030504040204" pitchFamily="18" charset="-120"/>
              </a:rPr>
              <a:t>0000000011101010</a:t>
            </a:r>
          </a:p>
          <a:p>
            <a:pPr algn="ctr">
              <a:lnSpc>
                <a:spcPct val="80000"/>
              </a:lnSpc>
            </a:pPr>
            <a:r>
              <a:rPr lang="en-US" altLang="zh-TW" sz="2800" dirty="0">
                <a:ea typeface="新細明體" panose="020B0604030504040204" pitchFamily="18" charset="-120"/>
              </a:rPr>
              <a:t>0000000100000010</a:t>
            </a:r>
          </a:p>
          <a:p>
            <a:pPr algn="ctr">
              <a:lnSpc>
                <a:spcPct val="80000"/>
              </a:lnSpc>
            </a:pPr>
            <a:r>
              <a:rPr lang="en-US" altLang="zh-TW" sz="2800" dirty="0">
                <a:ea typeface="新細明體" panose="020B0604030504040204" pitchFamily="18" charset="-120"/>
              </a:rPr>
              <a:t>0110000010111000</a:t>
            </a:r>
          </a:p>
          <a:p>
            <a:pPr algn="ctr">
              <a:lnSpc>
                <a:spcPct val="80000"/>
              </a:lnSpc>
            </a:pPr>
            <a:r>
              <a:rPr lang="en-US" altLang="zh-TW" sz="2800" dirty="0">
                <a:solidFill>
                  <a:srgbClr val="FF0066"/>
                </a:solidFill>
                <a:ea typeface="新細明體" panose="020B0604030504040204" pitchFamily="18" charset="-120"/>
              </a:rPr>
              <a:t>overflow</a:t>
            </a:r>
          </a:p>
        </p:txBody>
      </p:sp>
    </p:spTree>
    <p:extLst>
      <p:ext uri="{BB962C8B-B14F-4D97-AF65-F5344CB8AC3E}">
        <p14:creationId xmlns:p14="http://schemas.microsoft.com/office/powerpoint/2010/main" val="3287342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Cover and End Slide Master">
  <a:themeElements>
    <a:clrScheme name="ALLPPT-COLOR 101">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11330</TotalTime>
  <Words>3101</Words>
  <Application>Microsoft Office PowerPoint</Application>
  <PresentationFormat>Widescreen</PresentationFormat>
  <Paragraphs>658</Paragraphs>
  <Slides>63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Arial</vt:lpstr>
      <vt:lpstr>Calibri</vt:lpstr>
      <vt:lpstr>Cambria Math</vt:lpstr>
      <vt:lpstr>Courier New</vt:lpstr>
      <vt:lpstr>MathJax_Main</vt:lpstr>
      <vt:lpstr>Roboto</vt:lpstr>
      <vt:lpstr>Tahoma</vt:lpstr>
      <vt:lpstr>Times New Roman</vt:lpstr>
      <vt:lpstr>urw-din</vt:lpstr>
      <vt:lpstr>Wingdings</vt:lpstr>
      <vt:lpstr>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 421 Statistical Communication Theory</dc:title>
  <dc:creator>ahmed abdelreheem</dc:creator>
  <cp:lastModifiedBy>Ahmed</cp:lastModifiedBy>
  <cp:revision>759</cp:revision>
  <dcterms:created xsi:type="dcterms:W3CDTF">2020-10-03T10:39:35Z</dcterms:created>
  <dcterms:modified xsi:type="dcterms:W3CDTF">2021-06-02T06:45:13Z</dcterms:modified>
</cp:coreProperties>
</file>